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37" r:id="rId3"/>
    <p:sldId id="561" r:id="rId5"/>
    <p:sldId id="366" r:id="rId6"/>
    <p:sldId id="434" r:id="rId7"/>
    <p:sldId id="362" r:id="rId8"/>
    <p:sldId id="466" r:id="rId9"/>
    <p:sldId id="451" r:id="rId10"/>
    <p:sldId id="595" r:id="rId11"/>
    <p:sldId id="416" r:id="rId12"/>
    <p:sldId id="419" r:id="rId13"/>
    <p:sldId id="470" r:id="rId14"/>
    <p:sldId id="596" r:id="rId15"/>
    <p:sldId id="597" r:id="rId16"/>
    <p:sldId id="598" r:id="rId17"/>
    <p:sldId id="409" r:id="rId18"/>
    <p:sldId id="459" r:id="rId19"/>
    <p:sldId id="539" r:id="rId20"/>
    <p:sldId id="599" r:id="rId21"/>
    <p:sldId id="461" r:id="rId22"/>
    <p:sldId id="384" r:id="rId23"/>
    <p:sldId id="386" r:id="rId24"/>
    <p:sldId id="413" r:id="rId25"/>
    <p:sldId id="331" r:id="rId26"/>
  </p:sldIdLst>
  <p:sldSz cx="9144000" cy="5143500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22275" lvl="1" indent="-6032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846455" lvl="2" indent="-1206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271905" lvl="3" indent="-18288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694180" lvl="4" indent="-2432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lvl="5" indent="-2432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743200" lvl="6" indent="-2432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200400" lvl="7" indent="-2432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657600" lvl="8" indent="-2432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FF"/>
    <a:srgbClr val="DE0000"/>
    <a:srgbClr val="0F319D"/>
    <a:srgbClr val="133FCB"/>
    <a:srgbClr val="067C0C"/>
    <a:srgbClr val="FFA81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07"/>
    <p:restoredTop sz="87132"/>
  </p:normalViewPr>
  <p:slideViewPr>
    <p:cSldViewPr showGuides="1">
      <p:cViewPr>
        <p:scale>
          <a:sx n="100" d="100"/>
          <a:sy n="100" d="100"/>
        </p:scale>
        <p:origin x="-979" y="-86"/>
      </p:cViewPr>
      <p:guideLst>
        <p:guide orient="horz" pos="1459"/>
        <p:guide orient="horz" pos="355"/>
        <p:guide orient="horz" pos="2493"/>
        <p:guide orient="horz" pos="2594"/>
        <p:guide orient="horz" pos="3072"/>
        <p:guide pos="295"/>
        <p:guide pos="2874"/>
        <p:guide pos="54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3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22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885" y="0"/>
            <a:ext cx="1301115" cy="6311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22275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846455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271905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69418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b="0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</a:fld>
            <a:endParaRPr lang="en-US" altLang="zh-CN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222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84645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2719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69418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120265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4445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7990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2170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en-US" altLang="en-US" dirty="0"/>
          </a:p>
        </p:txBody>
      </p:sp>
      <p:sp>
        <p:nvSpPr>
          <p:cNvPr id="460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624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r>
              <a:rPr lang="zh-CN" altLang="en-US" dirty="0"/>
              <a:t>幸运日素材 淘宝店：</a:t>
            </a:r>
            <a:r>
              <a:rPr lang="en-US" altLang="zh-CN" dirty="0"/>
              <a:t>https://shop145643496.taobao.com</a:t>
            </a:r>
            <a:endParaRPr lang="zh-CN" altLang="en-US" dirty="0"/>
          </a:p>
        </p:txBody>
      </p:sp>
      <p:sp>
        <p:nvSpPr>
          <p:cNvPr id="645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02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r>
              <a:rPr lang="zh-CN" altLang="en-US" dirty="0"/>
              <a:t>各种创业大赛，众创空间，创客</a:t>
            </a:r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r>
              <a:rPr lang="zh-CN" altLang="en-US" dirty="0"/>
              <a:t>横批 想的倒美</a:t>
            </a:r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en-US" altLang="zh-CN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en-US" altLang="en-US" dirty="0"/>
          </a:p>
        </p:txBody>
      </p:sp>
      <p:sp>
        <p:nvSpPr>
          <p:cNvPr id="389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19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2900"/>
            </a:lvl1pPr>
            <a:lvl2pPr marL="424180" indent="0">
              <a:buNone/>
              <a:defRPr sz="2600"/>
            </a:lvl2pPr>
            <a:lvl3pPr marL="848360" indent="0">
              <a:buNone/>
              <a:defRPr sz="2200"/>
            </a:lvl3pPr>
            <a:lvl4pPr marL="1271905" indent="0">
              <a:buNone/>
              <a:defRPr sz="1900"/>
            </a:lvl4pPr>
            <a:lvl5pPr marL="1696085" indent="0">
              <a:buNone/>
              <a:defRPr sz="1900"/>
            </a:lvl5pPr>
            <a:lvl6pPr marL="2120265" indent="0">
              <a:buNone/>
              <a:defRPr sz="1900"/>
            </a:lvl6pPr>
            <a:lvl7pPr marL="2544445" indent="0">
              <a:buNone/>
              <a:defRPr sz="1900"/>
            </a:lvl7pPr>
            <a:lvl8pPr marL="2967990" indent="0">
              <a:buNone/>
              <a:defRPr sz="1900"/>
            </a:lvl8pPr>
            <a:lvl9pPr marL="3392170" indent="0">
              <a:buNone/>
              <a:defRPr sz="1900"/>
            </a:lvl9pPr>
          </a:lstStyle>
          <a:p>
            <a:pPr marL="0" marR="0" lvl="0" indent="0" algn="l" defTabSz="914400" rtl="0" eaLnBrk="0" fontAlgn="ctr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29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5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300"/>
            </a:lvl1pPr>
            <a:lvl2pPr marL="424180" indent="0">
              <a:buNone/>
              <a:defRPr sz="1100"/>
            </a:lvl2pPr>
            <a:lvl3pPr marL="848360" indent="0">
              <a:buNone/>
              <a:defRPr sz="1000"/>
            </a:lvl3pPr>
            <a:lvl4pPr marL="1271905" indent="0">
              <a:buNone/>
              <a:defRPr sz="800"/>
            </a:lvl4pPr>
            <a:lvl5pPr marL="1696085" indent="0">
              <a:buNone/>
              <a:defRPr sz="800"/>
            </a:lvl5pPr>
            <a:lvl6pPr marL="2120265" indent="0">
              <a:buNone/>
              <a:defRPr sz="800"/>
            </a:lvl6pPr>
            <a:lvl7pPr marL="2544445" indent="0">
              <a:buNone/>
              <a:defRPr sz="800"/>
            </a:lvl7pPr>
            <a:lvl8pPr marL="2967990" indent="0">
              <a:buNone/>
              <a:defRPr sz="800"/>
            </a:lvl8pPr>
            <a:lvl9pPr marL="3392170" indent="0">
              <a:buNone/>
              <a:defRPr sz="800"/>
            </a:lvl9pPr>
          </a:lstStyle>
          <a:p>
            <a:pPr lvl="0" fontAlgn="ctr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71" y="87314"/>
            <a:ext cx="8206671" cy="486455"/>
          </a:xfrm>
          <a:prstGeom prst="rect">
            <a:avLst/>
          </a:prstGeom>
        </p:spPr>
        <p:txBody>
          <a:bodyPr lIns="72545" tIns="36273" rIns="72545" bIns="36273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671" y="735920"/>
            <a:ext cx="8206671" cy="4029982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 fontAlgn="ctr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ctr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ctr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ctr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ctr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22"/>
            <a:ext cx="2051050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8" y="86922"/>
            <a:ext cx="6003925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 fontAlgn="ctr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ctr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ctr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ctr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ctr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slow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jpe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 userDrawn="1"/>
        </p:nvSpPr>
        <p:spPr>
          <a:xfrm>
            <a:off x="174625" y="152400"/>
            <a:ext cx="373063" cy="373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58775" y="352425"/>
            <a:ext cx="249238" cy="2476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28" name="直接连接符 46"/>
          <p:cNvCxnSpPr/>
          <p:nvPr userDrawn="1"/>
        </p:nvCxnSpPr>
        <p:spPr>
          <a:xfrm flipH="1">
            <a:off x="641350" y="654050"/>
            <a:ext cx="8351838" cy="0"/>
          </a:xfrm>
          <a:prstGeom prst="line">
            <a:avLst/>
          </a:prstGeom>
          <a:ln w="9525" cap="flat" cmpd="sng">
            <a:solidFill>
              <a:srgbClr val="4D494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图片 4" descr="2222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842885" y="0"/>
            <a:ext cx="1301115" cy="6311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 advClick="0" advTm="2000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167005" indent="-16700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0380" indent="-16700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8675" indent="-16065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00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0505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3" name="图片 42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675" y="0"/>
            <a:ext cx="360363" cy="36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3"/>
          <p:cNvSpPr txBox="1"/>
          <p:nvPr/>
        </p:nvSpPr>
        <p:spPr>
          <a:xfrm>
            <a:off x="3686175" y="1507490"/>
            <a:ext cx="5237163" cy="576263"/>
          </a:xfrm>
          <a:prstGeom prst="rect">
            <a:avLst/>
          </a:prstGeom>
          <a:noFill/>
          <a:ln w="9525">
            <a:noFill/>
          </a:ln>
        </p:spPr>
        <p:txBody>
          <a:bodyPr lIns="91419" tIns="45709" rIns="91419" bIns="45709" anchor="ctr"/>
          <a:p>
            <a:pPr marL="342900" indent="-342900" algn="ctr">
              <a:lnSpc>
                <a:spcPts val="4200"/>
              </a:lnSpc>
              <a:spcBef>
                <a:spcPct val="20000"/>
              </a:spcBef>
            </a:pPr>
            <a:r>
              <a:rPr lang="zh-CN" sz="2800" b="0" dirty="0">
                <a:latin typeface="方正正粗黑简体" charset="-122"/>
                <a:ea typeface="方正正粗黑简体" charset="-122"/>
              </a:rPr>
              <a:t>互联网大厂</a:t>
            </a:r>
            <a:r>
              <a:rPr lang="zh-CN" altLang="en-US" sz="2800" b="0" dirty="0">
                <a:latin typeface="方正正粗黑简体" charset="-122"/>
                <a:ea typeface="方正正粗黑简体" charset="-122"/>
              </a:rPr>
              <a:t>求职解密</a:t>
            </a:r>
            <a:endParaRPr lang="zh-CN" altLang="en-US" sz="2800" b="0" dirty="0">
              <a:latin typeface="方正正粗黑简体" charset="-122"/>
              <a:ea typeface="方正正粗黑简体" charset="-122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4389438" y="2618740"/>
            <a:ext cx="3927475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05755" y="2437765"/>
            <a:ext cx="1522095" cy="3371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隶书" panose="02010800040101010101" charset="-122"/>
                <a:ea typeface="华文隶书" panose="02010800040101010101" charset="-122"/>
                <a:cs typeface="+mn-cs"/>
              </a:rPr>
              <a:t>问道咨询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隶书" panose="02010800040101010101" charset="-122"/>
              <a:ea typeface="华文隶书" panose="02010800040101010101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912" y="-317"/>
            <a:ext cx="3746500" cy="397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912" y="2171700"/>
            <a:ext cx="4333875" cy="289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" name="TextBox 50"/>
          <p:cNvSpPr txBox="1"/>
          <p:nvPr/>
        </p:nvSpPr>
        <p:spPr>
          <a:xfrm>
            <a:off x="4709160" y="2963545"/>
            <a:ext cx="2952750" cy="275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时间：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2021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年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月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7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日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06830" cy="65341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6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1"/>
                            </p:stCondLst>
                            <p:childTnLst>
                              <p:par>
                                <p:cTn id="26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2" grpId="1" bldLvl="0"/>
      <p:bldP spid="12" grpId="2" bldLvl="0"/>
      <p:bldP spid="12" grpId="3" bldLvl="0"/>
      <p:bldP spid="12" grpId="4"/>
      <p:bldP spid="12" grpId="5"/>
      <p:bldP spid="14" grpId="0" bldLvl="0" animBg="1"/>
      <p:bldP spid="5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55"/>
          <p:cNvSpPr txBox="1"/>
          <p:nvPr/>
        </p:nvSpPr>
        <p:spPr>
          <a:xfrm>
            <a:off x="952500" y="139700"/>
            <a:ext cx="440817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lIns="91419" tIns="45709" rIns="91419" bIns="45709" anchor="t">
            <a:spAutoFit/>
          </a:bodyPr>
          <a:p>
            <a:r>
              <a:rPr lang="zh-CN" altLang="en-US" sz="2800" b="0" dirty="0">
                <a:latin typeface="方正毡笔黑简体"/>
                <a:ea typeface="方正毡笔黑简体"/>
              </a:rPr>
              <a:t>一、大厂的招聘渠道</a:t>
            </a:r>
            <a:endParaRPr lang="zh-CN" altLang="en-US" sz="2800" b="0" dirty="0">
              <a:latin typeface="方正毡笔黑简体"/>
              <a:ea typeface="方正毡笔黑简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9320" y="880110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招聘渠道划分：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61922" name="任意多边形 1361921"/>
          <p:cNvSpPr/>
          <p:nvPr/>
        </p:nvSpPr>
        <p:spPr>
          <a:xfrm>
            <a:off x="3268345" y="2033270"/>
            <a:ext cx="2931160" cy="2085340"/>
          </a:xfrm>
          <a:custGeom>
            <a:avLst/>
            <a:gdLst/>
            <a:ahLst/>
            <a:cxnLst/>
            <a:pathLst>
              <a:path w="1749" h="1710">
                <a:moveTo>
                  <a:pt x="0" y="0"/>
                </a:moveTo>
                <a:lnTo>
                  <a:pt x="0" y="352"/>
                </a:lnTo>
                <a:lnTo>
                  <a:pt x="299" y="853"/>
                </a:lnTo>
                <a:lnTo>
                  <a:pt x="0" y="1368"/>
                </a:lnTo>
                <a:lnTo>
                  <a:pt x="0" y="1708"/>
                </a:lnTo>
                <a:lnTo>
                  <a:pt x="1748" y="1710"/>
                </a:lnTo>
                <a:lnTo>
                  <a:pt x="1749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61923" name="右箭头 1361922"/>
          <p:cNvSpPr/>
          <p:nvPr/>
        </p:nvSpPr>
        <p:spPr>
          <a:xfrm>
            <a:off x="2692400" y="2446020"/>
            <a:ext cx="1075690" cy="1259840"/>
          </a:xfrm>
          <a:prstGeom prst="rightArrow">
            <a:avLst>
              <a:gd name="adj1" fmla="val 48481"/>
              <a:gd name="adj2" fmla="val 49388"/>
            </a:avLst>
          </a:prstGeom>
          <a:solidFill>
            <a:schemeClr val="accent2"/>
          </a:solidFill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1361924" name="右箭头 1361923"/>
          <p:cNvSpPr/>
          <p:nvPr/>
        </p:nvSpPr>
        <p:spPr>
          <a:xfrm flipH="1">
            <a:off x="5702300" y="2446020"/>
            <a:ext cx="1075055" cy="1259840"/>
          </a:xfrm>
          <a:prstGeom prst="rightArrow">
            <a:avLst>
              <a:gd name="adj1" fmla="val 48481"/>
              <a:gd name="adj2" fmla="val 49388"/>
            </a:avLst>
          </a:prstGeom>
          <a:solidFill>
            <a:schemeClr val="accent2"/>
          </a:solidFill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1361925" name="右箭头 1361924"/>
          <p:cNvSpPr/>
          <p:nvPr/>
        </p:nvSpPr>
        <p:spPr>
          <a:xfrm rot="-5400000" flipH="1">
            <a:off x="4313555" y="1123315"/>
            <a:ext cx="763905" cy="1774190"/>
          </a:xfrm>
          <a:prstGeom prst="rightArrow">
            <a:avLst>
              <a:gd name="adj1" fmla="val 48481"/>
              <a:gd name="adj2" fmla="val 49388"/>
            </a:avLst>
          </a:prstGeom>
          <a:solidFill>
            <a:schemeClr val="accent2"/>
          </a:solidFill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1361926" name="右箭头 1361925"/>
          <p:cNvSpPr/>
          <p:nvPr/>
        </p:nvSpPr>
        <p:spPr>
          <a:xfrm rot="5400000" flipH="1" flipV="1">
            <a:off x="4314190" y="3259455"/>
            <a:ext cx="765175" cy="1774190"/>
          </a:xfrm>
          <a:prstGeom prst="rightArrow">
            <a:avLst>
              <a:gd name="adj1" fmla="val 48481"/>
              <a:gd name="adj2" fmla="val 49388"/>
            </a:avLst>
          </a:prstGeom>
          <a:solidFill>
            <a:schemeClr val="accent2"/>
          </a:solidFill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1361927" name="矩形 1361926"/>
          <p:cNvSpPr/>
          <p:nvPr/>
        </p:nvSpPr>
        <p:spPr>
          <a:xfrm>
            <a:off x="4067175" y="1248410"/>
            <a:ext cx="1333500" cy="27686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 anchorCtr="1">
            <a:spAutoFit/>
          </a:bodyPr>
          <a:lstStyle>
            <a:lvl1pPr marL="0" lvl="0" indent="0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tabLst>
                <a:tab pos="352425" algn="l"/>
                <a:tab pos="722630" algn="l"/>
              </a:tabLst>
              <a:defRPr sz="1800" u="non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328930" lvl="1" indent="193675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tabLst>
                <a:tab pos="352425" algn="l"/>
                <a:tab pos="722630" algn="l"/>
              </a:tabLst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01675" lvl="2" indent="97155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352425" algn="l"/>
                <a:tab pos="722630" algn="l"/>
              </a:tabLst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50950" lvl="3" indent="-273050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tabLst>
                <a:tab pos="352425" algn="l"/>
                <a:tab pos="722630" algn="l"/>
              </a:tabLst>
              <a:defRPr sz="17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24455" lvl="4" indent="4445" algn="ctr" defTabSz="3302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352425" algn="l"/>
                <a:tab pos="722630" algn="l"/>
              </a:tabLst>
              <a:defRPr sz="1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defTabSz="787400">
              <a:tabLst>
                <a:tab pos="-635" algn="l"/>
              </a:tabLst>
            </a:pP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、内推：</a:t>
            </a:r>
            <a:endParaRPr lang="en-US" altLang="zh-CN" b="0"/>
          </a:p>
        </p:txBody>
      </p:sp>
      <p:sp>
        <p:nvSpPr>
          <p:cNvPr id="1361928" name="矩形 1361927"/>
          <p:cNvSpPr/>
          <p:nvPr/>
        </p:nvSpPr>
        <p:spPr>
          <a:xfrm>
            <a:off x="1427480" y="2740660"/>
            <a:ext cx="1264920" cy="55372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>
            <a:spAutoFit/>
          </a:bodyPr>
          <a:lstStyle>
            <a:lvl1pPr marL="0" lvl="0" indent="0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tabLst>
                <a:tab pos="352425" algn="l"/>
                <a:tab pos="722630" algn="l"/>
              </a:tabLst>
              <a:defRPr sz="1800" u="non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328930" lvl="1" indent="193675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tabLst>
                <a:tab pos="352425" algn="l"/>
                <a:tab pos="722630" algn="l"/>
              </a:tabLst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01675" lvl="2" indent="97155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352425" algn="l"/>
                <a:tab pos="722630" algn="l"/>
              </a:tabLst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50950" lvl="3" indent="-273050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tabLst>
                <a:tab pos="352425" algn="l"/>
                <a:tab pos="722630" algn="l"/>
              </a:tabLst>
              <a:defRPr sz="17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24455" lvl="4" indent="4445" algn="ctr" defTabSz="3302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352425" algn="l"/>
                <a:tab pos="722630" algn="l"/>
              </a:tabLst>
              <a:defRPr sz="1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defTabSz="787400">
              <a:tabLst>
                <a:tab pos="-635" algn="l"/>
              </a:tabLst>
            </a:pP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、校招</a:t>
            </a:r>
            <a:r>
              <a:rPr lang="zh-CN" dirty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：</a:t>
            </a:r>
            <a:r>
              <a:rPr lang="en-US" altLang="zh-CN" b="0" dirty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985/211</a:t>
            </a:r>
            <a:endParaRPr lang="en-US" altLang="zh-CN" b="0"/>
          </a:p>
        </p:txBody>
      </p:sp>
      <p:sp>
        <p:nvSpPr>
          <p:cNvPr id="1361929" name="矩形 1361928"/>
          <p:cNvSpPr/>
          <p:nvPr/>
        </p:nvSpPr>
        <p:spPr>
          <a:xfrm>
            <a:off x="3922395" y="2740660"/>
            <a:ext cx="1466850" cy="55372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1">
            <a:spAutoFit/>
          </a:bodyPr>
          <a:lstStyle>
            <a:lvl1pPr marL="0" lvl="0" indent="0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tabLst>
                <a:tab pos="352425" algn="l"/>
                <a:tab pos="722630" algn="l"/>
              </a:tabLst>
              <a:defRPr sz="1800" u="non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328930" lvl="1" indent="193675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tabLst>
                <a:tab pos="352425" algn="l"/>
                <a:tab pos="722630" algn="l"/>
              </a:tabLst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01675" lvl="2" indent="97155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352425" algn="l"/>
                <a:tab pos="722630" algn="l"/>
              </a:tabLst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50950" lvl="3" indent="-273050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tabLst>
                <a:tab pos="352425" algn="l"/>
                <a:tab pos="722630" algn="l"/>
              </a:tabLst>
              <a:defRPr sz="17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24455" lvl="4" indent="4445" algn="ctr" defTabSz="3302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352425" algn="l"/>
                <a:tab pos="722630" algn="l"/>
              </a:tabLst>
              <a:defRPr sz="1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defTabSz="787400">
              <a:tabLst>
                <a:tab pos="-635" algn="l"/>
              </a:tabLst>
            </a:pPr>
            <a:r>
              <a:rPr lang="zh-CN" altLang="en-US" b="0">
                <a:solidFill>
                  <a:schemeClr val="tx2"/>
                </a:solidFill>
              </a:rPr>
              <a:t>招聘</a:t>
            </a:r>
            <a:endParaRPr lang="zh-CN" altLang="en-US" b="0">
              <a:solidFill>
                <a:schemeClr val="tx2"/>
              </a:solidFill>
            </a:endParaRPr>
          </a:p>
          <a:p>
            <a:pPr lvl="0" algn="ctr" defTabSz="787400">
              <a:tabLst>
                <a:tab pos="-635" algn="l"/>
              </a:tabLst>
            </a:pPr>
            <a:r>
              <a:rPr lang="zh-CN" altLang="en-US" b="0">
                <a:solidFill>
                  <a:schemeClr val="tx2"/>
                </a:solidFill>
              </a:rPr>
              <a:t>求职</a:t>
            </a:r>
            <a:endParaRPr lang="zh-CN" altLang="en-US" b="0">
              <a:solidFill>
                <a:schemeClr val="tx2"/>
              </a:solidFill>
            </a:endParaRPr>
          </a:p>
        </p:txBody>
      </p:sp>
      <p:sp>
        <p:nvSpPr>
          <p:cNvPr id="1361930" name="矩形 1361929"/>
          <p:cNvSpPr/>
          <p:nvPr/>
        </p:nvSpPr>
        <p:spPr>
          <a:xfrm>
            <a:off x="6856730" y="2464435"/>
            <a:ext cx="1759585" cy="110744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>
            <a:spAutoFit/>
          </a:bodyPr>
          <a:lstStyle>
            <a:lvl1pPr marL="0" lvl="0" indent="0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tabLst>
                <a:tab pos="352425" algn="l"/>
                <a:tab pos="722630" algn="l"/>
              </a:tabLst>
              <a:defRPr sz="1800" u="non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328930" lvl="1" indent="193675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tabLst>
                <a:tab pos="352425" algn="l"/>
                <a:tab pos="722630" algn="l"/>
              </a:tabLst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01675" lvl="2" indent="97155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352425" algn="l"/>
                <a:tab pos="722630" algn="l"/>
              </a:tabLst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50950" lvl="3" indent="-273050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tabLst>
                <a:tab pos="352425" algn="l"/>
                <a:tab pos="722630" algn="l"/>
              </a:tabLst>
              <a:defRPr sz="17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24455" lvl="4" indent="4445" algn="ctr" defTabSz="3302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352425" algn="l"/>
                <a:tab pos="722630" algn="l"/>
              </a:tabLst>
              <a:defRPr sz="1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defTabSz="787400">
              <a:tabLst>
                <a:tab pos="-635" algn="l"/>
              </a:tabLst>
            </a:pP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、网招：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lvl="0" defTabSz="787400">
              <a:buNone/>
              <a:tabLst>
                <a:tab pos="-635" algn="l"/>
              </a:tabLst>
            </a:pP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拉勾网、领英、脉脉等各类招聘网站、社交网站</a:t>
            </a:r>
            <a:endParaRPr lang="en-US" altLang="zh-CN" b="0"/>
          </a:p>
        </p:txBody>
      </p:sp>
      <p:sp>
        <p:nvSpPr>
          <p:cNvPr id="1361931" name="矩形 1361930"/>
          <p:cNvSpPr/>
          <p:nvPr/>
        </p:nvSpPr>
        <p:spPr>
          <a:xfrm>
            <a:off x="3922395" y="4661535"/>
            <a:ext cx="1467485" cy="27686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1">
            <a:spAutoFit/>
          </a:bodyPr>
          <a:lstStyle>
            <a:lvl1pPr marL="0" lvl="0" indent="0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tabLst>
                <a:tab pos="352425" algn="l"/>
                <a:tab pos="722630" algn="l"/>
              </a:tabLst>
              <a:defRPr sz="1800" u="non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328930" lvl="1" indent="193675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tabLst>
                <a:tab pos="352425" algn="l"/>
                <a:tab pos="722630" algn="l"/>
              </a:tabLst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01675" lvl="2" indent="97155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352425" algn="l"/>
                <a:tab pos="722630" algn="l"/>
              </a:tabLst>
              <a:defRPr sz="16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50950" lvl="3" indent="-273050" algn="l" defTabSz="330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tabLst>
                <a:tab pos="352425" algn="l"/>
                <a:tab pos="722630" algn="l"/>
              </a:tabLst>
              <a:defRPr sz="17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24455" lvl="4" indent="4445" algn="ctr" defTabSz="3302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352425" algn="l"/>
                <a:tab pos="722630" algn="l"/>
              </a:tabLst>
              <a:defRPr sz="1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defTabSz="787400">
              <a:tabLst>
                <a:tab pos="-635" algn="l"/>
              </a:tabLst>
            </a:pP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4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、猎头：</a:t>
            </a:r>
            <a:endParaRPr lang="en-US" altLang="zh-CN" b="0"/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55"/>
          <p:cNvSpPr txBox="1"/>
          <p:nvPr/>
        </p:nvSpPr>
        <p:spPr>
          <a:xfrm>
            <a:off x="952500" y="139700"/>
            <a:ext cx="4987925" cy="520700"/>
          </a:xfrm>
          <a:prstGeom prst="rect">
            <a:avLst/>
          </a:prstGeom>
          <a:noFill/>
          <a:ln w="9525">
            <a:noFill/>
          </a:ln>
        </p:spPr>
        <p:txBody>
          <a:bodyPr lIns="91419" tIns="45709" rIns="91419" bIns="45709" anchor="t">
            <a:spAutoFit/>
          </a:bodyPr>
          <a:p>
            <a:r>
              <a:rPr lang="zh-CN" altLang="en-US" sz="2800" b="0" dirty="0">
                <a:latin typeface="方正毡笔黑简体"/>
                <a:ea typeface="方正毡笔黑简体"/>
                <a:sym typeface="+mn-ea"/>
              </a:rPr>
              <a:t>一、大厂的招聘渠道</a:t>
            </a:r>
            <a:endParaRPr lang="zh-CN" altLang="en-US" sz="2800" b="0" dirty="0">
              <a:latin typeface="方正毡笔黑简体"/>
              <a:ea typeface="方正毡笔黑简体"/>
            </a:endParaRPr>
          </a:p>
        </p:txBody>
      </p:sp>
      <p:sp>
        <p:nvSpPr>
          <p:cNvPr id="2" name="内容占位符 2"/>
          <p:cNvSpPr txBox="1"/>
          <p:nvPr/>
        </p:nvSpPr>
        <p:spPr>
          <a:xfrm>
            <a:off x="669290" y="660400"/>
            <a:ext cx="1564640" cy="341693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招聘简章：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岗位名称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级别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薪酬水平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工作地点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职位描述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任职资格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3930" y="660400"/>
            <a:ext cx="3296285" cy="4483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985" y="660400"/>
            <a:ext cx="3481705" cy="44831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55"/>
          <p:cNvSpPr txBox="1"/>
          <p:nvPr/>
        </p:nvSpPr>
        <p:spPr>
          <a:xfrm>
            <a:off x="952500" y="139700"/>
            <a:ext cx="4987925" cy="520700"/>
          </a:xfrm>
          <a:prstGeom prst="rect">
            <a:avLst/>
          </a:prstGeom>
          <a:noFill/>
          <a:ln w="9525">
            <a:noFill/>
          </a:ln>
        </p:spPr>
        <p:txBody>
          <a:bodyPr lIns="91419" tIns="45709" rIns="91419" bIns="45709" anchor="t">
            <a:spAutoFit/>
          </a:bodyPr>
          <a:p>
            <a:r>
              <a:rPr lang="zh-CN" altLang="en-US" sz="2800" b="0" dirty="0">
                <a:latin typeface="方正毡笔黑简体"/>
                <a:ea typeface="方正毡笔黑简体"/>
                <a:sym typeface="+mn-ea"/>
              </a:rPr>
              <a:t>二、简历的写作技巧</a:t>
            </a:r>
            <a:endParaRPr lang="zh-CN" altLang="en-US" sz="2800" b="0" dirty="0">
              <a:latin typeface="方正毡笔黑简体"/>
              <a:ea typeface="方正毡笔黑简体"/>
            </a:endParaRPr>
          </a:p>
        </p:txBody>
      </p:sp>
      <p:sp>
        <p:nvSpPr>
          <p:cNvPr id="2" name="内容占位符 2"/>
          <p:cNvSpPr txBox="1"/>
          <p:nvPr/>
        </p:nvSpPr>
        <p:spPr>
          <a:xfrm>
            <a:off x="607695" y="967740"/>
            <a:ext cx="3110865" cy="146494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简历是给谁看的？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HR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最想看到什么样的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简历？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与从不同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233545" y="1470025"/>
            <a:ext cx="3406775" cy="17760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什么样简历与从不同？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、手写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、突出亮点：照片、实习、赛事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、写给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HR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的话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写给上级的话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、简：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5569585" y="3673475"/>
            <a:ext cx="3110865" cy="5067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敲门砖</a:t>
            </a:r>
            <a:endParaRPr lang="zh-CN" sz="20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55"/>
          <p:cNvSpPr txBox="1"/>
          <p:nvPr/>
        </p:nvSpPr>
        <p:spPr>
          <a:xfrm>
            <a:off x="952500" y="139700"/>
            <a:ext cx="4987925" cy="520700"/>
          </a:xfrm>
          <a:prstGeom prst="rect">
            <a:avLst/>
          </a:prstGeom>
          <a:noFill/>
          <a:ln w="9525">
            <a:noFill/>
          </a:ln>
        </p:spPr>
        <p:txBody>
          <a:bodyPr lIns="91419" tIns="45709" rIns="91419" bIns="45709" anchor="t">
            <a:spAutoFit/>
          </a:bodyPr>
          <a:p>
            <a:r>
              <a:rPr lang="zh-CN" altLang="en-US" sz="2800" b="0" dirty="0">
                <a:latin typeface="方正毡笔黑简体"/>
                <a:ea typeface="方正毡笔黑简体"/>
                <a:sym typeface="+mn-ea"/>
              </a:rPr>
              <a:t>三、大厂的面试技巧</a:t>
            </a:r>
            <a:endParaRPr lang="zh-CN" altLang="en-US" sz="2800" b="0" dirty="0">
              <a:latin typeface="方正毡笔黑简体"/>
              <a:ea typeface="方正毡笔黑简体"/>
            </a:endParaRPr>
          </a:p>
        </p:txBody>
      </p:sp>
      <p:sp>
        <p:nvSpPr>
          <p:cNvPr id="2" name="内容占位符 2"/>
          <p:cNvSpPr txBox="1"/>
          <p:nvPr/>
        </p:nvSpPr>
        <p:spPr>
          <a:xfrm>
            <a:off x="774065" y="998220"/>
            <a:ext cx="3225800" cy="31769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面试流程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人力资源初试</a:t>
            </a:r>
            <a:endParaRPr 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、用人部门复试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（技术测试）</a:t>
            </a:r>
            <a:endPara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、主管领导终试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、背景调查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、录用谈判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、入职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842510" y="998220"/>
            <a:ext cx="3916680" cy="15335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不同面试官侧重点不同：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人力资源：全面、外貌</a:t>
            </a:r>
            <a:endParaRPr 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、用人部门负责人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、主管领导：人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9865" y="3029585"/>
            <a:ext cx="3874135" cy="211391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55"/>
          <p:cNvSpPr txBox="1"/>
          <p:nvPr/>
        </p:nvSpPr>
        <p:spPr>
          <a:xfrm>
            <a:off x="952500" y="139700"/>
            <a:ext cx="4987925" cy="520700"/>
          </a:xfrm>
          <a:prstGeom prst="rect">
            <a:avLst/>
          </a:prstGeom>
          <a:noFill/>
          <a:ln w="9525">
            <a:noFill/>
          </a:ln>
        </p:spPr>
        <p:txBody>
          <a:bodyPr lIns="91419" tIns="45709" rIns="91419" bIns="45709" anchor="t">
            <a:spAutoFit/>
          </a:bodyPr>
          <a:p>
            <a:r>
              <a:rPr lang="zh-CN" altLang="en-US" sz="2800" b="0" dirty="0">
                <a:latin typeface="方正毡笔黑简体"/>
                <a:ea typeface="方正毡笔黑简体"/>
                <a:sym typeface="+mn-ea"/>
              </a:rPr>
              <a:t>三、大厂的面试技巧</a:t>
            </a:r>
            <a:endParaRPr lang="zh-CN" altLang="en-US" sz="2800" b="0" dirty="0">
              <a:latin typeface="方正毡笔黑简体"/>
              <a:ea typeface="方正毡笔黑简体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1720" y="1885950"/>
            <a:ext cx="212471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面试中提问技巧：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1600" b="0"/>
              <a:t>1</a:t>
            </a:r>
            <a:r>
              <a:rPr lang="zh-CN" altLang="en-US" sz="1600" b="0"/>
              <a:t>、试探、确认、提示</a:t>
            </a:r>
            <a:endParaRPr lang="zh-CN" altLang="en-US" sz="1600" b="0"/>
          </a:p>
          <a:p>
            <a:r>
              <a:rPr lang="en-US" altLang="zh-CN" sz="1600" b="0"/>
              <a:t>2</a:t>
            </a:r>
            <a:r>
              <a:rPr lang="zh-CN" altLang="en-US" sz="1600" b="0"/>
              <a:t>、忌反客为主</a:t>
            </a:r>
            <a:endParaRPr lang="zh-CN" altLang="en-US" sz="1600" b="0"/>
          </a:p>
        </p:txBody>
      </p:sp>
      <p:sp>
        <p:nvSpPr>
          <p:cNvPr id="7" name="文本框 6"/>
          <p:cNvSpPr txBox="1"/>
          <p:nvPr/>
        </p:nvSpPr>
        <p:spPr>
          <a:xfrm>
            <a:off x="1061720" y="965200"/>
            <a:ext cx="3383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面试是一个双向互动的沟通过程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1105" y="1957705"/>
            <a:ext cx="2325370" cy="225107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图片 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64"/>
          <p:cNvGrpSpPr/>
          <p:nvPr/>
        </p:nvGrpSpPr>
        <p:grpSpPr>
          <a:xfrm>
            <a:off x="1171575" y="1033463"/>
            <a:ext cx="7072313" cy="3482975"/>
            <a:chOff x="1358950" y="1173758"/>
            <a:chExt cx="7072312" cy="3482975"/>
          </a:xfrm>
        </p:grpSpPr>
        <p:sp>
          <p:nvSpPr>
            <p:cNvPr id="66" name="Freeform 5"/>
            <p:cNvSpPr/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37892" name="Freeform 8"/>
            <p:cNvSpPr/>
            <p:nvPr/>
          </p:nvSpPr>
          <p:spPr>
            <a:xfrm>
              <a:off x="7851825" y="4077295"/>
              <a:ext cx="579437" cy="5794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8" name="Freeform 6"/>
          <p:cNvSpPr/>
          <p:nvPr/>
        </p:nvSpPr>
        <p:spPr>
          <a:xfrm>
            <a:off x="1073150" y="831850"/>
            <a:ext cx="2422525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0F319D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9" name="Freeform 7"/>
          <p:cNvSpPr/>
          <p:nvPr/>
        </p:nvSpPr>
        <p:spPr>
          <a:xfrm>
            <a:off x="1073150" y="831850"/>
            <a:ext cx="2238375" cy="155416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895" name="Freeform 9"/>
          <p:cNvSpPr>
            <a:spLocks noEditPoints="1"/>
          </p:cNvSpPr>
          <p:nvPr/>
        </p:nvSpPr>
        <p:spPr>
          <a:xfrm>
            <a:off x="7966075" y="4262438"/>
            <a:ext cx="198438" cy="1984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1684338" y="996950"/>
            <a:ext cx="698500" cy="13223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8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8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95638" y="1397000"/>
            <a:ext cx="4038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自我提升</a:t>
            </a:r>
            <a:endParaRPr lang="zh-CN" altLang="en-US" sz="320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Rectangle 13"/>
          <p:cNvSpPr/>
          <p:nvPr/>
        </p:nvSpPr>
        <p:spPr>
          <a:xfrm>
            <a:off x="1163638" y="1711325"/>
            <a:ext cx="566737" cy="354013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75000" y="1990725"/>
            <a:ext cx="4275138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◎</a:t>
            </a:r>
            <a:r>
              <a:rPr lang="zh-CN" altLang="en-US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一、不以成败论英雄</a:t>
            </a:r>
            <a:endParaRPr lang="zh-CN" altLang="en-US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◎</a:t>
            </a:r>
            <a:r>
              <a:rPr lang="zh-CN" altLang="en-US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再接再励</a:t>
            </a:r>
            <a:endParaRPr lang="zh-CN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◎</a:t>
            </a:r>
            <a:r>
              <a:rPr lang="zh-CN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三、职场拼搏</a:t>
            </a:r>
            <a:endParaRPr lang="zh-CN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矩形 1"/>
          <p:cNvSpPr/>
          <p:nvPr/>
        </p:nvSpPr>
        <p:spPr>
          <a:xfrm>
            <a:off x="676910" y="1002665"/>
            <a:ext cx="4040505" cy="423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过五关斩六将，不以成败论英雄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0" name="矩形 2"/>
          <p:cNvSpPr/>
          <p:nvPr/>
        </p:nvSpPr>
        <p:spPr>
          <a:xfrm>
            <a:off x="1042988" y="195263"/>
            <a:ext cx="292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一、不以成败论英雄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2" name="矩形 4"/>
          <p:cNvSpPr/>
          <p:nvPr/>
        </p:nvSpPr>
        <p:spPr>
          <a:xfrm>
            <a:off x="1428115" y="1993265"/>
            <a:ext cx="495046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任何一条都可以不用你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任何一条都可以录用你！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选择也许只在一念间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3" name="Picture 5" descr="https://ss3.bdstatic.com/70cFv8Sh_Q1YnxGkpoWK1HF6hhy/it/u=1523358015,741299664&amp;fm=26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688" y="0"/>
            <a:ext cx="2627312" cy="174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276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 txBox="1"/>
          <p:nvPr/>
        </p:nvSpPr>
        <p:spPr>
          <a:xfrm>
            <a:off x="1042988" y="206375"/>
            <a:ext cx="7643812" cy="4206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eaLnBrk="0" hangingPunct="0">
              <a:buSzTx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二、再接再励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4" name="内容占位符 2"/>
          <p:cNvSpPr txBox="1"/>
          <p:nvPr/>
        </p:nvSpPr>
        <p:spPr>
          <a:xfrm>
            <a:off x="3111500" y="4047490"/>
            <a:ext cx="3645535" cy="109601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求职不以成败论英雄。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dirty="0">
                <a:latin typeface="华文细黑" panose="02010600040101010101" pitchFamily="2" charset="-122"/>
                <a:ea typeface="华文细黑" panose="02010600040101010101" pitchFamily="2" charset="-122"/>
              </a:rPr>
              <a:t>适合自己的才是最好的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8025" y="880745"/>
            <a:ext cx="3093085" cy="23596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167005" indent="-167005" algn="l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做一份求职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职位说明书：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67005" indent="-167005" algn="l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职位名称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algn="l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岗位职责：方法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algn="l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工作产出：目标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algn="l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任职条件：行动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algn="l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企业需求：价值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17260" y="1131570"/>
            <a:ext cx="2540000" cy="1584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67005" indent="-167005" algn="l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做最好的自已：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67005" indent="-167005" algn="l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沟通表达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67005" indent="-167005" algn="l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能力经验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67005" indent="-167005" algn="l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人品修炼</a:t>
            </a:r>
            <a:endParaRPr lang="zh-CN" altLang="en-US"/>
          </a:p>
        </p:txBody>
      </p:sp>
      <p:pic>
        <p:nvPicPr>
          <p:cNvPr id="49157" name="Picture 2" descr="https://timgsa.baidu.com/timg?image&amp;quality=80&amp;size=b9999_10000&amp;sec=1558962191424&amp;di=8a02e3e3a94e06df2b90a02824ff3b1e&amp;imgtype=0&amp;src=http%3A%2F%2Fimg.zcool.cn%2Fcommunity%2F0160be56800def32f8759f041a448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8395" y="734060"/>
            <a:ext cx="2393950" cy="3313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 txBox="1"/>
          <p:nvPr/>
        </p:nvSpPr>
        <p:spPr>
          <a:xfrm>
            <a:off x="1042988" y="206375"/>
            <a:ext cx="7643812" cy="4206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eaLnBrk="0" hangingPunct="0">
              <a:buSzTx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三、职场奋斗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8025" y="880745"/>
            <a:ext cx="2407285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167005" indent="-167005" algn="l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入职之初：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适者生存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1090" y="1877695"/>
            <a:ext cx="3657600" cy="27432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7" name="图片 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64"/>
          <p:cNvGrpSpPr/>
          <p:nvPr/>
        </p:nvGrpSpPr>
        <p:grpSpPr>
          <a:xfrm>
            <a:off x="1171575" y="1033463"/>
            <a:ext cx="7072313" cy="3482975"/>
            <a:chOff x="1358950" y="1173758"/>
            <a:chExt cx="7072312" cy="3482975"/>
          </a:xfrm>
        </p:grpSpPr>
        <p:sp>
          <p:nvSpPr>
            <p:cNvPr id="66" name="Freeform 5"/>
            <p:cNvSpPr/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45060" name="Freeform 8"/>
            <p:cNvSpPr/>
            <p:nvPr/>
          </p:nvSpPr>
          <p:spPr>
            <a:xfrm>
              <a:off x="7851825" y="4077295"/>
              <a:ext cx="579437" cy="5794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8" name="Freeform 6"/>
          <p:cNvSpPr/>
          <p:nvPr/>
        </p:nvSpPr>
        <p:spPr>
          <a:xfrm>
            <a:off x="1073150" y="831850"/>
            <a:ext cx="2422525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0F319D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9" name="Freeform 7"/>
          <p:cNvSpPr/>
          <p:nvPr/>
        </p:nvSpPr>
        <p:spPr>
          <a:xfrm>
            <a:off x="1073150" y="831850"/>
            <a:ext cx="2238375" cy="155416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63" name="Freeform 9"/>
          <p:cNvSpPr>
            <a:spLocks noEditPoints="1"/>
          </p:cNvSpPr>
          <p:nvPr/>
        </p:nvSpPr>
        <p:spPr>
          <a:xfrm>
            <a:off x="7966075" y="4262438"/>
            <a:ext cx="198438" cy="1984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1684338" y="996950"/>
            <a:ext cx="698500" cy="13223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8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8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95638" y="1397000"/>
            <a:ext cx="4038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答疑解惑</a:t>
            </a:r>
            <a:endParaRPr lang="zh-CN" altLang="en-US" sz="320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Rectangle 13"/>
          <p:cNvSpPr/>
          <p:nvPr/>
        </p:nvSpPr>
        <p:spPr>
          <a:xfrm>
            <a:off x="1163638" y="1711325"/>
            <a:ext cx="566737" cy="354013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75000" y="1990725"/>
            <a:ext cx="4275138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◎</a:t>
            </a:r>
            <a:r>
              <a:rPr lang="zh-CN" altLang="en-US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 答疑解惑  </a:t>
            </a:r>
            <a:endParaRPr lang="zh-CN" altLang="en-US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◎</a:t>
            </a:r>
            <a:r>
              <a:rPr lang="zh-CN" altLang="en-US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  </a:t>
            </a:r>
            <a:r>
              <a:rPr lang="zh-CN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课外辅导</a:t>
            </a:r>
            <a:endParaRPr lang="zh-CN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2"/>
          <p:cNvSpPr/>
          <p:nvPr/>
        </p:nvSpPr>
        <p:spPr>
          <a:xfrm>
            <a:off x="831850" y="165100"/>
            <a:ext cx="12865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个人简介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" y="669925"/>
            <a:ext cx="2971165" cy="4457065"/>
          </a:xfrm>
          <a:prstGeom prst="rect">
            <a:avLst/>
          </a:prstGeom>
        </p:spPr>
      </p:pic>
      <p:sp>
        <p:nvSpPr>
          <p:cNvPr id="9" name="矩形 3"/>
          <p:cNvSpPr/>
          <p:nvPr/>
        </p:nvSpPr>
        <p:spPr>
          <a:xfrm>
            <a:off x="3829050" y="1007745"/>
            <a:ext cx="462153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李海新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问道咨询创始人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问道</a:t>
            </a:r>
            <a:r>
              <a:rPr lang="en-US" altLang="zh-CN" dirty="0">
                <a:latin typeface="Arial" panose="020B0604020202020204" pitchFamily="34" charset="0"/>
                <a:ea typeface="华文细黑" panose="02010600040101010101" pitchFamily="2" charset="-122"/>
              </a:rPr>
              <a:t>HR</a:t>
            </a:r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发起人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人力资源管理专家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股权激励实战顾问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资深培训咨询顾问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r>
              <a:rPr lang="zh-CN" altLang="en-US" dirty="0">
                <a:sym typeface="+mn-ea"/>
              </a:rPr>
              <a:t>北师大心理学硕士</a:t>
            </a:r>
            <a:endParaRPr lang="zh-CN" altLang="en-US" dirty="0">
              <a:sym typeface="+mn-ea"/>
            </a:endParaRPr>
          </a:p>
          <a:p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曾服务过房地产、矿产冶炼、金融银行、互联网、文化、新能源、教育培训、市政工程、陶瓷、美业等十几个行业上百家企业。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2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55"/>
          <p:cNvSpPr txBox="1"/>
          <p:nvPr/>
        </p:nvSpPr>
        <p:spPr>
          <a:xfrm>
            <a:off x="952500" y="139700"/>
            <a:ext cx="3878263" cy="520700"/>
          </a:xfrm>
          <a:prstGeom prst="rect">
            <a:avLst/>
          </a:prstGeom>
          <a:noFill/>
          <a:ln w="9525">
            <a:noFill/>
          </a:ln>
        </p:spPr>
        <p:txBody>
          <a:bodyPr lIns="91419" tIns="45709" rIns="91419" bIns="45709" anchor="t">
            <a:spAutoFit/>
          </a:bodyPr>
          <a:p>
            <a:r>
              <a:rPr lang="zh-CN" altLang="en-US" sz="2800" b="0" dirty="0">
                <a:latin typeface="方正毡笔黑简体"/>
                <a:ea typeface="方正毡笔黑简体"/>
              </a:rPr>
              <a:t>一、答疑解惑</a:t>
            </a:r>
            <a:endParaRPr lang="zh-CN" altLang="en-US" sz="2800" b="0" dirty="0">
              <a:latin typeface="方正毡笔黑简体"/>
              <a:ea typeface="方正毡笔黑简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2500" y="1024255"/>
            <a:ext cx="594741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67005" indent="-167005" algn="l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、现场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67005" indent="-167005" algn="l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、课后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人力资源顾问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36435" y="1167765"/>
            <a:ext cx="2107565" cy="211328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55"/>
          <p:cNvSpPr txBox="1"/>
          <p:nvPr/>
        </p:nvSpPr>
        <p:spPr>
          <a:xfrm>
            <a:off x="952500" y="139700"/>
            <a:ext cx="3878263" cy="520700"/>
          </a:xfrm>
          <a:prstGeom prst="rect">
            <a:avLst/>
          </a:prstGeom>
          <a:noFill/>
          <a:ln w="9525">
            <a:noFill/>
          </a:ln>
        </p:spPr>
        <p:txBody>
          <a:bodyPr lIns="91419" tIns="45709" rIns="91419" bIns="45709" anchor="t">
            <a:spAutoFit/>
          </a:bodyPr>
          <a:p>
            <a:r>
              <a:rPr lang="zh-CN" altLang="en-US" sz="2800" b="0" dirty="0">
                <a:latin typeface="方正毡笔黑简体"/>
                <a:ea typeface="方正毡笔黑简体"/>
              </a:rPr>
              <a:t>二、</a:t>
            </a:r>
            <a:r>
              <a:rPr lang="zh-CN" sz="2800" b="0" dirty="0">
                <a:latin typeface="方正毡笔黑简体"/>
                <a:ea typeface="方正毡笔黑简体"/>
              </a:rPr>
              <a:t>课外辅导</a:t>
            </a:r>
            <a:endParaRPr lang="zh-CN" sz="2800" b="0" dirty="0">
              <a:latin typeface="方正毡笔黑简体"/>
              <a:ea typeface="方正毡笔黑简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7410" y="1024255"/>
            <a:ext cx="603250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67005" indent="-167005" algn="l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、就业指导：简历写作、面试技巧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67005" indent="-167005" algn="l" eaLnBrk="0" fontAlgn="ctr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、职业规划：职位晋升、职场危机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3425" y="2090420"/>
            <a:ext cx="2060575" cy="206057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1" name="图片 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64"/>
          <p:cNvGrpSpPr/>
          <p:nvPr/>
        </p:nvGrpSpPr>
        <p:grpSpPr>
          <a:xfrm>
            <a:off x="1171575" y="1033463"/>
            <a:ext cx="7072313" cy="3482975"/>
            <a:chOff x="1358950" y="1173758"/>
            <a:chExt cx="7072312" cy="3482975"/>
          </a:xfrm>
        </p:grpSpPr>
        <p:sp>
          <p:nvSpPr>
            <p:cNvPr id="66" name="Freeform 5"/>
            <p:cNvSpPr/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61444" name="Freeform 8"/>
            <p:cNvSpPr/>
            <p:nvPr/>
          </p:nvSpPr>
          <p:spPr>
            <a:xfrm>
              <a:off x="7851825" y="4077295"/>
              <a:ext cx="579437" cy="5794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8" name="Freeform 6"/>
          <p:cNvSpPr/>
          <p:nvPr/>
        </p:nvSpPr>
        <p:spPr>
          <a:xfrm>
            <a:off x="1073150" y="831850"/>
            <a:ext cx="2422525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0F319D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9" name="Freeform 7"/>
          <p:cNvSpPr/>
          <p:nvPr/>
        </p:nvSpPr>
        <p:spPr>
          <a:xfrm>
            <a:off x="1073150" y="831850"/>
            <a:ext cx="2238375" cy="155416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47" name="Freeform 9"/>
          <p:cNvSpPr>
            <a:spLocks noEditPoints="1"/>
          </p:cNvSpPr>
          <p:nvPr/>
        </p:nvSpPr>
        <p:spPr>
          <a:xfrm>
            <a:off x="7966075" y="4262438"/>
            <a:ext cx="198438" cy="1984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1684338" y="996950"/>
            <a:ext cx="698500" cy="13223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8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8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95638" y="1397000"/>
            <a:ext cx="4038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寄语</a:t>
            </a:r>
            <a:endParaRPr lang="zh-CN" altLang="en-US" sz="320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Rectangle 13"/>
          <p:cNvSpPr/>
          <p:nvPr/>
        </p:nvSpPr>
        <p:spPr>
          <a:xfrm>
            <a:off x="1163638" y="1711325"/>
            <a:ext cx="566737" cy="354013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75000" y="1990725"/>
            <a:ext cx="4275138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◎</a:t>
            </a:r>
            <a:r>
              <a:rPr lang="zh-CN" altLang="en-US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工作是一种生活方式。</a:t>
            </a:r>
            <a:endParaRPr lang="zh-CN" altLang="en-US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◎</a:t>
            </a:r>
            <a:r>
              <a:rPr lang="zh-CN" altLang="en-US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有人扶持</a:t>
            </a:r>
            <a:r>
              <a:rPr lang="zh-CN" altLang="en-US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的生活必能更上一层楼</a:t>
            </a:r>
            <a:endParaRPr lang="zh-CN" altLang="en-US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Rectangle 3"/>
          <p:cNvSpPr txBox="1"/>
          <p:nvPr/>
        </p:nvSpPr>
        <p:spPr>
          <a:xfrm>
            <a:off x="4213225" y="1964055"/>
            <a:ext cx="4043045" cy="13379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800" b="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  <a:endParaRPr lang="zh-CN" altLang="en-US" sz="4800" b="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912" y="-20637"/>
            <a:ext cx="3746500" cy="397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912" y="2171700"/>
            <a:ext cx="4333875" cy="2892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矩形 35"/>
          <p:cNvSpPr/>
          <p:nvPr/>
        </p:nvSpPr>
        <p:spPr>
          <a:xfrm>
            <a:off x="0" y="1689100"/>
            <a:ext cx="9144000" cy="140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rcRect l="26636"/>
          <a:stretch>
            <a:fillRect/>
          </a:stretch>
        </p:blipFill>
        <p:spPr>
          <a:xfrm>
            <a:off x="2435225" y="0"/>
            <a:ext cx="670877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矩形 37"/>
          <p:cNvSpPr/>
          <p:nvPr/>
        </p:nvSpPr>
        <p:spPr>
          <a:xfrm>
            <a:off x="0" y="0"/>
            <a:ext cx="2435225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38"/>
          <p:cNvGrpSpPr/>
          <p:nvPr/>
        </p:nvGrpSpPr>
        <p:grpSpPr>
          <a:xfrm>
            <a:off x="1171575" y="714375"/>
            <a:ext cx="1168400" cy="1758950"/>
            <a:chOff x="687345" y="1342594"/>
            <a:chExt cx="1167514" cy="1759119"/>
          </a:xfrm>
        </p:grpSpPr>
        <p:sp>
          <p:nvSpPr>
            <p:cNvPr id="40" name="TextBox 39"/>
            <p:cNvSpPr txBox="1"/>
            <p:nvPr/>
          </p:nvSpPr>
          <p:spPr>
            <a:xfrm>
              <a:off x="687345" y="1342594"/>
              <a:ext cx="1031093" cy="1655922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5500" kern="1200" cap="none" spc="599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目录</a:t>
              </a:r>
              <a:endParaRPr kumimoji="0" lang="zh-CN" altLang="en-US" sz="5500" kern="1200" cap="none" spc="599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93247" y="1893510"/>
              <a:ext cx="461612" cy="1208203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altLang="zh-CN" kern="1200" cap="none" spc="-150" normalizeH="0" baseline="0" noProof="0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CONTENTS</a:t>
              </a:r>
              <a:endParaRPr kumimoji="0" lang="zh-CN" altLang="en-US" kern="1200" cap="none" spc="-15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41"/>
          <p:cNvGrpSpPr/>
          <p:nvPr/>
        </p:nvGrpSpPr>
        <p:grpSpPr>
          <a:xfrm>
            <a:off x="3059113" y="987425"/>
            <a:ext cx="5184775" cy="723900"/>
            <a:chOff x="2987824" y="1300427"/>
            <a:chExt cx="5184576" cy="723276"/>
          </a:xfrm>
        </p:grpSpPr>
        <p:sp>
          <p:nvSpPr>
            <p:cNvPr id="43" name="TextBox 42"/>
            <p:cNvSpPr txBox="1"/>
            <p:nvPr/>
          </p:nvSpPr>
          <p:spPr>
            <a:xfrm>
              <a:off x="3625975" y="1408284"/>
              <a:ext cx="4546425" cy="459978"/>
            </a:xfrm>
            <a:prstGeom prst="rect">
              <a:avLst/>
            </a:prstGeom>
            <a:ln>
              <a:solidFill>
                <a:srgbClr val="133FC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工作的意义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grpSp>
          <p:nvGrpSpPr>
            <p:cNvPr id="5130" name="组合 43"/>
            <p:cNvGrpSpPr/>
            <p:nvPr/>
          </p:nvGrpSpPr>
          <p:grpSpPr>
            <a:xfrm>
              <a:off x="2987824" y="1300427"/>
              <a:ext cx="864096" cy="723276"/>
              <a:chOff x="2165941" y="1632858"/>
              <a:chExt cx="864096" cy="723276"/>
            </a:xfrm>
          </p:grpSpPr>
          <p:sp>
            <p:nvSpPr>
              <p:cNvPr id="45" name="五边形 44"/>
              <p:cNvSpPr/>
              <p:nvPr/>
            </p:nvSpPr>
            <p:spPr>
              <a:xfrm>
                <a:off x="2165941" y="1740715"/>
                <a:ext cx="863567" cy="4615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32" name="TextBox 45"/>
              <p:cNvSpPr txBox="1"/>
              <p:nvPr/>
            </p:nvSpPr>
            <p:spPr>
              <a:xfrm>
                <a:off x="2216421" y="1632858"/>
                <a:ext cx="535724" cy="7232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en-US" altLang="zh-CN" sz="4100" b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anose="020B0604020202020204" pitchFamily="34" charset="-122"/>
                  </a:rPr>
                  <a:t>1</a:t>
                </a:r>
                <a:endParaRPr lang="zh-CN" altLang="en-US" sz="4100" b="0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anose="020B0604020202020204" pitchFamily="34" charset="-122"/>
                </a:endParaRPr>
              </a:p>
            </p:txBody>
          </p:sp>
        </p:grpSp>
      </p:grpSp>
      <p:grpSp>
        <p:nvGrpSpPr>
          <p:cNvPr id="5" name="组合 46"/>
          <p:cNvGrpSpPr/>
          <p:nvPr/>
        </p:nvGrpSpPr>
        <p:grpSpPr>
          <a:xfrm>
            <a:off x="3059113" y="1733550"/>
            <a:ext cx="5184775" cy="722313"/>
            <a:chOff x="2987824" y="2045907"/>
            <a:chExt cx="5184576" cy="723276"/>
          </a:xfrm>
        </p:grpSpPr>
        <p:sp>
          <p:nvSpPr>
            <p:cNvPr id="48" name="TextBox 47"/>
            <p:cNvSpPr txBox="1"/>
            <p:nvPr/>
          </p:nvSpPr>
          <p:spPr>
            <a:xfrm>
              <a:off x="3625975" y="2147642"/>
              <a:ext cx="4546425" cy="46098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大厂求职之路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135" name="组合 48"/>
            <p:cNvGrpSpPr/>
            <p:nvPr/>
          </p:nvGrpSpPr>
          <p:grpSpPr>
            <a:xfrm>
              <a:off x="2987824" y="2045907"/>
              <a:ext cx="864096" cy="723276"/>
              <a:chOff x="2165941" y="2378338"/>
              <a:chExt cx="864096" cy="723276"/>
            </a:xfrm>
          </p:grpSpPr>
          <p:sp>
            <p:nvSpPr>
              <p:cNvPr id="50" name="五边形 49"/>
              <p:cNvSpPr/>
              <p:nvPr/>
            </p:nvSpPr>
            <p:spPr>
              <a:xfrm>
                <a:off x="2165941" y="2480073"/>
                <a:ext cx="863567" cy="460989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37" name="TextBox 50"/>
              <p:cNvSpPr txBox="1"/>
              <p:nvPr/>
            </p:nvSpPr>
            <p:spPr>
              <a:xfrm>
                <a:off x="2216421" y="2378338"/>
                <a:ext cx="535724" cy="7232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en-US" altLang="zh-CN" sz="4100" b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anose="020B0604020202020204" pitchFamily="34" charset="-122"/>
                  </a:rPr>
                  <a:t>2</a:t>
                </a:r>
                <a:endParaRPr lang="zh-CN" altLang="en-US" sz="4100" b="0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anose="020B0604020202020204" pitchFamily="34" charset="-122"/>
                </a:endParaRPr>
              </a:p>
            </p:txBody>
          </p:sp>
        </p:grpSp>
      </p:grpSp>
      <p:grpSp>
        <p:nvGrpSpPr>
          <p:cNvPr id="7" name="组合 51"/>
          <p:cNvGrpSpPr/>
          <p:nvPr/>
        </p:nvGrpSpPr>
        <p:grpSpPr>
          <a:xfrm>
            <a:off x="3059113" y="2471738"/>
            <a:ext cx="5184775" cy="722312"/>
            <a:chOff x="2987824" y="2783740"/>
            <a:chExt cx="5184576" cy="723276"/>
          </a:xfrm>
        </p:grpSpPr>
        <p:sp>
          <p:nvSpPr>
            <p:cNvPr id="53" name="TextBox 52"/>
            <p:cNvSpPr txBox="1"/>
            <p:nvPr/>
          </p:nvSpPr>
          <p:spPr>
            <a:xfrm>
              <a:off x="3625975" y="2887065"/>
              <a:ext cx="4546425" cy="46098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自我提升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140" name="组合 53"/>
            <p:cNvGrpSpPr/>
            <p:nvPr/>
          </p:nvGrpSpPr>
          <p:grpSpPr>
            <a:xfrm>
              <a:off x="2987824" y="2783740"/>
              <a:ext cx="864096" cy="723276"/>
              <a:chOff x="2165941" y="3116171"/>
              <a:chExt cx="864096" cy="723276"/>
            </a:xfrm>
          </p:grpSpPr>
          <p:sp>
            <p:nvSpPr>
              <p:cNvPr id="55" name="五边形 54"/>
              <p:cNvSpPr/>
              <p:nvPr/>
            </p:nvSpPr>
            <p:spPr>
              <a:xfrm>
                <a:off x="2165941" y="3219496"/>
                <a:ext cx="863567" cy="462580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42" name="TextBox 55"/>
              <p:cNvSpPr txBox="1"/>
              <p:nvPr/>
            </p:nvSpPr>
            <p:spPr>
              <a:xfrm>
                <a:off x="2216421" y="3116171"/>
                <a:ext cx="535724" cy="7232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en-US" altLang="zh-CN" sz="4100" b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anose="020B0604020202020204" pitchFamily="34" charset="-122"/>
                  </a:rPr>
                  <a:t>3</a:t>
                </a:r>
                <a:endParaRPr lang="zh-CN" altLang="en-US" sz="4100" b="0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anose="020B0604020202020204" pitchFamily="34" charset="-122"/>
                </a:endParaRPr>
              </a:p>
            </p:txBody>
          </p:sp>
        </p:grpSp>
      </p:grpSp>
      <p:grpSp>
        <p:nvGrpSpPr>
          <p:cNvPr id="9" name="组合 56"/>
          <p:cNvGrpSpPr/>
          <p:nvPr/>
        </p:nvGrpSpPr>
        <p:grpSpPr>
          <a:xfrm>
            <a:off x="3059113" y="3190875"/>
            <a:ext cx="5184775" cy="723900"/>
            <a:chOff x="2987824" y="3503820"/>
            <a:chExt cx="5184576" cy="723276"/>
          </a:xfrm>
        </p:grpSpPr>
        <p:sp>
          <p:nvSpPr>
            <p:cNvPr id="58" name="TextBox 57"/>
            <p:cNvSpPr txBox="1"/>
            <p:nvPr/>
          </p:nvSpPr>
          <p:spPr>
            <a:xfrm>
              <a:off x="3625975" y="3627538"/>
              <a:ext cx="4546425" cy="45997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答疑解惑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145" name="组合 58"/>
            <p:cNvGrpSpPr/>
            <p:nvPr/>
          </p:nvGrpSpPr>
          <p:grpSpPr>
            <a:xfrm>
              <a:off x="2987824" y="3503820"/>
              <a:ext cx="864096" cy="723276"/>
              <a:chOff x="2165941" y="3836251"/>
              <a:chExt cx="864096" cy="723276"/>
            </a:xfrm>
          </p:grpSpPr>
          <p:sp>
            <p:nvSpPr>
              <p:cNvPr id="60" name="五边形 59"/>
              <p:cNvSpPr/>
              <p:nvPr/>
            </p:nvSpPr>
            <p:spPr>
              <a:xfrm>
                <a:off x="2165941" y="3959969"/>
                <a:ext cx="863567" cy="4615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47" name="TextBox 60"/>
              <p:cNvSpPr txBox="1"/>
              <p:nvPr/>
            </p:nvSpPr>
            <p:spPr>
              <a:xfrm>
                <a:off x="2216421" y="3836251"/>
                <a:ext cx="535724" cy="7232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en-US" altLang="zh-CN" sz="4100" b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anose="020B0604020202020204" pitchFamily="34" charset="-122"/>
                  </a:rPr>
                  <a:t>4</a:t>
                </a:r>
                <a:endParaRPr lang="zh-CN" altLang="en-US" sz="4100" b="0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anose="020B0604020202020204" pitchFamily="34" charset="-122"/>
                </a:endParaRPr>
              </a:p>
            </p:txBody>
          </p:sp>
        </p:grpSp>
      </p:grpSp>
      <p:grpSp>
        <p:nvGrpSpPr>
          <p:cNvPr id="11" name="组合 56"/>
          <p:cNvGrpSpPr/>
          <p:nvPr/>
        </p:nvGrpSpPr>
        <p:grpSpPr>
          <a:xfrm>
            <a:off x="3059113" y="3940175"/>
            <a:ext cx="5184775" cy="723900"/>
            <a:chOff x="2987824" y="3503820"/>
            <a:chExt cx="5184576" cy="723276"/>
          </a:xfrm>
        </p:grpSpPr>
        <p:sp>
          <p:nvSpPr>
            <p:cNvPr id="30" name="TextBox 29"/>
            <p:cNvSpPr txBox="1"/>
            <p:nvPr/>
          </p:nvSpPr>
          <p:spPr>
            <a:xfrm>
              <a:off x="3625975" y="3627538"/>
              <a:ext cx="4546425" cy="45997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寄语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150" name="组合 58"/>
            <p:cNvGrpSpPr/>
            <p:nvPr/>
          </p:nvGrpSpPr>
          <p:grpSpPr>
            <a:xfrm>
              <a:off x="2987824" y="3503820"/>
              <a:ext cx="864096" cy="723276"/>
              <a:chOff x="2165941" y="3836251"/>
              <a:chExt cx="864096" cy="723276"/>
            </a:xfrm>
          </p:grpSpPr>
          <p:sp>
            <p:nvSpPr>
              <p:cNvPr id="32" name="五边形 31"/>
              <p:cNvSpPr/>
              <p:nvPr/>
            </p:nvSpPr>
            <p:spPr>
              <a:xfrm>
                <a:off x="2165941" y="3959969"/>
                <a:ext cx="863567" cy="4615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52" name="TextBox 60"/>
              <p:cNvSpPr txBox="1"/>
              <p:nvPr/>
            </p:nvSpPr>
            <p:spPr>
              <a:xfrm>
                <a:off x="2216421" y="3836251"/>
                <a:ext cx="535724" cy="7232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en-US" altLang="zh-CN" sz="4100" b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anose="020B0604020202020204" pitchFamily="34" charset="-122"/>
                  </a:rPr>
                  <a:t>5</a:t>
                </a:r>
                <a:endParaRPr lang="zh-CN" altLang="en-US" sz="4100" b="0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anose="020B0604020202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2"/>
          <p:cNvSpPr/>
          <p:nvPr/>
        </p:nvSpPr>
        <p:spPr>
          <a:xfrm>
            <a:off x="1042988" y="195263"/>
            <a:ext cx="31546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小故事：我什么时间去晒太阳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8590" y="1021715"/>
            <a:ext cx="3312160" cy="3243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17900" y="1021715"/>
            <a:ext cx="5426075" cy="324421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9217" name="图片 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63"/>
          <p:cNvGrpSpPr/>
          <p:nvPr/>
        </p:nvGrpSpPr>
        <p:grpSpPr>
          <a:xfrm>
            <a:off x="1171575" y="901700"/>
            <a:ext cx="7072313" cy="3482975"/>
            <a:chOff x="1358950" y="1173758"/>
            <a:chExt cx="7072312" cy="3482975"/>
          </a:xfrm>
        </p:grpSpPr>
        <p:sp>
          <p:nvSpPr>
            <p:cNvPr id="65" name="Freeform 5"/>
            <p:cNvSpPr/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9220" name="Freeform 8"/>
            <p:cNvSpPr/>
            <p:nvPr/>
          </p:nvSpPr>
          <p:spPr>
            <a:xfrm>
              <a:off x="7851825" y="4077295"/>
              <a:ext cx="579437" cy="5794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F31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7" name="Freeform 6"/>
          <p:cNvSpPr/>
          <p:nvPr/>
        </p:nvSpPr>
        <p:spPr>
          <a:xfrm>
            <a:off x="1073150" y="700088"/>
            <a:ext cx="2422525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0F319D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" name="Freeform 7"/>
          <p:cNvSpPr/>
          <p:nvPr/>
        </p:nvSpPr>
        <p:spPr>
          <a:xfrm>
            <a:off x="1073150" y="700088"/>
            <a:ext cx="2238375" cy="1554162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3" name="Freeform 9"/>
          <p:cNvSpPr>
            <a:spLocks noEditPoints="1"/>
          </p:cNvSpPr>
          <p:nvPr/>
        </p:nvSpPr>
        <p:spPr>
          <a:xfrm>
            <a:off x="7966075" y="4130675"/>
            <a:ext cx="198438" cy="1984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1684338" y="865188"/>
            <a:ext cx="698500" cy="1322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8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8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95638" y="1265238"/>
            <a:ext cx="4038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工作的意义</a:t>
            </a:r>
            <a:endParaRPr lang="zh-CN" altLang="en-US" sz="320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Rectangle 13"/>
          <p:cNvSpPr/>
          <p:nvPr/>
        </p:nvSpPr>
        <p:spPr>
          <a:xfrm>
            <a:off x="1163638" y="1579563"/>
            <a:ext cx="566737" cy="35401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59113" y="2211388"/>
            <a:ext cx="4608512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、为什么要工作</a:t>
            </a:r>
            <a:endParaRPr lang="zh-CN" altLang="en-US" sz="200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、理想工作</a:t>
            </a:r>
            <a:endParaRPr lang="zh-CN" altLang="en-US" sz="200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55"/>
          <p:cNvSpPr txBox="1"/>
          <p:nvPr/>
        </p:nvSpPr>
        <p:spPr>
          <a:xfrm>
            <a:off x="952500" y="139700"/>
            <a:ext cx="4987925" cy="520700"/>
          </a:xfrm>
          <a:prstGeom prst="rect">
            <a:avLst/>
          </a:prstGeom>
          <a:noFill/>
          <a:ln w="9525">
            <a:noFill/>
          </a:ln>
        </p:spPr>
        <p:txBody>
          <a:bodyPr lIns="91419" tIns="45709" rIns="91419" bIns="45709" anchor="t">
            <a:spAutoFit/>
          </a:bodyPr>
          <a:p>
            <a:r>
              <a:rPr lang="en-US" altLang="zh-CN" sz="2800" b="0" dirty="0">
                <a:latin typeface="方正毡笔黑简体"/>
                <a:ea typeface="方正毡笔黑简体"/>
              </a:rPr>
              <a:t>1</a:t>
            </a:r>
            <a:r>
              <a:rPr lang="zh-CN" altLang="en-US" sz="2800" b="0" dirty="0">
                <a:latin typeface="方正毡笔黑简体"/>
                <a:ea typeface="方正毡笔黑简体"/>
              </a:rPr>
              <a:t>、为什么要工作</a:t>
            </a:r>
            <a:endParaRPr lang="zh-CN" altLang="en-US" sz="2800" b="0" dirty="0">
              <a:latin typeface="方正毡笔黑简体"/>
              <a:ea typeface="方正毡笔黑简体"/>
            </a:endParaRPr>
          </a:p>
        </p:txBody>
      </p:sp>
      <p:sp>
        <p:nvSpPr>
          <p:cNvPr id="13325" name="矩形 14"/>
          <p:cNvSpPr/>
          <p:nvPr/>
        </p:nvSpPr>
        <p:spPr>
          <a:xfrm>
            <a:off x="4025265" y="2030095"/>
            <a:ext cx="3348990" cy="1417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、挣钱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、养家糊口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、实现自我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01c085575e8a210000018c1b6a13b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215" y="784225"/>
            <a:ext cx="1852930" cy="1852930"/>
          </a:xfrm>
          <a:prstGeom prst="rect">
            <a:avLst/>
          </a:prstGeom>
        </p:spPr>
      </p:pic>
      <p:pic>
        <p:nvPicPr>
          <p:cNvPr id="4" name="图片 3" descr="71e00091868874866ea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" y="2781935"/>
            <a:ext cx="2341880" cy="1754505"/>
          </a:xfrm>
          <a:prstGeom prst="rect">
            <a:avLst/>
          </a:prstGeom>
        </p:spPr>
      </p:pic>
      <p:sp>
        <p:nvSpPr>
          <p:cNvPr id="6" name="矩形 14"/>
          <p:cNvSpPr/>
          <p:nvPr/>
        </p:nvSpPr>
        <p:spPr>
          <a:xfrm>
            <a:off x="3903345" y="964565"/>
            <a:ext cx="3037205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sz="3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现在？</a:t>
            </a:r>
            <a:endParaRPr lang="zh-CN" sz="3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矩形 2"/>
          <p:cNvSpPr/>
          <p:nvPr/>
        </p:nvSpPr>
        <p:spPr>
          <a:xfrm>
            <a:off x="1042988" y="195263"/>
            <a:ext cx="34093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、工作是一种生活方式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265" y="1723390"/>
            <a:ext cx="3822700" cy="2867025"/>
          </a:xfrm>
          <a:prstGeom prst="rect">
            <a:avLst/>
          </a:prstGeom>
        </p:spPr>
      </p:pic>
      <p:sp>
        <p:nvSpPr>
          <p:cNvPr id="13325" name="矩形 14"/>
          <p:cNvSpPr/>
          <p:nvPr/>
        </p:nvSpPr>
        <p:spPr>
          <a:xfrm>
            <a:off x="596265" y="767080"/>
            <a:ext cx="3348990" cy="386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996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与朝九晚五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880" y="844550"/>
            <a:ext cx="3371850" cy="429895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矩形 2"/>
          <p:cNvSpPr/>
          <p:nvPr/>
        </p:nvSpPr>
        <p:spPr>
          <a:xfrm>
            <a:off x="1042988" y="195263"/>
            <a:ext cx="37141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、如何选择一份理想工作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325" name="矩形 14"/>
          <p:cNvSpPr/>
          <p:nvPr/>
        </p:nvSpPr>
        <p:spPr>
          <a:xfrm>
            <a:off x="596265" y="767080"/>
            <a:ext cx="5593715" cy="386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理想工作：钱多事少离家近，位高权重责任轻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——横批 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4230" y="767080"/>
            <a:ext cx="1569085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想的倒美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14"/>
          <p:cNvSpPr/>
          <p:nvPr/>
        </p:nvSpPr>
        <p:spPr>
          <a:xfrm>
            <a:off x="1870710" y="1974215"/>
            <a:ext cx="4422775" cy="17608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选择工作：</a:t>
            </a:r>
            <a:endParaRPr 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一个行业：互联网</a:t>
            </a:r>
            <a:endParaRPr 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一个城市：</a:t>
            </a:r>
            <a:r>
              <a:rPr 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一线核心城市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OR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三四线小县城</a:t>
            </a:r>
            <a:endParaRPr 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一个公司：大公司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小公司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7005" indent="-167005" eaLnBrk="0" fontAlgn="ctr" hangingPunct="0">
              <a:lnSpc>
                <a:spcPct val="120000"/>
              </a:lnSpc>
              <a:spcBef>
                <a:spcPct val="20000"/>
              </a:spcBef>
              <a:buClr>
                <a:srgbClr val="073E87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一个职位：技术岗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64"/>
          <p:cNvGrpSpPr/>
          <p:nvPr/>
        </p:nvGrpSpPr>
        <p:grpSpPr>
          <a:xfrm>
            <a:off x="1171575" y="1033463"/>
            <a:ext cx="7072313" cy="3482975"/>
            <a:chOff x="1358950" y="1173758"/>
            <a:chExt cx="7072312" cy="3482975"/>
          </a:xfrm>
        </p:grpSpPr>
        <p:sp>
          <p:nvSpPr>
            <p:cNvPr id="66" name="Freeform 5"/>
            <p:cNvSpPr/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22532" name="Freeform 8"/>
            <p:cNvSpPr/>
            <p:nvPr/>
          </p:nvSpPr>
          <p:spPr>
            <a:xfrm>
              <a:off x="7851825" y="4077295"/>
              <a:ext cx="579437" cy="5794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8" name="Freeform 6"/>
          <p:cNvSpPr/>
          <p:nvPr/>
        </p:nvSpPr>
        <p:spPr>
          <a:xfrm>
            <a:off x="1073150" y="831850"/>
            <a:ext cx="2422525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0F319D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9" name="Freeform 7"/>
          <p:cNvSpPr/>
          <p:nvPr/>
        </p:nvSpPr>
        <p:spPr>
          <a:xfrm>
            <a:off x="1073150" y="831850"/>
            <a:ext cx="2238375" cy="155416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5" name="Freeform 9"/>
          <p:cNvSpPr>
            <a:spLocks noEditPoints="1"/>
          </p:cNvSpPr>
          <p:nvPr/>
        </p:nvSpPr>
        <p:spPr>
          <a:xfrm>
            <a:off x="7966075" y="4262438"/>
            <a:ext cx="198438" cy="1984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1684338" y="996950"/>
            <a:ext cx="698500" cy="13223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8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8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95638" y="1397000"/>
            <a:ext cx="4038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大厂求职之路</a:t>
            </a:r>
            <a:endParaRPr lang="zh-CN" altLang="en-US" sz="320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Rectangle 13"/>
          <p:cNvSpPr/>
          <p:nvPr/>
        </p:nvSpPr>
        <p:spPr>
          <a:xfrm>
            <a:off x="1163638" y="1711325"/>
            <a:ext cx="566737" cy="354013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75000" y="2134235"/>
            <a:ext cx="4275138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◎</a:t>
            </a:r>
            <a:r>
              <a:rPr lang="zh-CN" altLang="en-US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一、大厂的招聘渠道</a:t>
            </a:r>
            <a:endParaRPr lang="zh-CN" altLang="en-US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◎</a:t>
            </a:r>
            <a:r>
              <a:rPr lang="zh-CN" altLang="en-US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二、简历的写作技巧</a:t>
            </a:r>
            <a:endParaRPr lang="zh-CN" altLang="en-US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◎</a:t>
            </a:r>
            <a:r>
              <a:rPr lang="zh-CN" altLang="en-US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三、大厂的面试技巧</a:t>
            </a:r>
            <a:endParaRPr lang="zh-CN" altLang="en-US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5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293,&quot;width&quot;:6427}"/>
</p:tagLst>
</file>

<file path=ppt/tags/tag2.xml><?xml version="1.0" encoding="utf-8"?>
<p:tagLst xmlns:p="http://schemas.openxmlformats.org/presentationml/2006/main">
  <p:tag name="REFSHAPE" val="120735156"/>
  <p:tag name="KSO_WM_UNIT_PLACING_PICTURE_USER_VIEWPORT" val="{&quot;height&quot;:3372,&quot;width&quot;:5640}"/>
</p:tagLst>
</file>

<file path=ppt/tags/tag3.xml><?xml version="1.0" encoding="utf-8"?>
<p:tagLst xmlns:p="http://schemas.openxmlformats.org/presentationml/2006/main">
  <p:tag name="ISPRING_ULTRA_SCORM_SLIDE_COUNT" val="1"/>
  <p:tag name="ISPRING_SCORM_RATE_SLIDES" val="0"/>
  <p:tag name="ISPRING_SCORM_RATE_QUIZZES" val="0"/>
  <p:tag name="ISPRING_SCORM_PASSING_SCORE" val="0.0000000000"/>
  <p:tag name="GENSWF_OUTPUT_FILE_NAME" val="22-"/>
  <p:tag name="ISPRING_RESOURCE_PATHS_HASH_2" val="dd605faedef9b7b7285347d268bb89f5f81ab715"/>
</p:tagLst>
</file>

<file path=ppt/theme/theme1.xml><?xml version="1.0" encoding="utf-8"?>
<a:theme xmlns:a="http://schemas.openxmlformats.org/drawingml/2006/main" name="微笑PPT - 小A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WPS 演示</Application>
  <PresentationFormat>全屏显示(16:9)</PresentationFormat>
  <Paragraphs>225</Paragraphs>
  <Slides>23</Slides>
  <Notes>48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华文细黑</vt:lpstr>
      <vt:lpstr>微软雅黑</vt:lpstr>
      <vt:lpstr>方正正粗黑简体</vt:lpstr>
      <vt:lpstr>黑体</vt:lpstr>
      <vt:lpstr>华文隶书</vt:lpstr>
      <vt:lpstr>Arial Black</vt:lpstr>
      <vt:lpstr>Arial Unicode MS</vt:lpstr>
      <vt:lpstr>方正毡笔黑简体</vt:lpstr>
      <vt:lpstr>微笑PPT - 小A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512</dc:title>
  <dc:creator>Administrator</dc:creator>
  <cp:lastModifiedBy>haixin</cp:lastModifiedBy>
  <cp:revision>450</cp:revision>
  <dcterms:created xsi:type="dcterms:W3CDTF">2010-02-22T07:41:00Z</dcterms:created>
  <dcterms:modified xsi:type="dcterms:W3CDTF">2021-03-07T02:58:48Z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