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79" r:id="rId4"/>
  </p:sldMasterIdLst>
  <p:notesMasterIdLst>
    <p:notesMasterId r:id="rId7"/>
  </p:notesMasterIdLst>
  <p:handoutMasterIdLst>
    <p:handoutMasterId r:id="rId45"/>
  </p:handoutMasterIdLst>
  <p:sldIdLst>
    <p:sldId id="281" r:id="rId5"/>
    <p:sldId id="785" r:id="rId6"/>
    <p:sldId id="786" r:id="rId8"/>
    <p:sldId id="787" r:id="rId9"/>
    <p:sldId id="788" r:id="rId10"/>
    <p:sldId id="789" r:id="rId11"/>
    <p:sldId id="790" r:id="rId12"/>
    <p:sldId id="791" r:id="rId13"/>
    <p:sldId id="792" r:id="rId14"/>
    <p:sldId id="793" r:id="rId15"/>
    <p:sldId id="794" r:id="rId16"/>
    <p:sldId id="795" r:id="rId17"/>
    <p:sldId id="796" r:id="rId18"/>
    <p:sldId id="797" r:id="rId19"/>
    <p:sldId id="798" r:id="rId20"/>
    <p:sldId id="799" r:id="rId21"/>
    <p:sldId id="800" r:id="rId22"/>
    <p:sldId id="801" r:id="rId23"/>
    <p:sldId id="802" r:id="rId24"/>
    <p:sldId id="806" r:id="rId25"/>
    <p:sldId id="803" r:id="rId26"/>
    <p:sldId id="812" r:id="rId27"/>
    <p:sldId id="807" r:id="rId28"/>
    <p:sldId id="808" r:id="rId29"/>
    <p:sldId id="813" r:id="rId30"/>
    <p:sldId id="809" r:id="rId31"/>
    <p:sldId id="810" r:id="rId32"/>
    <p:sldId id="811" r:id="rId33"/>
    <p:sldId id="804" r:id="rId34"/>
    <p:sldId id="805" r:id="rId35"/>
    <p:sldId id="814" r:id="rId36"/>
    <p:sldId id="815" r:id="rId37"/>
    <p:sldId id="816" r:id="rId38"/>
    <p:sldId id="818" r:id="rId39"/>
    <p:sldId id="819" r:id="rId40"/>
    <p:sldId id="820" r:id="rId41"/>
    <p:sldId id="821" r:id="rId42"/>
    <p:sldId id="829" r:id="rId43"/>
    <p:sldId id="831" r:id="rId44"/>
  </p:sldIdLst>
  <p:sldSz cx="9144000" cy="5143500"/>
  <p:notesSz cx="6858000" cy="9144000"/>
  <p:embeddedFontLst>
    <p:embeddedFont>
      <p:font typeface="Calibri" panose="020F0502020204030204" pitchFamily="34" charset="0"/>
      <p:regular r:id="rId50"/>
      <p:bold r:id="rId51"/>
      <p:italic r:id="rId52"/>
      <p:boldItalic r:id="rId53"/>
    </p:embeddedFont>
    <p:embeddedFont>
      <p:font typeface="微软雅黑" panose="020B0503020204020204" pitchFamily="34" charset="-122"/>
      <p:regular r:id="rId54"/>
    </p:embeddedFont>
    <p:embeddedFont>
      <p:font typeface="黑体" panose="02010609060101010101" charset="-122"/>
      <p:regular r:id="rId55"/>
    </p:embeddedFont>
    <p:embeddedFont>
      <p:font typeface="Calibri" panose="020F0502020204030204"/>
      <p:regular r:id="rId56"/>
      <p:bold r:id="rId57"/>
      <p:italic r:id="rId58"/>
      <p:boldItalic r:id="rId59"/>
    </p:embeddedFont>
  </p:embeddedFont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4A7EBB"/>
    <a:srgbClr val="00B0F0"/>
    <a:srgbClr val="B3D9FF"/>
    <a:srgbClr val="EBF5FF"/>
    <a:srgbClr val="558ED5"/>
    <a:srgbClr val="79AFFF"/>
    <a:srgbClr val="EBD9FF"/>
    <a:srgbClr val="FB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033"/>
    <p:restoredTop sz="94232"/>
  </p:normalViewPr>
  <p:slideViewPr>
    <p:cSldViewPr showGuides="1">
      <p:cViewPr>
        <p:scale>
          <a:sx n="125" d="100"/>
          <a:sy n="125" d="100"/>
        </p:scale>
        <p:origin x="-468" y="-312"/>
      </p:cViewPr>
      <p:guideLst>
        <p:guide orient="horz" pos="1506"/>
        <p:guide pos="2738"/>
      </p:guideLst>
    </p:cSldViewPr>
  </p:slideViewPr>
  <p:outlineViewPr>
    <p:cViewPr>
      <p:scale>
        <a:sx n="33" d="100"/>
        <a:sy n="33" d="100"/>
      </p:scale>
      <p:origin x="0" y="0"/>
    </p:cViewPr>
  </p:outlineViewPr>
  <p:notesTextViewPr>
    <p:cViewPr>
      <p:scale>
        <a:sx n="100" d="100"/>
        <a:sy n="100" d="100"/>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9" Type="http://schemas.openxmlformats.org/officeDocument/2006/relationships/font" Target="fonts/font10.fntdata"/><Relationship Id="rId58" Type="http://schemas.openxmlformats.org/officeDocument/2006/relationships/font" Target="fonts/font9.fntdata"/><Relationship Id="rId57" Type="http://schemas.openxmlformats.org/officeDocument/2006/relationships/font" Target="fonts/font8.fntdata"/><Relationship Id="rId56" Type="http://schemas.openxmlformats.org/officeDocument/2006/relationships/font" Target="fonts/font7.fntdata"/><Relationship Id="rId55" Type="http://schemas.openxmlformats.org/officeDocument/2006/relationships/font" Target="fonts/font6.fntdata"/><Relationship Id="rId54" Type="http://schemas.openxmlformats.org/officeDocument/2006/relationships/font" Target="fonts/font5.fntdata"/><Relationship Id="rId53" Type="http://schemas.openxmlformats.org/officeDocument/2006/relationships/font" Target="fonts/font4.fntdata"/><Relationship Id="rId52" Type="http://schemas.openxmlformats.org/officeDocument/2006/relationships/font" Target="fonts/font3.fntdata"/><Relationship Id="rId51" Type="http://schemas.openxmlformats.org/officeDocument/2006/relationships/font" Target="fonts/font2.fntdata"/><Relationship Id="rId50" Type="http://schemas.openxmlformats.org/officeDocument/2006/relationships/font" Target="fonts/font1.fntdata"/><Relationship Id="rId5" Type="http://schemas.openxmlformats.org/officeDocument/2006/relationships/slide" Target="slides/slide1.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AC5F4E6-C664-453F-B574-D5C4485F28E7}"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en-US" altLang="en-US" sz="1200" strike="noStrike" noProof="1" dirty="0">
                <a:latin typeface="Calibri" panose="020F0502020204030204" pitchFamily="34" charset="0"/>
                <a:ea typeface="宋体" panose="02010600030101010101" pitchFamily="2" charset="-122"/>
                <a:cs typeface="+mn-cs"/>
              </a:rPr>
            </a:fld>
            <a:endParaRPr lang="en-US"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35A5E452-D4A4-4B37-AC1E-0F6D8E981F56}"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en-US" altLang="en-US" sz="1200" strike="noStrike" noProof="1" dirty="0">
                <a:latin typeface="Calibri" panose="020F0502020204030204" pitchFamily="34" charset="0"/>
                <a:ea typeface="宋体" panose="02010600030101010101" pitchFamily="2" charset="-122"/>
                <a:cs typeface="+mn-cs"/>
              </a:rPr>
            </a:fld>
            <a:endParaRPr lang="en-US"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5DB94C8-1318-4BC0-902A-936B04FB079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5DB94C8-1318-4BC0-902A-936B04FB079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5DB94C8-1318-4BC0-902A-936B04FB079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5DB94C8-1318-4BC0-902A-936B04FB079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64.xml"/><Relationship Id="rId4" Type="http://schemas.openxmlformats.org/officeDocument/2006/relationships/image" Target="file:///C:\Users\1V994W2\Documents\Tencent%20Files\574576071\FileRecv\&#25340;&#35013;&#32032;&#26448;\&#21830;&#21153;&#31185;&#25216;-16\\08\subject_holdleft_77,209,255_0_staid_full_0.png" TargetMode="External"/><Relationship Id="rId3" Type="http://schemas.openxmlformats.org/officeDocument/2006/relationships/image" Target="../media/image3.png"/><Relationship Id="rId2" Type="http://schemas.openxmlformats.org/officeDocument/2006/relationships/tags" Target="../tags/tag63.xml"/><Relationship Id="rId15" Type="http://schemas.openxmlformats.org/officeDocument/2006/relationships/tags" Target="../tags/tag72.xml"/><Relationship Id="rId14" Type="http://schemas.openxmlformats.org/officeDocument/2006/relationships/tags" Target="../tags/tag71.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7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5.png"/><Relationship Id="rId2" Type="http://schemas.openxmlformats.org/officeDocument/2006/relationships/tags" Target="../tags/tag73.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image" Target="file:///C:\Users\1V994W2\PycharmProjects\PPT_Background_Generation/pic_temp/pic_half_down.png" TargetMode="External"/><Relationship Id="rId3" Type="http://schemas.openxmlformats.org/officeDocument/2006/relationships/image" Target="../media/image6.png"/><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8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5.png"/><Relationship Id="rId2" Type="http://schemas.openxmlformats.org/officeDocument/2006/relationships/tags" Target="../tags/tag86.xml"/><Relationship Id="rId13" Type="http://schemas.openxmlformats.org/officeDocument/2006/relationships/tags" Target="../tags/tag93.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9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5.png"/><Relationship Id="rId2" Type="http://schemas.openxmlformats.org/officeDocument/2006/relationships/tags" Target="../tags/tag94.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image" Target="file:///C:\Users\1V994W2\PycharmProjects\PPT_Background_Generation/pic_temp/0_pic_quater_right_down.png" TargetMode="External"/><Relationship Id="rId7" Type="http://schemas.openxmlformats.org/officeDocument/2006/relationships/image" Target="../media/image7.png"/><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image" Target="file:///C:\Users\1V994W2\Documents\Tencent%20Files\574576071\FileRecv\&#25340;&#35013;&#32032;&#26448;\&#21830;&#21153;&#31185;&#25216;-16\\08\subject_holdleft_77,209,255_0_staid_full_0.png" TargetMode="External"/><Relationship Id="rId3" Type="http://schemas.openxmlformats.org/officeDocument/2006/relationships/image" Target="../media/image3.png"/><Relationship Id="rId2" Type="http://schemas.openxmlformats.org/officeDocument/2006/relationships/tags" Target="../tags/tag104.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11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5.png"/><Relationship Id="rId2" Type="http://schemas.openxmlformats.org/officeDocument/2006/relationships/tags" Target="../tags/tag114.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12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5.png"/><Relationship Id="rId2" Type="http://schemas.openxmlformats.org/officeDocument/2006/relationships/tags" Target="../tags/tag122.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13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5.png"/><Relationship Id="rId2" Type="http://schemas.openxmlformats.org/officeDocument/2006/relationships/tags" Target="../tags/tag129.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image" Target="file:///C:\Users\1V994W2\PycharmProjects\PPT_Background_Generation/pic_temp/0_pic_quater_left_up.png" TargetMode="External"/><Relationship Id="rId6" Type="http://schemas.openxmlformats.org/officeDocument/2006/relationships/image" Target="../media/image5.png"/><Relationship Id="rId5" Type="http://schemas.openxmlformats.org/officeDocument/2006/relationships/tags" Target="../tags/tag136.xml"/><Relationship Id="rId4" Type="http://schemas.openxmlformats.org/officeDocument/2006/relationships/image" Target="file:///C:\Users\1V994W2\Documents\Tencent%20Files\574576071\FileRecv\&#25340;&#35013;&#32032;&#26448;\&#21830;&#21153;&#31185;&#25216;-16\\08\subject_holdleft_77,209,255_0_staid_full_0.png" TargetMode="External"/><Relationship Id="rId3" Type="http://schemas.openxmlformats.org/officeDocument/2006/relationships/image" Target="../media/image3.png"/><Relationship Id="rId2" Type="http://schemas.openxmlformats.org/officeDocument/2006/relationships/tags" Target="../tags/tag135.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14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5.png"/><Relationship Id="rId2" Type="http://schemas.openxmlformats.org/officeDocument/2006/relationships/tags" Target="../tags/tag143.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5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5.png"/><Relationship Id="rId3" Type="http://schemas.openxmlformats.org/officeDocument/2006/relationships/tags" Target="../tags/tag150.xml"/><Relationship Id="rId2" Type="http://schemas.openxmlformats.org/officeDocument/2006/relationships/tags" Target="../tags/tag149.xml"/><Relationship Id="rId13" Type="http://schemas.openxmlformats.org/officeDocument/2006/relationships/tags" Target="../tags/tag156.xml"/><Relationship Id="rId12" Type="http://schemas.openxmlformats.org/officeDocument/2006/relationships/tags" Target="../tags/tag155.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image" Target="file:///C:\Users\1V994W2\PycharmProjects\PPT_Background_Generation/pic_temp/1_pic_quater_right_up.png" TargetMode="External"/><Relationship Id="rId4" Type="http://schemas.openxmlformats.org/officeDocument/2006/relationships/image" Target="../media/image4.png"/><Relationship Id="rId3" Type="http://schemas.openxmlformats.org/officeDocument/2006/relationships/tags" Target="../tags/tag158.xml"/><Relationship Id="rId2" Type="http://schemas.openxmlformats.org/officeDocument/2006/relationships/tags" Target="../tags/tag157.xml"/><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6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5.png"/><Relationship Id="rId3" Type="http://schemas.openxmlformats.org/officeDocument/2006/relationships/tags" Target="../tags/tag166.xml"/><Relationship Id="rId2" Type="http://schemas.openxmlformats.org/officeDocument/2006/relationships/tags" Target="../tags/tag165.xml"/><Relationship Id="rId14" Type="http://schemas.openxmlformats.org/officeDocument/2006/relationships/tags" Target="../tags/tag173.xml"/><Relationship Id="rId13" Type="http://schemas.openxmlformats.org/officeDocument/2006/relationships/tags" Target="../tags/tag172.xml"/><Relationship Id="rId12" Type="http://schemas.openxmlformats.org/officeDocument/2006/relationships/tags" Target="../tags/tag171.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7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5.png"/><Relationship Id="rId3" Type="http://schemas.openxmlformats.org/officeDocument/2006/relationships/tags" Target="../tags/tag175.xml"/><Relationship Id="rId2" Type="http://schemas.openxmlformats.org/officeDocument/2006/relationships/tags" Target="../tags/tag174.xml"/><Relationship Id="rId14" Type="http://schemas.openxmlformats.org/officeDocument/2006/relationships/tags" Target="../tags/tag182.xml"/><Relationship Id="rId13" Type="http://schemas.openxmlformats.org/officeDocument/2006/relationships/tags" Target="../tags/tag181.xml"/><Relationship Id="rId12" Type="http://schemas.openxmlformats.org/officeDocument/2006/relationships/tags" Target="../tags/tag180.xml"/><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8.png"/><Relationship Id="rId6" Type="http://schemas.openxmlformats.org/officeDocument/2006/relationships/tags" Target="../tags/tag185.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7.png"/><Relationship Id="rId3" Type="http://schemas.openxmlformats.org/officeDocument/2006/relationships/tags" Target="../tags/tag184.xml"/><Relationship Id="rId2" Type="http://schemas.openxmlformats.org/officeDocument/2006/relationships/tags" Target="../tags/tag183.xml"/><Relationship Id="rId16" Type="http://schemas.openxmlformats.org/officeDocument/2006/relationships/tags" Target="../tags/tag193.xml"/><Relationship Id="rId15" Type="http://schemas.openxmlformats.org/officeDocument/2006/relationships/tags" Target="../tags/tag192.xml"/><Relationship Id="rId14" Type="http://schemas.openxmlformats.org/officeDocument/2006/relationships/tags" Target="../tags/tag191.xml"/><Relationship Id="rId13" Type="http://schemas.openxmlformats.org/officeDocument/2006/relationships/tags" Target="../tags/tag190.xml"/><Relationship Id="rId12" Type="http://schemas.openxmlformats.org/officeDocument/2006/relationships/tags" Target="../tags/tag189.xml"/><Relationship Id="rId11" Type="http://schemas.openxmlformats.org/officeDocument/2006/relationships/tags" Target="../tags/tag188.xml"/><Relationship Id="rId10" Type="http://schemas.openxmlformats.org/officeDocument/2006/relationships/tags" Target="../tags/tag187.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10.png"/><Relationship Id="rId6" Type="http://schemas.openxmlformats.org/officeDocument/2006/relationships/tags" Target="../tags/tag196.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9.png"/><Relationship Id="rId3" Type="http://schemas.openxmlformats.org/officeDocument/2006/relationships/tags" Target="../tags/tag195.xml"/><Relationship Id="rId2" Type="http://schemas.openxmlformats.org/officeDocument/2006/relationships/tags" Target="../tags/tag194.xml"/><Relationship Id="rId13" Type="http://schemas.openxmlformats.org/officeDocument/2006/relationships/tags" Target="../tags/tag201.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2.png"/><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1.png"/><Relationship Id="rId2" Type="http://schemas.openxmlformats.org/officeDocument/2006/relationships/tags" Target="../tags/tag208.xml"/><Relationship Id="rId12" Type="http://schemas.openxmlformats.org/officeDocument/2006/relationships/tags" Target="../tags/tag2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21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217.xml"/><Relationship Id="rId12" Type="http://schemas.openxmlformats.org/officeDocument/2006/relationships/tags" Target="../tags/tag223.xml"/><Relationship Id="rId11" Type="http://schemas.openxmlformats.org/officeDocument/2006/relationships/tags" Target="../tags/tag222.xml"/><Relationship Id="rId10" Type="http://schemas.openxmlformats.org/officeDocument/2006/relationships/tags" Target="../tags/tag221.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28.xml"/><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14.png"/><Relationship Id="rId2" Type="http://schemas.openxmlformats.org/officeDocument/2006/relationships/tags" Target="../tags/tag224.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23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229.xml"/><Relationship Id="rId13" Type="http://schemas.openxmlformats.org/officeDocument/2006/relationships/tags" Target="../tags/tag236.xml"/><Relationship Id="rId12" Type="http://schemas.openxmlformats.org/officeDocument/2006/relationships/tags" Target="../tags/tag235.xml"/><Relationship Id="rId11" Type="http://schemas.openxmlformats.org/officeDocument/2006/relationships/tags" Target="../tags/tag234.xml"/><Relationship Id="rId10" Type="http://schemas.openxmlformats.org/officeDocument/2006/relationships/tags" Target="../tags/tag233.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40.xml"/><Relationship Id="rId8" Type="http://schemas.openxmlformats.org/officeDocument/2006/relationships/tags" Target="../tags/tag23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23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237.xml"/><Relationship Id="rId15" Type="http://schemas.openxmlformats.org/officeDocument/2006/relationships/tags" Target="../tags/tag246.xml"/><Relationship Id="rId14" Type="http://schemas.openxmlformats.org/officeDocument/2006/relationships/tags" Target="../tags/tag245.xml"/><Relationship Id="rId13" Type="http://schemas.openxmlformats.org/officeDocument/2006/relationships/tags" Target="../tags/tag244.xml"/><Relationship Id="rId12" Type="http://schemas.openxmlformats.org/officeDocument/2006/relationships/tags" Target="../tags/tag243.xml"/><Relationship Id="rId11" Type="http://schemas.openxmlformats.org/officeDocument/2006/relationships/tags" Target="../tags/tag242.xml"/><Relationship Id="rId10" Type="http://schemas.openxmlformats.org/officeDocument/2006/relationships/tags" Target="../tags/tag241.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52.xml"/><Relationship Id="rId8" Type="http://schemas.openxmlformats.org/officeDocument/2006/relationships/tags" Target="../tags/tag251.xml"/><Relationship Id="rId7" Type="http://schemas.openxmlformats.org/officeDocument/2006/relationships/tags" Target="../tags/tag250.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image" Target="file:///C:\Users\1V994W2\Documents\Tencent%20Files\574576071\FileRecv\&#25340;&#35013;&#32032;&#26448;\forleft%201-23\\18\subject_holdright_40,65,115_0_staid_full_0.png" TargetMode="External"/><Relationship Id="rId3" Type="http://schemas.openxmlformats.org/officeDocument/2006/relationships/image" Target="../media/image15.png"/><Relationship Id="rId2" Type="http://schemas.openxmlformats.org/officeDocument/2006/relationships/tags" Target="../tags/tag247.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25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256.xml"/><Relationship Id="rId13" Type="http://schemas.openxmlformats.org/officeDocument/2006/relationships/tags" Target="../tags/tag263.xml"/><Relationship Id="rId12" Type="http://schemas.openxmlformats.org/officeDocument/2006/relationships/tags" Target="../tags/tag262.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67.xml"/><Relationship Id="rId8" Type="http://schemas.openxmlformats.org/officeDocument/2006/relationships/tags" Target="../tags/tag26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26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264.xml"/><Relationship Id="rId12" Type="http://schemas.openxmlformats.org/officeDocument/2006/relationships/tags" Target="../tags/tag270.xml"/><Relationship Id="rId11" Type="http://schemas.openxmlformats.org/officeDocument/2006/relationships/tags" Target="../tags/tag269.xml"/><Relationship Id="rId10" Type="http://schemas.openxmlformats.org/officeDocument/2006/relationships/tags" Target="../tags/tag268.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74.xml"/><Relationship Id="rId8" Type="http://schemas.openxmlformats.org/officeDocument/2006/relationships/tags" Target="../tags/tag27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27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271.xml"/><Relationship Id="rId11" Type="http://schemas.openxmlformats.org/officeDocument/2006/relationships/tags" Target="../tags/tag276.xml"/><Relationship Id="rId10" Type="http://schemas.openxmlformats.org/officeDocument/2006/relationships/tags" Target="../tags/tag275.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82.xml"/><Relationship Id="rId8" Type="http://schemas.openxmlformats.org/officeDocument/2006/relationships/tags" Target="../tags/tag281.xml"/><Relationship Id="rId7" Type="http://schemas.openxmlformats.org/officeDocument/2006/relationships/tags" Target="../tags/tag280.xml"/><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1.png"/><Relationship Id="rId2" Type="http://schemas.openxmlformats.org/officeDocument/2006/relationships/tags" Target="../tags/tag277.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86.xml"/><Relationship Id="rId8" Type="http://schemas.openxmlformats.org/officeDocument/2006/relationships/tags" Target="../tags/tag28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28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283.xml"/><Relationship Id="rId11" Type="http://schemas.openxmlformats.org/officeDocument/2006/relationships/tags" Target="../tags/tag288.xml"/><Relationship Id="rId10" Type="http://schemas.openxmlformats.org/officeDocument/2006/relationships/tags" Target="../tags/tag287.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9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3.png"/><Relationship Id="rId6" Type="http://schemas.openxmlformats.org/officeDocument/2006/relationships/tags" Target="../tags/tag29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2.png"/><Relationship Id="rId3" Type="http://schemas.openxmlformats.org/officeDocument/2006/relationships/tags" Target="../tags/tag290.xml"/><Relationship Id="rId2" Type="http://schemas.openxmlformats.org/officeDocument/2006/relationships/tags" Target="../tags/tag289.xml"/><Relationship Id="rId13" Type="http://schemas.openxmlformats.org/officeDocument/2006/relationships/tags" Target="../tags/tag296.xml"/><Relationship Id="rId12" Type="http://schemas.openxmlformats.org/officeDocument/2006/relationships/tags" Target="../tags/tag295.xml"/><Relationship Id="rId11" Type="http://schemas.openxmlformats.org/officeDocument/2006/relationships/tags" Target="../tags/tag294.xml"/><Relationship Id="rId10" Type="http://schemas.openxmlformats.org/officeDocument/2006/relationships/tags" Target="../tags/tag293.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02.xml"/><Relationship Id="rId8" Type="http://schemas.openxmlformats.org/officeDocument/2006/relationships/tags" Target="../tags/tag301.xml"/><Relationship Id="rId7" Type="http://schemas.openxmlformats.org/officeDocument/2006/relationships/tags" Target="../tags/tag300.xml"/><Relationship Id="rId6" Type="http://schemas.openxmlformats.org/officeDocument/2006/relationships/tags" Target="../tags/tag29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2.png"/><Relationship Id="rId3" Type="http://schemas.openxmlformats.org/officeDocument/2006/relationships/tags" Target="../tags/tag298.xml"/><Relationship Id="rId2" Type="http://schemas.openxmlformats.org/officeDocument/2006/relationships/tags" Target="../tags/tag297.xml"/><Relationship Id="rId11" Type="http://schemas.openxmlformats.org/officeDocument/2006/relationships/tags" Target="../tags/tag304.xml"/><Relationship Id="rId10" Type="http://schemas.openxmlformats.org/officeDocument/2006/relationships/tags" Target="../tags/tag303.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0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3.png"/><Relationship Id="rId6" Type="http://schemas.openxmlformats.org/officeDocument/2006/relationships/tags" Target="../tags/tag30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2.png"/><Relationship Id="rId3" Type="http://schemas.openxmlformats.org/officeDocument/2006/relationships/tags" Target="../tags/tag306.xml"/><Relationship Id="rId2" Type="http://schemas.openxmlformats.org/officeDocument/2006/relationships/tags" Target="../tags/tag305.xml"/><Relationship Id="rId14" Type="http://schemas.openxmlformats.org/officeDocument/2006/relationships/tags" Target="../tags/tag313.xml"/><Relationship Id="rId13" Type="http://schemas.openxmlformats.org/officeDocument/2006/relationships/tags" Target="../tags/tag312.xml"/><Relationship Id="rId12" Type="http://schemas.openxmlformats.org/officeDocument/2006/relationships/tags" Target="../tags/tag311.xml"/><Relationship Id="rId11" Type="http://schemas.openxmlformats.org/officeDocument/2006/relationships/tags" Target="../tags/tag310.xml"/><Relationship Id="rId10" Type="http://schemas.openxmlformats.org/officeDocument/2006/relationships/tags" Target="../tags/tag309.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3.png"/><Relationship Id="rId6" Type="http://schemas.openxmlformats.org/officeDocument/2006/relationships/tags" Target="../tags/tag31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2.png"/><Relationship Id="rId3" Type="http://schemas.openxmlformats.org/officeDocument/2006/relationships/tags" Target="../tags/tag315.xml"/><Relationship Id="rId2" Type="http://schemas.openxmlformats.org/officeDocument/2006/relationships/tags" Target="../tags/tag314.xml"/><Relationship Id="rId14" Type="http://schemas.openxmlformats.org/officeDocument/2006/relationships/tags" Target="../tags/tag322.xml"/><Relationship Id="rId13" Type="http://schemas.openxmlformats.org/officeDocument/2006/relationships/tags" Target="../tags/tag321.xml"/><Relationship Id="rId12" Type="http://schemas.openxmlformats.org/officeDocument/2006/relationships/tags" Target="../tags/tag320.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2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3.png"/><Relationship Id="rId6" Type="http://schemas.openxmlformats.org/officeDocument/2006/relationships/tags" Target="../tags/tag32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2.png"/><Relationship Id="rId3" Type="http://schemas.openxmlformats.org/officeDocument/2006/relationships/tags" Target="../tags/tag324.xml"/><Relationship Id="rId2" Type="http://schemas.openxmlformats.org/officeDocument/2006/relationships/tags" Target="../tags/tag323.xml"/><Relationship Id="rId16" Type="http://schemas.openxmlformats.org/officeDocument/2006/relationships/tags" Target="../tags/tag333.xml"/><Relationship Id="rId15" Type="http://schemas.openxmlformats.org/officeDocument/2006/relationships/tags" Target="../tags/tag332.xml"/><Relationship Id="rId14" Type="http://schemas.openxmlformats.org/officeDocument/2006/relationships/tags" Target="../tags/tag331.xml"/><Relationship Id="rId13" Type="http://schemas.openxmlformats.org/officeDocument/2006/relationships/tags" Target="../tags/tag330.xml"/><Relationship Id="rId12" Type="http://schemas.openxmlformats.org/officeDocument/2006/relationships/tags" Target="../tags/tag329.xml"/><Relationship Id="rId11" Type="http://schemas.openxmlformats.org/officeDocument/2006/relationships/tags" Target="../tags/tag328.xml"/><Relationship Id="rId10" Type="http://schemas.openxmlformats.org/officeDocument/2006/relationships/tags" Target="../tags/tag327.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3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3.png"/><Relationship Id="rId6" Type="http://schemas.openxmlformats.org/officeDocument/2006/relationships/tags" Target="../tags/tag33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2.png"/><Relationship Id="rId3" Type="http://schemas.openxmlformats.org/officeDocument/2006/relationships/tags" Target="../tags/tag335.xml"/><Relationship Id="rId2" Type="http://schemas.openxmlformats.org/officeDocument/2006/relationships/tags" Target="../tags/tag334.xml"/><Relationship Id="rId13" Type="http://schemas.openxmlformats.org/officeDocument/2006/relationships/tags" Target="../tags/tag341.xml"/><Relationship Id="rId12" Type="http://schemas.openxmlformats.org/officeDocument/2006/relationships/tags" Target="../tags/tag340.xml"/><Relationship Id="rId11" Type="http://schemas.openxmlformats.org/officeDocument/2006/relationships/tags" Target="../tags/tag339.xml"/><Relationship Id="rId10" Type="http://schemas.openxmlformats.org/officeDocument/2006/relationships/tags" Target="../tags/tag338.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10" name="直接连接符 9"/>
          <p:cNvCxnSpPr/>
          <p:nvPr>
            <p:custDataLst>
              <p:tags r:id="rId3"/>
            </p:custDataLst>
          </p:nvPr>
        </p:nvCxnSpPr>
        <p:spPr>
          <a:xfrm>
            <a:off x="521663" y="2656348"/>
            <a:ext cx="383432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4"/>
            </p:custDataLst>
          </p:nvPr>
        </p:nvSpPr>
        <p:spPr>
          <a:xfrm>
            <a:off x="359649" y="2679759"/>
            <a:ext cx="4046834" cy="678647"/>
          </a:xfrm>
        </p:spPr>
        <p:txBody>
          <a:bodyPr wrap="square" anchor="t" anchorCtr="0">
            <a:normAutofit/>
          </a:bodyPr>
          <a:lstStyle>
            <a:lvl1pPr algn="r">
              <a:defRPr sz="3300" b="1"/>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5"/>
            </p:custDataLst>
          </p:nvPr>
        </p:nvSpPr>
        <p:spPr/>
        <p:txBody>
          <a:bodyPr/>
          <a:lstStyle/>
          <a:p>
            <a:fld id="{608B285D-0A31-4D85-AA43-71EEED718DD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198F1463-BF54-4776-92C5-3E0A026AA90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28650" y="413657"/>
            <a:ext cx="7886700" cy="416922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3"/>
            </p:custDataLst>
          </p:nvPr>
        </p:nvSpPr>
        <p:spPr>
          <a:xfrm>
            <a:off x="305645" y="2830508"/>
            <a:ext cx="4158347" cy="983346"/>
          </a:xfrm>
        </p:spPr>
        <p:txBody>
          <a:bodyPr wrap="square" anchor="b" anchorCtr="0">
            <a:normAutofit/>
          </a:bodyPr>
          <a:lstStyle>
            <a:lvl1pPr algn="r">
              <a:defRPr sz="4950" b="1"/>
            </a:lvl1pPr>
          </a:lstStyle>
          <a:p>
            <a:r>
              <a:rPr lang="zh-CN" altLang="en-US" dirty="0"/>
              <a:t>编辑标题</a:t>
            </a:r>
            <a:endParaRPr lang="zh-CN" altLang="en-US" dirty="0"/>
          </a:p>
        </p:txBody>
      </p:sp>
      <p:sp>
        <p:nvSpPr>
          <p:cNvPr id="3" name="日期占位符 2"/>
          <p:cNvSpPr>
            <a:spLocks noGrp="1"/>
          </p:cNvSpPr>
          <p:nvPr>
            <p:ph type="dt" sz="half" idx="10"/>
            <p:custDataLst>
              <p:tags r:id="rId4"/>
            </p:custDataLst>
          </p:nvPr>
        </p:nvSpPr>
        <p:spPr/>
        <p:txBody>
          <a:bodyPr/>
          <a:lstStyle/>
          <a:p>
            <a:fld id="{608B285D-0A31-4D85-AA43-71EEED718DD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198F1463-BF54-4776-92C5-3E0A026AA90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457200" y="514350"/>
            <a:ext cx="4114800" cy="4114800"/>
          </a:xfrm>
          <a:prstGeom prst="rect">
            <a:avLst/>
          </a:prstGeom>
        </p:spPr>
      </p:pic>
      <p:pic>
        <p:nvPicPr>
          <p:cNvPr id="5" name="图片 4"/>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37556"/>
          </a:xfrm>
          <a:prstGeom prst="rect">
            <a:avLst/>
          </a:prstGeom>
        </p:spPr>
      </p:pic>
      <p:sp>
        <p:nvSpPr>
          <p:cNvPr id="16" name="日期占位符 15"/>
          <p:cNvSpPr>
            <a:spLocks noGrp="1"/>
          </p:cNvSpPr>
          <p:nvPr>
            <p:ph type="dt" sz="half" idx="10"/>
            <p:custDataLst>
              <p:tags r:id="rId8"/>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10"/>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6" hasCustomPrompt="1"/>
            <p:custDataLst>
              <p:tags r:id="rId11"/>
            </p:custDataLst>
          </p:nvPr>
        </p:nvSpPr>
        <p:spPr>
          <a:xfrm>
            <a:off x="4855370" y="3226118"/>
            <a:ext cx="1316831" cy="306705"/>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bg1"/>
                </a:solidFill>
                <a:latin typeface="Arial" panose="020B0604020202020204" pitchFamily="34" charset="0"/>
                <a:ea typeface="微软雅黑" panose="020B0503020204020204" pitchFamily="3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12"/>
            </p:custDataLst>
          </p:nvPr>
        </p:nvSpPr>
        <p:spPr>
          <a:xfrm>
            <a:off x="4855370" y="3617595"/>
            <a:ext cx="1316831" cy="306705"/>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bg1"/>
                </a:solidFill>
                <a:latin typeface="Arial" panose="020B0604020202020204" pitchFamily="34" charset="0"/>
                <a:ea typeface="微软雅黑" panose="020B0503020204020204" pitchFamily="3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9" name="任意多边形 5"/>
          <p:cNvSpPr/>
          <p:nvPr userDrawn="1">
            <p:custDataLst>
              <p:tags r:id="rId13"/>
            </p:custDataLst>
          </p:nvPr>
        </p:nvSpPr>
        <p:spPr>
          <a:xfrm>
            <a:off x="4855369" y="1219200"/>
            <a:ext cx="938213" cy="1811179"/>
          </a:xfrm>
          <a:custGeom>
            <a:avLst/>
            <a:gdLst>
              <a:gd name="connisteX0" fmla="*/ 1885950 w 1896110"/>
              <a:gd name="connsiteY0" fmla="*/ 826135 h 4745355"/>
              <a:gd name="connisteX1" fmla="*/ 1885950 w 1896110"/>
              <a:gd name="connsiteY1" fmla="*/ 0 h 4745355"/>
              <a:gd name="connisteX2" fmla="*/ 0 w 1896110"/>
              <a:gd name="connsiteY2" fmla="*/ 0 h 4745355"/>
              <a:gd name="connisteX3" fmla="*/ 0 w 1896110"/>
              <a:gd name="connsiteY3" fmla="*/ 4745355 h 4745355"/>
              <a:gd name="connisteX4" fmla="*/ 1896110 w 1896110"/>
              <a:gd name="connsiteY4" fmla="*/ 4745355 h 4745355"/>
              <a:gd name="connisteX5" fmla="*/ 1896110 w 1896110"/>
              <a:gd name="connsiteY5" fmla="*/ 4003675 h 474535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1896110" h="4745355">
                <a:moveTo>
                  <a:pt x="1885950" y="826135"/>
                </a:moveTo>
                <a:lnTo>
                  <a:pt x="1885950" y="0"/>
                </a:lnTo>
                <a:lnTo>
                  <a:pt x="0" y="0"/>
                </a:lnTo>
                <a:lnTo>
                  <a:pt x="0" y="4745355"/>
                </a:lnTo>
                <a:lnTo>
                  <a:pt x="1896110" y="4745355"/>
                </a:lnTo>
                <a:lnTo>
                  <a:pt x="1896110" y="400367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3" name="标题 2"/>
          <p:cNvSpPr>
            <a:spLocks noGrp="1"/>
          </p:cNvSpPr>
          <p:nvPr>
            <p:ph type="ctrTitle" idx="14" hasCustomPrompt="1"/>
            <p:custDataLst>
              <p:tags r:id="rId14"/>
            </p:custDataLst>
          </p:nvPr>
        </p:nvSpPr>
        <p:spPr>
          <a:xfrm>
            <a:off x="5050632" y="1531145"/>
            <a:ext cx="3619024" cy="72818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bg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15"/>
            </p:custDataLst>
          </p:nvPr>
        </p:nvSpPr>
        <p:spPr>
          <a:xfrm>
            <a:off x="5050631" y="2412683"/>
            <a:ext cx="3619500" cy="277654"/>
          </a:xfrm>
        </p:spPr>
        <p:txBody>
          <a:bodyPr vert="horz" wrap="square" lIns="0" tIns="0" rIns="0" bIns="0" anchor="t" anchorCtr="0">
            <a:norm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defRPr sz="1500" b="0" spc="200">
                <a:solidFill>
                  <a:schemeClr val="bg1"/>
                </a:solidFill>
                <a:latin typeface="Arial" panose="020B0604020202020204" pitchFamily="34" charset="0"/>
                <a:ea typeface="微软雅黑" panose="020B0503020204020204" pitchFamily="3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dirty="0"/>
              <a:t>单击此处编辑副标题</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37556"/>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37556"/>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2" y="714381"/>
            <a:ext cx="8139178"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3048000" y="0"/>
            <a:ext cx="3048000" cy="1524000"/>
          </a:xfrm>
          <a:prstGeom prst="rect">
            <a:avLst/>
          </a:prstGeom>
        </p:spPr>
      </p:pic>
      <p:sp>
        <p:nvSpPr>
          <p:cNvPr id="4" name="日期占位符 3"/>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8"/>
            </p:custDataLst>
          </p:nvPr>
        </p:nvSpPr>
        <p:spPr>
          <a:xfrm>
            <a:off x="3526631" y="2053765"/>
            <a:ext cx="3402330" cy="62674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000"/>
              <a:buFont typeface="Arial" panose="020B0604020202020204" pitchFamily="34" charset="0"/>
              <a:buNone/>
              <a:defRPr sz="3000" b="0" spc="4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9"/>
            </p:custDataLst>
          </p:nvPr>
        </p:nvSpPr>
        <p:spPr>
          <a:xfrm>
            <a:off x="3526631" y="2832911"/>
            <a:ext cx="3402330" cy="241459"/>
          </a:xfrm>
        </p:spPr>
        <p:txBody>
          <a:bodyPr vert="horz" wrap="square" lIns="0" tIns="0" rIns="0" bIns="0" anchor="t" anchorCtr="0">
            <a:normAutofit/>
          </a:bodyPr>
          <a:lstStyle>
            <a:lvl1pPr marL="0" marR="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pitchFamily="3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37556"/>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37556"/>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02448"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714381"/>
            <a:ext cx="3962432" cy="4041680"/>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37556"/>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37556"/>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8" y="71438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1054894"/>
            <a:ext cx="39624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3" y="71438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4676813" y="1054894"/>
            <a:ext cx="3962432"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8600" y="925830"/>
            <a:ext cx="3291840" cy="3291840"/>
          </a:xfrm>
          <a:prstGeom prst="rect">
            <a:avLst/>
          </a:prstGeom>
        </p:spPr>
      </p:pic>
      <p:sp>
        <p:nvSpPr>
          <p:cNvPr id="7" name="任意多边形 6"/>
          <p:cNvSpPr/>
          <p:nvPr userDrawn="1">
            <p:custDataLst>
              <p:tags r:id="rId5"/>
            </p:custDataLst>
          </p:nvPr>
        </p:nvSpPr>
        <p:spPr>
          <a:xfrm>
            <a:off x="3658500" y="0"/>
            <a:ext cx="5485500" cy="51435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pic>
        <p:nvPicPr>
          <p:cNvPr id="6" name="图片 5"/>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4605944"/>
            <a:ext cx="540068" cy="537556"/>
          </a:xfrm>
          <a:prstGeom prst="rect">
            <a:avLst/>
          </a:prstGeom>
        </p:spPr>
      </p:pic>
      <p:sp>
        <p:nvSpPr>
          <p:cNvPr id="2" name="标题 1"/>
          <p:cNvSpPr>
            <a:spLocks noGrp="1"/>
          </p:cNvSpPr>
          <p:nvPr>
            <p:ph type="title"/>
            <p:custDataLst>
              <p:tags r:id="rId9"/>
            </p:custDataLst>
          </p:nvPr>
        </p:nvSpPr>
        <p:spPr>
          <a:xfrm>
            <a:off x="502412" y="332423"/>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37556"/>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37556"/>
          </a:xfrm>
          <a:prstGeom prst="rect">
            <a:avLst/>
          </a:prstGeom>
        </p:spPr>
      </p:pic>
      <p:sp>
        <p:nvSpPr>
          <p:cNvPr id="2" name="标题 1"/>
          <p:cNvSpPr>
            <a:spLocks noGrp="1"/>
          </p:cNvSpPr>
          <p:nvPr>
            <p:ph type="title"/>
            <p:custDataLst>
              <p:tags r:id="rId8"/>
            </p:custDataLst>
          </p:nvPr>
        </p:nvSpPr>
        <p:spPr>
          <a:xfrm>
            <a:off x="502448"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8" y="71438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608B285D-0A31-4D85-AA43-71EEED718DD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198F1463-BF54-4776-92C5-3E0A026AA90C}"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37556"/>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37556"/>
          </a:xfrm>
          <a:prstGeom prst="rect">
            <a:avLst/>
          </a:prstGeom>
        </p:spPr>
      </p:pic>
      <p:sp>
        <p:nvSpPr>
          <p:cNvPr id="2" name="竖排标题 1"/>
          <p:cNvSpPr>
            <a:spLocks noGrp="1"/>
          </p:cNvSpPr>
          <p:nvPr>
            <p:ph type="title" orient="vert"/>
            <p:custDataLst>
              <p:tags r:id="rId8"/>
            </p:custDataLst>
          </p:nvPr>
        </p:nvSpPr>
        <p:spPr>
          <a:xfrm>
            <a:off x="7928351" y="71438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714375"/>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37556"/>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37556"/>
          </a:xfrm>
          <a:prstGeom prst="rect">
            <a:avLst/>
          </a:prstGeom>
        </p:spPr>
      </p:pic>
      <p:sp>
        <p:nvSpPr>
          <p:cNvPr id="3" name="日期占位符 2"/>
          <p:cNvSpPr>
            <a:spLocks noGrp="1"/>
          </p:cNvSpPr>
          <p:nvPr>
            <p:ph type="dt" sz="half" idx="10"/>
            <p:custDataLst>
              <p:tags r:id="rId8"/>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714381"/>
            <a:ext cx="8139178" cy="4041680"/>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4572000" y="514350"/>
            <a:ext cx="4114800" cy="411480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0"/>
            <a:ext cx="540068" cy="537556"/>
          </a:xfrm>
          <a:prstGeom prst="rect">
            <a:avLst/>
          </a:prstGeom>
        </p:spPr>
      </p:pic>
      <p:sp>
        <p:nvSpPr>
          <p:cNvPr id="3" name="日期占位符 2"/>
          <p:cNvSpPr>
            <a:spLocks noGrp="1"/>
          </p:cNvSpPr>
          <p:nvPr>
            <p:ph type="dt" sz="half" idx="10"/>
            <p:custDataLst>
              <p:tags r:id="rId8"/>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10" name="矩形 9"/>
          <p:cNvSpPr/>
          <p:nvPr userDrawn="1">
            <p:custDataLst>
              <p:tags r:id="rId11"/>
            </p:custDataLst>
          </p:nvPr>
        </p:nvSpPr>
        <p:spPr>
          <a:xfrm>
            <a:off x="571738" y="3158014"/>
            <a:ext cx="3619024" cy="37052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9" name="文本占位符 8"/>
          <p:cNvSpPr>
            <a:spLocks noGrp="1"/>
          </p:cNvSpPr>
          <p:nvPr>
            <p:ph type="body" idx="14" hasCustomPrompt="1"/>
            <p:custDataLst>
              <p:tags r:id="rId12"/>
            </p:custDataLst>
          </p:nvPr>
        </p:nvSpPr>
        <p:spPr>
          <a:xfrm>
            <a:off x="679370" y="3160871"/>
            <a:ext cx="3388995" cy="367665"/>
          </a:xfrm>
        </p:spPr>
        <p:txBody>
          <a:bodyPr vert="horz" wrap="square" lIns="0" tIns="0" rIns="0" bIns="0" anchor="ctr" anchorCtr="0">
            <a:normAutofit/>
          </a:bodyPr>
          <a:lstStyle>
            <a:lvl1pPr marL="342900" marR="0" indent="-342900" algn="l" rtl="0" eaLnBrk="1" fontAlgn="auto">
              <a:lnSpc>
                <a:spcPct val="100000"/>
              </a:lnSpc>
              <a:spcBef>
                <a:spcPts val="0"/>
              </a:spcBef>
              <a:spcAft>
                <a:spcPts val="0"/>
              </a:spcAft>
              <a:buClrTx/>
              <a:buSzPts val="2000"/>
              <a:buFont typeface="Arial" panose="020B0604020202020204" pitchFamily="34" charset="0"/>
              <a:buNone/>
              <a:defRPr sz="1500" b="0" spc="200">
                <a:solidFill>
                  <a:schemeClr val="bg1"/>
                </a:solidFill>
                <a:latin typeface="Arial" panose="020B0604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dirty="0"/>
              <a:t>单击此处编辑副标题</a:t>
            </a:r>
            <a:endParaRPr lang="zh-CN" altLang="en-US" dirty="0"/>
          </a:p>
        </p:txBody>
      </p:sp>
      <p:sp>
        <p:nvSpPr>
          <p:cNvPr id="2" name="标题 1"/>
          <p:cNvSpPr>
            <a:spLocks noGrp="1"/>
          </p:cNvSpPr>
          <p:nvPr>
            <p:ph type="title" idx="13" hasCustomPrompt="1"/>
            <p:custDataLst>
              <p:tags r:id="rId13"/>
            </p:custDataLst>
          </p:nvPr>
        </p:nvSpPr>
        <p:spPr>
          <a:xfrm>
            <a:off x="571738" y="2125504"/>
            <a:ext cx="3269933" cy="879158"/>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bg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37556"/>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37556"/>
          </a:xfrm>
          <a:prstGeom prst="rect">
            <a:avLst/>
          </a:prstGeom>
        </p:spPr>
      </p:pic>
      <p:sp>
        <p:nvSpPr>
          <p:cNvPr id="2" name="标题 1"/>
          <p:cNvSpPr>
            <a:spLocks noGrp="1"/>
          </p:cNvSpPr>
          <p:nvPr>
            <p:ph type="title"/>
            <p:custDataLst>
              <p:tags r:id="rId8"/>
            </p:custDataLst>
          </p:nvPr>
        </p:nvSpPr>
        <p:spPr>
          <a:xfrm>
            <a:off x="502412" y="332423"/>
            <a:ext cx="8139178" cy="331473"/>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19056" y="227857"/>
            <a:ext cx="8705888" cy="468778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537556"/>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537556"/>
          </a:xfrm>
          <a:prstGeom prst="rect">
            <a:avLst/>
          </a:prstGeom>
        </p:spPr>
      </p:pic>
      <p:sp>
        <p:nvSpPr>
          <p:cNvPr id="2" name="标题 1"/>
          <p:cNvSpPr>
            <a:spLocks noGrp="1"/>
          </p:cNvSpPr>
          <p:nvPr>
            <p:ph type="title" hasCustomPrompt="1"/>
            <p:custDataLst>
              <p:tags r:id="rId9"/>
            </p:custDataLst>
          </p:nvPr>
        </p:nvSpPr>
        <p:spPr>
          <a:xfrm>
            <a:off x="961200" y="936900"/>
            <a:ext cx="7219800" cy="542700"/>
          </a:xfrm>
        </p:spPr>
        <p:txBody>
          <a:bodyPr wrap="square" anchor="ctr">
            <a:normAutofit/>
          </a:bodyPr>
          <a:lstStyle>
            <a:lvl1pPr>
              <a:defRPr sz="24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1622700"/>
            <a:ext cx="7219950" cy="2583900"/>
          </a:xfrm>
        </p:spPr>
        <p:txBody>
          <a:bodyPr wrap="square">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3618452"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0"/>
            <a:ext cx="540068" cy="537556"/>
          </a:xfrm>
          <a:prstGeom prst="rect">
            <a:avLst/>
          </a:prstGeom>
        </p:spPr>
      </p:pic>
      <p:sp>
        <p:nvSpPr>
          <p:cNvPr id="2" name="标题 1"/>
          <p:cNvSpPr>
            <a:spLocks noGrp="1"/>
          </p:cNvSpPr>
          <p:nvPr>
            <p:ph type="title" hasCustomPrompt="1"/>
            <p:custDataLst>
              <p:tags r:id="rId6"/>
            </p:custDataLst>
          </p:nvPr>
        </p:nvSpPr>
        <p:spPr>
          <a:xfrm>
            <a:off x="437400" y="577800"/>
            <a:ext cx="2970000" cy="661500"/>
          </a:xfrm>
        </p:spPr>
        <p:txBody>
          <a:bodyPr wrap="square" anchor="ctr" anchorCtr="0">
            <a:normAutofit/>
          </a:bodyPr>
          <a:lstStyle>
            <a:lvl1pPr>
              <a:defRPr sz="2700" baseline="0">
                <a:solidFill>
                  <a:schemeClr val="bg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000"/>
            <a:ext cx="2967300" cy="3069900"/>
          </a:xfrm>
        </p:spPr>
        <p:txBody>
          <a:bodyPr wrap="square">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454"/>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9144000" cy="199825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537556"/>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537556"/>
          </a:xfrm>
          <a:prstGeom prst="rect">
            <a:avLst/>
          </a:prstGeom>
        </p:spPr>
      </p:pic>
      <p:sp>
        <p:nvSpPr>
          <p:cNvPr id="2" name="标题 1"/>
          <p:cNvSpPr>
            <a:spLocks noGrp="1"/>
          </p:cNvSpPr>
          <p:nvPr>
            <p:ph type="title"/>
            <p:custDataLst>
              <p:tags r:id="rId9"/>
            </p:custDataLst>
          </p:nvPr>
        </p:nvSpPr>
        <p:spPr>
          <a:xfrm>
            <a:off x="459000" y="585900"/>
            <a:ext cx="8232300" cy="469800"/>
          </a:xfrm>
        </p:spPr>
        <p:txBody>
          <a:bodyPr wrap="square" anchor="ctr">
            <a:normAutofit/>
          </a:bodyPr>
          <a:lstStyle>
            <a:lvl1pPr algn="ctr">
              <a:defRPr sz="27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244700"/>
            <a:ext cx="8231981" cy="621000"/>
          </a:xfrm>
        </p:spPr>
        <p:txBody>
          <a:bodyPr wrap="square">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210600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3771728"/>
            <a:ext cx="9144000" cy="13717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537556"/>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537556"/>
          </a:xfrm>
          <a:prstGeom prst="rect">
            <a:avLst/>
          </a:prstGeom>
        </p:spPr>
      </p:pic>
      <p:sp>
        <p:nvSpPr>
          <p:cNvPr id="2" name="标题 1"/>
          <p:cNvSpPr>
            <a:spLocks noGrp="1"/>
          </p:cNvSpPr>
          <p:nvPr>
            <p:ph type="title"/>
            <p:custDataLst>
              <p:tags r:id="rId9"/>
            </p:custDataLst>
          </p:nvPr>
        </p:nvSpPr>
        <p:spPr>
          <a:xfrm>
            <a:off x="453600" y="502200"/>
            <a:ext cx="8232300" cy="4239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126090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3885300"/>
            <a:ext cx="8251200" cy="758700"/>
          </a:xfrm>
        </p:spPr>
        <p:txBody>
          <a:bodyPr wrap="square">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4605944"/>
            <a:ext cx="540068" cy="537556"/>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4605944"/>
            <a:ext cx="540068" cy="537556"/>
          </a:xfrm>
          <a:prstGeom prst="rect">
            <a:avLst/>
          </a:prstGeom>
        </p:spPr>
      </p:pic>
      <p:sp>
        <p:nvSpPr>
          <p:cNvPr id="2" name="标题 1"/>
          <p:cNvSpPr>
            <a:spLocks noGrp="1"/>
          </p:cNvSpPr>
          <p:nvPr>
            <p:ph type="title"/>
            <p:custDataLst>
              <p:tags r:id="rId9"/>
            </p:custDataLst>
          </p:nvPr>
        </p:nvSpPr>
        <p:spPr>
          <a:xfrm>
            <a:off x="434700" y="178200"/>
            <a:ext cx="8278200" cy="331473"/>
          </a:xfrm>
        </p:spPr>
        <p:txBody>
          <a:bodyPr wrap="square">
            <a:normAutofit/>
          </a:bodyPr>
          <a:lstStyle>
            <a:lvl1pPr>
              <a:defRPr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124740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124740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361260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360990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5268"/>
            <a:ext cx="9144000" cy="371296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7928848" y="3934000"/>
            <a:ext cx="1215152" cy="1209500"/>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3934000"/>
            <a:ext cx="1215152" cy="1209500"/>
          </a:xfrm>
          <a:prstGeom prst="rect">
            <a:avLst/>
          </a:prstGeom>
        </p:spPr>
      </p:pic>
      <p:sp>
        <p:nvSpPr>
          <p:cNvPr id="2" name="标题 1"/>
          <p:cNvSpPr>
            <a:spLocks noGrp="1"/>
          </p:cNvSpPr>
          <p:nvPr>
            <p:ph type="title" hasCustomPrompt="1"/>
            <p:custDataLst>
              <p:tags r:id="rId9"/>
            </p:custDataLst>
          </p:nvPr>
        </p:nvSpPr>
        <p:spPr>
          <a:xfrm>
            <a:off x="1142100" y="1004400"/>
            <a:ext cx="6858000" cy="1790100"/>
          </a:xfrm>
        </p:spPr>
        <p:txBody>
          <a:bodyPr wrap="square" anchor="b">
            <a:normAutofit/>
          </a:bodyPr>
          <a:lstStyle>
            <a:lvl1pPr algn="ctr">
              <a:defRPr sz="45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2897100"/>
            <a:ext cx="6858000" cy="1242000"/>
          </a:xfrm>
        </p:spPr>
        <p:txBody>
          <a:bodyPr wrap="square">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gradFill>
          <a:gsLst>
            <a:gs pos="0">
              <a:schemeClr val="tx2"/>
            </a:gs>
            <a:gs pos="97000">
              <a:schemeClr val="bg2"/>
            </a:gs>
          </a:gsLst>
          <a:path path="circle">
            <a:fillToRect l="50000" t="50000" r="50000" b="50000"/>
          </a:path>
        </a:gra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5222507" y="-13382"/>
            <a:ext cx="3908115" cy="3934875"/>
          </a:xfrm>
          <a:prstGeom prst="rect">
            <a:avLst/>
          </a:prstGeom>
        </p:spPr>
      </p:pic>
      <p:sp>
        <p:nvSpPr>
          <p:cNvPr id="2" name="标题 1"/>
          <p:cNvSpPr>
            <a:spLocks noGrp="1"/>
          </p:cNvSpPr>
          <p:nvPr>
            <p:ph type="title" hasCustomPrompt="1"/>
            <p:custDataLst>
              <p:tags r:id="rId4"/>
            </p:custDataLst>
          </p:nvPr>
        </p:nvSpPr>
        <p:spPr>
          <a:xfrm>
            <a:off x="359649" y="3295825"/>
            <a:ext cx="4542162" cy="734047"/>
          </a:xfrm>
        </p:spPr>
        <p:txBody>
          <a:bodyPr anchor="b">
            <a:normAutofit/>
          </a:bodyPr>
          <a:lstStyle>
            <a:lvl1pPr algn="r">
              <a:defRPr sz="36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5"/>
            </p:custDataLst>
          </p:nvPr>
        </p:nvSpPr>
        <p:spPr>
          <a:xfrm>
            <a:off x="359649" y="1832225"/>
            <a:ext cx="4542162" cy="1398845"/>
          </a:xfrm>
        </p:spPr>
        <p:txBody>
          <a:bodyPr anchor="b" anchorCtr="0">
            <a:normAutofit/>
          </a:bodyPr>
          <a:lstStyle>
            <a:lvl1pPr marL="0" indent="0" algn="r">
              <a:buNone/>
              <a:defRPr sz="66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文本</a:t>
            </a:r>
            <a:endParaRPr lang="zh-CN" altLang="en-US" dirty="0"/>
          </a:p>
        </p:txBody>
      </p:sp>
      <p:sp>
        <p:nvSpPr>
          <p:cNvPr id="4" name="日期占位符 3"/>
          <p:cNvSpPr>
            <a:spLocks noGrp="1"/>
          </p:cNvSpPr>
          <p:nvPr>
            <p:ph type="dt" sz="half" idx="10"/>
            <p:custDataLst>
              <p:tags r:id="rId6"/>
            </p:custDataLst>
          </p:nvPr>
        </p:nvSpPr>
        <p:spPr/>
        <p:txBody>
          <a:bodyPr/>
          <a:lstStyle/>
          <a:p>
            <a:fld id="{608B285D-0A31-4D85-AA43-71EEED718DD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198F1463-BF54-4776-92C5-3E0A026AA90C}"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日期占位符 15"/>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8"/>
            </p:custDataLst>
          </p:nvPr>
        </p:nvSpPr>
        <p:spPr>
          <a:xfrm>
            <a:off x="741998" y="3238976"/>
            <a:ext cx="1279208" cy="306705"/>
          </a:xfrm>
          <a:prstGeom prst="rect">
            <a:avLst/>
          </a:prstGeom>
        </p:spPr>
        <p:txBody>
          <a:bodyPr vert="horz" wrap="square" lIns="90170" tIns="46990" rIns="90170" bIns="4699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bg1"/>
                </a:solidFill>
                <a:latin typeface="Arial" panose="020B0604020202020204" pitchFamily="34" charset="0"/>
                <a:ea typeface="微软雅黑" panose="020B0503020204020204" pitchFamily="3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9"/>
            </p:custDataLst>
          </p:nvPr>
        </p:nvSpPr>
        <p:spPr>
          <a:xfrm>
            <a:off x="741998" y="3545681"/>
            <a:ext cx="1279208" cy="306705"/>
          </a:xfrm>
          <a:prstGeom prst="rect">
            <a:avLst/>
          </a:prstGeom>
        </p:spPr>
        <p:txBody>
          <a:bodyPr vert="horz" wrap="square" lIns="90170" tIns="46990" rIns="90170" bIns="4699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bg1"/>
                </a:solidFill>
                <a:latin typeface="Arial" panose="020B0604020202020204" pitchFamily="34" charset="0"/>
                <a:ea typeface="微软雅黑" panose="020B0503020204020204" pitchFamily="3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标题 2"/>
          <p:cNvSpPr>
            <a:spLocks noGrp="1"/>
          </p:cNvSpPr>
          <p:nvPr>
            <p:ph type="ctrTitle" idx="14" hasCustomPrompt="1"/>
            <p:custDataLst>
              <p:tags r:id="rId10"/>
            </p:custDataLst>
          </p:nvPr>
        </p:nvSpPr>
        <p:spPr>
          <a:xfrm>
            <a:off x="741998" y="1770698"/>
            <a:ext cx="3381851" cy="728186"/>
          </a:xfrm>
        </p:spPr>
        <p:txBody>
          <a:bodyPr vert="horz" wrap="square" lIns="90170" tIns="46990" rIns="90170" bIns="46990" anchor="b"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bg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11"/>
            </p:custDataLst>
          </p:nvPr>
        </p:nvSpPr>
        <p:spPr>
          <a:xfrm>
            <a:off x="741998" y="2676049"/>
            <a:ext cx="3302794" cy="277654"/>
          </a:xfrm>
        </p:spPr>
        <p:txBody>
          <a:bodyPr vert="horz" wrap="square" lIns="90170" tIns="46990" rIns="90170" bIns="46990" anchor="t" anchorCtr="0">
            <a:norm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defRPr sz="1500" b="0" spc="200">
                <a:solidFill>
                  <a:schemeClr val="bg1"/>
                </a:solidFill>
                <a:latin typeface="Arial" panose="020B0604020202020204" pitchFamily="34" charset="0"/>
                <a:ea typeface="微软雅黑" panose="020B0503020204020204" pitchFamily="3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endParaRPr lang="zh-CN" altLang="en-US"/>
          </a:p>
        </p:txBody>
      </p:sp>
      <p:cxnSp>
        <p:nvCxnSpPr>
          <p:cNvPr id="10" name="直接连接符 9"/>
          <p:cNvCxnSpPr/>
          <p:nvPr userDrawn="1">
            <p:custDataLst>
              <p:tags r:id="rId12"/>
            </p:custDataLst>
          </p:nvPr>
        </p:nvCxnSpPr>
        <p:spPr>
          <a:xfrm>
            <a:off x="741998" y="3092054"/>
            <a:ext cx="33818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451316"/>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51316"/>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2" y="714381"/>
            <a:ext cx="8139178"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1047750"/>
            <a:ext cx="2709334" cy="3048000"/>
          </a:xfrm>
          <a:prstGeom prst="rect">
            <a:avLst/>
          </a:prstGeom>
        </p:spPr>
      </p:pic>
      <p:sp>
        <p:nvSpPr>
          <p:cNvPr id="4" name="日期占位符 3"/>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2440781" y="1907418"/>
            <a:ext cx="4262438" cy="728663"/>
          </a:xfrm>
        </p:spPr>
        <p:txBody>
          <a:bodyPr vert="horz" wrap="square" lIns="90170" tIns="46990" rIns="90170" bIns="46990" anchor="ctr" anchorCtr="0">
            <a:normAutofit/>
          </a:bodyPr>
          <a:lstStyle>
            <a:lvl1pPr marL="0" marR="0" indent="0" algn="ctr"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451316"/>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51316"/>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02448"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714381"/>
            <a:ext cx="3962432" cy="4041680"/>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451316"/>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51316"/>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8" y="71438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1054894"/>
            <a:ext cx="39624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3" y="71438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4676813" y="1054894"/>
            <a:ext cx="3962432"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5623560" y="1645920"/>
            <a:ext cx="3291840" cy="1851660"/>
          </a:xfrm>
          <a:prstGeom prst="rect">
            <a:avLst/>
          </a:prstGeom>
        </p:spPr>
      </p:pic>
      <p:sp>
        <p:nvSpPr>
          <p:cNvPr id="6" name="矩形 5"/>
          <p:cNvSpPr/>
          <p:nvPr userDrawn="1">
            <p:custDataLst>
              <p:tags r:id="rId5"/>
            </p:custDataLst>
          </p:nvPr>
        </p:nvSpPr>
        <p:spPr>
          <a:xfrm>
            <a:off x="0" y="0"/>
            <a:ext cx="5486400" cy="51435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p:custDataLst>
              <p:tags r:id="rId6"/>
            </p:custDataLst>
          </p:nvPr>
        </p:nvSpPr>
        <p:spPr>
          <a:xfrm>
            <a:off x="502412" y="332423"/>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9"/>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451316"/>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51316"/>
          </a:xfrm>
          <a:prstGeom prst="rect">
            <a:avLst/>
          </a:prstGeom>
        </p:spPr>
      </p:pic>
      <p:sp>
        <p:nvSpPr>
          <p:cNvPr id="2" name="标题 1"/>
          <p:cNvSpPr>
            <a:spLocks noGrp="1"/>
          </p:cNvSpPr>
          <p:nvPr>
            <p:ph type="title"/>
            <p:custDataLst>
              <p:tags r:id="rId8"/>
            </p:custDataLst>
          </p:nvPr>
        </p:nvSpPr>
        <p:spPr>
          <a:xfrm>
            <a:off x="502448"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8" y="71438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451316"/>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51316"/>
          </a:xfrm>
          <a:prstGeom prst="rect">
            <a:avLst/>
          </a:prstGeom>
        </p:spPr>
      </p:pic>
      <p:sp>
        <p:nvSpPr>
          <p:cNvPr id="2" name="竖排标题 1"/>
          <p:cNvSpPr>
            <a:spLocks noGrp="1"/>
          </p:cNvSpPr>
          <p:nvPr>
            <p:ph type="title" orient="vert"/>
            <p:custDataLst>
              <p:tags r:id="rId8"/>
            </p:custDataLst>
          </p:nvPr>
        </p:nvSpPr>
        <p:spPr>
          <a:xfrm>
            <a:off x="7928351" y="71438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714375"/>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451316"/>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51316"/>
          </a:xfrm>
          <a:prstGeom prst="rect">
            <a:avLst/>
          </a:prstGeom>
        </p:spPr>
      </p:pic>
      <p:sp>
        <p:nvSpPr>
          <p:cNvPr id="3" name="日期占位符 2"/>
          <p:cNvSpPr>
            <a:spLocks noGrp="1"/>
          </p:cNvSpPr>
          <p:nvPr>
            <p:ph type="dt" sz="half" idx="10"/>
            <p:custDataLst>
              <p:tags r:id="rId8"/>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714381"/>
            <a:ext cx="8139178" cy="4041680"/>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28650" y="1369219"/>
            <a:ext cx="3886200" cy="3263504"/>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4629150" y="1369219"/>
            <a:ext cx="3886200" cy="3263504"/>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608B285D-0A31-4D85-AA43-71EEED718DD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198F1463-BF54-4776-92C5-3E0A026AA90C}"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日期占位符 2"/>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979170" y="3108008"/>
            <a:ext cx="3000375" cy="334328"/>
          </a:xfrm>
        </p:spPr>
        <p:txBody>
          <a:bodyPr vert="horz" wrap="square" lIns="90170" tIns="46990" rIns="90170" bIns="46990" anchor="t" anchorCtr="0">
            <a:normAutofit/>
          </a:bodyPr>
          <a:lstStyle>
            <a:lvl1pPr marL="342900" marR="0" indent="-342900" algn="l" rtl="0" eaLnBrk="1" fontAlgn="auto">
              <a:lnSpc>
                <a:spcPct val="100000"/>
              </a:lnSpc>
              <a:spcBef>
                <a:spcPts val="0"/>
              </a:spcBef>
              <a:spcAft>
                <a:spcPts val="0"/>
              </a:spcAft>
              <a:buClrTx/>
              <a:buSzPts val="2000"/>
              <a:buFont typeface="Arial" panose="020B0604020202020204" pitchFamily="34" charset="0"/>
              <a:buNone/>
              <a:defRPr sz="1500" b="0" spc="200">
                <a:solidFill>
                  <a:schemeClr val="bg1"/>
                </a:solidFill>
                <a:latin typeface="Arial" panose="020B0604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单击此处编辑文本</a:t>
            </a:r>
            <a:endParaRPr lang="zh-CN" altLang="en-US"/>
          </a:p>
        </p:txBody>
      </p:sp>
      <p:sp>
        <p:nvSpPr>
          <p:cNvPr id="2" name="标题 1"/>
          <p:cNvSpPr>
            <a:spLocks noGrp="1"/>
          </p:cNvSpPr>
          <p:nvPr>
            <p:ph type="title" idx="13" hasCustomPrompt="1"/>
            <p:custDataLst>
              <p:tags r:id="rId9"/>
            </p:custDataLst>
          </p:nvPr>
        </p:nvSpPr>
        <p:spPr>
          <a:xfrm>
            <a:off x="979170" y="2132171"/>
            <a:ext cx="3000375" cy="879158"/>
          </a:xfrm>
        </p:spPr>
        <p:txBody>
          <a:bodyPr vert="horz" wrap="square" lIns="90170" tIns="46990" rIns="90170" bIns="46990" anchor="b"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451316"/>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51316"/>
          </a:xfrm>
          <a:prstGeom prst="rect">
            <a:avLst/>
          </a:prstGeom>
        </p:spPr>
      </p:pic>
      <p:sp>
        <p:nvSpPr>
          <p:cNvPr id="2" name="标题 1"/>
          <p:cNvSpPr>
            <a:spLocks noGrp="1"/>
          </p:cNvSpPr>
          <p:nvPr>
            <p:ph type="title"/>
            <p:custDataLst>
              <p:tags r:id="rId8"/>
            </p:custDataLst>
          </p:nvPr>
        </p:nvSpPr>
        <p:spPr>
          <a:xfrm>
            <a:off x="502412" y="332423"/>
            <a:ext cx="8139178" cy="331473"/>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19056" y="227857"/>
            <a:ext cx="8705888" cy="4687787"/>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451316"/>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451316"/>
          </a:xfrm>
          <a:prstGeom prst="rect">
            <a:avLst/>
          </a:prstGeom>
        </p:spPr>
      </p:pic>
      <p:sp>
        <p:nvSpPr>
          <p:cNvPr id="2" name="标题 1"/>
          <p:cNvSpPr>
            <a:spLocks noGrp="1"/>
          </p:cNvSpPr>
          <p:nvPr>
            <p:ph type="title" hasCustomPrompt="1"/>
            <p:custDataLst>
              <p:tags r:id="rId9"/>
            </p:custDataLst>
          </p:nvPr>
        </p:nvSpPr>
        <p:spPr>
          <a:xfrm>
            <a:off x="961200" y="936900"/>
            <a:ext cx="7219800" cy="5427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162270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3618452" cy="51435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0"/>
            <a:ext cx="540068" cy="451316"/>
          </a:xfrm>
          <a:prstGeom prst="rect">
            <a:avLst/>
          </a:prstGeom>
        </p:spPr>
      </p:pic>
      <p:sp>
        <p:nvSpPr>
          <p:cNvPr id="2" name="标题 1"/>
          <p:cNvSpPr>
            <a:spLocks noGrp="1"/>
          </p:cNvSpPr>
          <p:nvPr>
            <p:ph type="title" hasCustomPrompt="1"/>
            <p:custDataLst>
              <p:tags r:id="rId6"/>
            </p:custDataLst>
          </p:nvPr>
        </p:nvSpPr>
        <p:spPr>
          <a:xfrm>
            <a:off x="437400" y="577800"/>
            <a:ext cx="2970000" cy="6615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00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454"/>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9144000" cy="199825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451316"/>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451316"/>
          </a:xfrm>
          <a:prstGeom prst="rect">
            <a:avLst/>
          </a:prstGeom>
        </p:spPr>
      </p:pic>
      <p:sp>
        <p:nvSpPr>
          <p:cNvPr id="2" name="标题 1"/>
          <p:cNvSpPr>
            <a:spLocks noGrp="1"/>
          </p:cNvSpPr>
          <p:nvPr>
            <p:ph type="title"/>
            <p:custDataLst>
              <p:tags r:id="rId9"/>
            </p:custDataLst>
          </p:nvPr>
        </p:nvSpPr>
        <p:spPr>
          <a:xfrm>
            <a:off x="459000" y="585900"/>
            <a:ext cx="8232300" cy="4698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24470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210600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3771728"/>
            <a:ext cx="9144000" cy="137177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451316"/>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451316"/>
          </a:xfrm>
          <a:prstGeom prst="rect">
            <a:avLst/>
          </a:prstGeom>
        </p:spPr>
      </p:pic>
      <p:sp>
        <p:nvSpPr>
          <p:cNvPr id="2" name="标题 1"/>
          <p:cNvSpPr>
            <a:spLocks noGrp="1"/>
          </p:cNvSpPr>
          <p:nvPr>
            <p:ph type="title"/>
            <p:custDataLst>
              <p:tags r:id="rId9"/>
            </p:custDataLst>
          </p:nvPr>
        </p:nvSpPr>
        <p:spPr>
          <a:xfrm>
            <a:off x="453600" y="502200"/>
            <a:ext cx="8232300" cy="4239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126090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388530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9144000" cy="6858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4692185"/>
            <a:ext cx="540068" cy="451316"/>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4692185"/>
            <a:ext cx="540068" cy="451316"/>
          </a:xfrm>
          <a:prstGeom prst="rect">
            <a:avLst/>
          </a:prstGeom>
        </p:spPr>
      </p:pic>
      <p:sp>
        <p:nvSpPr>
          <p:cNvPr id="2" name="标题 1"/>
          <p:cNvSpPr>
            <a:spLocks noGrp="1"/>
          </p:cNvSpPr>
          <p:nvPr>
            <p:ph type="title"/>
            <p:custDataLst>
              <p:tags r:id="rId9"/>
            </p:custDataLst>
          </p:nvPr>
        </p:nvSpPr>
        <p:spPr>
          <a:xfrm>
            <a:off x="434700" y="178200"/>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124740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124740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361260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360990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5268"/>
            <a:ext cx="9144000" cy="3712964"/>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7928848" y="4128041"/>
            <a:ext cx="1215152" cy="1015459"/>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4128041"/>
            <a:ext cx="1215152" cy="1015459"/>
          </a:xfrm>
          <a:prstGeom prst="rect">
            <a:avLst/>
          </a:prstGeom>
        </p:spPr>
      </p:pic>
      <p:sp>
        <p:nvSpPr>
          <p:cNvPr id="2" name="标题 1"/>
          <p:cNvSpPr>
            <a:spLocks noGrp="1"/>
          </p:cNvSpPr>
          <p:nvPr>
            <p:ph type="title" hasCustomPrompt="1"/>
            <p:custDataLst>
              <p:tags r:id="rId9"/>
            </p:custDataLst>
          </p:nvPr>
        </p:nvSpPr>
        <p:spPr>
          <a:xfrm>
            <a:off x="1142100" y="1004400"/>
            <a:ext cx="6858000" cy="17901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289710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9841" y="227465"/>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29841"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29841" y="1878806"/>
            <a:ext cx="3868340" cy="2763441"/>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4629150" y="1878806"/>
            <a:ext cx="3887391" cy="2763441"/>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608B285D-0A31-4D85-AA43-71EEED718DD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198F1463-BF54-4776-92C5-3E0A026AA90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gradFill>
          <a:gsLst>
            <a:gs pos="0">
              <a:schemeClr val="tx2"/>
            </a:gs>
            <a:gs pos="97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608B285D-0A31-4D85-AA43-71EEED718DD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198F1463-BF54-4776-92C5-3E0A026AA90C}" type="slidenum">
              <a:rPr lang="zh-CN" altLang="en-US" smtClean="0"/>
            </a:fld>
            <a:endParaRPr lang="zh-CN" altLang="en-US"/>
          </a:p>
        </p:txBody>
      </p:sp>
      <p:sp>
        <p:nvSpPr>
          <p:cNvPr id="6" name="标题 5"/>
          <p:cNvSpPr>
            <a:spLocks noGrp="1"/>
          </p:cNvSpPr>
          <p:nvPr>
            <p:ph type="title"/>
            <p:custDataLst>
              <p:tags r:id="rId5"/>
            </p:custDataLst>
          </p:nvPr>
        </p:nvSpPr>
        <p:spPr/>
        <p:txBody>
          <a:bodyPr/>
          <a:lstStyle/>
          <a:p>
            <a:r>
              <a:rPr lang="zh-CN" altLang="en-US" dirty="0"/>
              <a:t>单击此处编辑母版标题样式</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608B285D-0A31-4D85-AA43-71EEED718DD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198F1463-BF54-4776-92C5-3E0A026AA90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9840" y="342900"/>
            <a:ext cx="3123900" cy="1200150"/>
          </a:xfrm>
        </p:spPr>
        <p:txBody>
          <a:bodyPr anchor="t" anchorCtr="0">
            <a:normAutofit/>
          </a:bodyPr>
          <a:lstStyle>
            <a:lvl1pPr>
              <a:defRPr sz="27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3"/>
            </p:custDataLst>
          </p:nvPr>
        </p:nvSpPr>
        <p:spPr>
          <a:xfrm>
            <a:off x="3888000" y="342900"/>
            <a:ext cx="4627800" cy="40527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custDataLst>
              <p:tags r:id="rId4"/>
            </p:custDataLst>
          </p:nvPr>
        </p:nvSpPr>
        <p:spPr>
          <a:xfrm>
            <a:off x="629840" y="1543050"/>
            <a:ext cx="3123900" cy="2858691"/>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704261" y="273844"/>
            <a:ext cx="811089" cy="4358879"/>
          </a:xfrm>
        </p:spPr>
        <p:txBody>
          <a:bodyPr vert="eaVert">
            <a:normAutofit/>
          </a:bodyPr>
          <a:lstStyle>
            <a:lvl1pPr>
              <a:defRPr sz="27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custDataLst>
              <p:tags r:id="rId3"/>
            </p:custDataLst>
          </p:nvPr>
        </p:nvSpPr>
        <p:spPr>
          <a:xfrm>
            <a:off x="628650" y="273844"/>
            <a:ext cx="6967602" cy="4358879"/>
          </a:xfrm>
        </p:spPr>
        <p:txBody>
          <a:bodyPr vert="eaVert"/>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608B285D-0A31-4D85-AA43-71EEED718DD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198F1463-BF54-4776-92C5-3E0A026AA90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207.xml"/><Relationship Id="rId23" Type="http://schemas.openxmlformats.org/officeDocument/2006/relationships/tags" Target="../tags/tag206.xml"/><Relationship Id="rId22" Type="http://schemas.openxmlformats.org/officeDocument/2006/relationships/tags" Target="../tags/tag205.xml"/><Relationship Id="rId21" Type="http://schemas.openxmlformats.org/officeDocument/2006/relationships/tags" Target="../tags/tag204.xml"/><Relationship Id="rId20" Type="http://schemas.openxmlformats.org/officeDocument/2006/relationships/tags" Target="../tags/tag203.xml"/><Relationship Id="rId2" Type="http://schemas.openxmlformats.org/officeDocument/2006/relationships/slideLayout" Target="../slideLayouts/slideLayout13.xml"/><Relationship Id="rId19" Type="http://schemas.openxmlformats.org/officeDocument/2006/relationships/tags" Target="../tags/tag202.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347.xml"/><Relationship Id="rId23" Type="http://schemas.openxmlformats.org/officeDocument/2006/relationships/tags" Target="../tags/tag346.xml"/><Relationship Id="rId22" Type="http://schemas.openxmlformats.org/officeDocument/2006/relationships/tags" Target="../tags/tag345.xml"/><Relationship Id="rId21" Type="http://schemas.openxmlformats.org/officeDocument/2006/relationships/tags" Target="../tags/tag344.xml"/><Relationship Id="rId20" Type="http://schemas.openxmlformats.org/officeDocument/2006/relationships/tags" Target="../tags/tag343.xml"/><Relationship Id="rId2" Type="http://schemas.openxmlformats.org/officeDocument/2006/relationships/slideLayout" Target="../slideLayouts/slideLayout31.xml"/><Relationship Id="rId19" Type="http://schemas.openxmlformats.org/officeDocument/2006/relationships/tags" Target="../tags/tag342.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2"/>
            </a:gs>
            <a:gs pos="97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28650" y="4767263"/>
            <a:ext cx="2057400" cy="273844"/>
          </a:xfrm>
          <a:prstGeom prst="rect">
            <a:avLst/>
          </a:prstGeom>
        </p:spPr>
        <p:txBody>
          <a:bodyPr vert="horz" lIns="91440" tIns="45720" rIns="91440" bIns="45720" rtlCol="0" anchor="ctr">
            <a:normAutofit/>
          </a:bodyPr>
          <a:lstStyle>
            <a:lvl1pPr algn="l">
              <a:lnSpc>
                <a:spcPct val="120000"/>
              </a:lnSpc>
              <a:defRPr sz="900">
                <a:solidFill>
                  <a:schemeClr val="bg1">
                    <a:lumMod val="50000"/>
                  </a:schemeClr>
                </a:solidFill>
              </a:defRPr>
            </a:lvl1pPr>
          </a:lstStyle>
          <a:p>
            <a:fld id="{608B285D-0A31-4D85-AA43-71EEED718DDE}" type="datetimeFigureOut">
              <a:rPr lang="zh-CN" altLang="en-US" smtClean="0"/>
            </a:fld>
            <a:endParaRPr lang="zh-CN" altLang="en-US" dirty="0"/>
          </a:p>
        </p:txBody>
      </p:sp>
      <p:sp>
        <p:nvSpPr>
          <p:cNvPr id="5" name="页脚占位符 4"/>
          <p:cNvSpPr>
            <a:spLocks noGrp="1"/>
          </p:cNvSpPr>
          <p:nvPr>
            <p:ph type="ftr" sz="quarter" idx="3"/>
            <p:custDataLst>
              <p:tags r:id="rId15"/>
            </p:custDataLst>
          </p:nvPr>
        </p:nvSpPr>
        <p:spPr>
          <a:xfrm>
            <a:off x="3028950" y="4767263"/>
            <a:ext cx="3086100" cy="273844"/>
          </a:xfrm>
          <a:prstGeom prst="rect">
            <a:avLst/>
          </a:prstGeom>
        </p:spPr>
        <p:txBody>
          <a:bodyPr vert="horz" lIns="91440" tIns="45720" rIns="91440" bIns="45720" rtlCol="0" anchor="ctr">
            <a:normAutofit/>
          </a:bodyPr>
          <a:lstStyle>
            <a:lvl1pPr algn="ctr">
              <a:lnSpc>
                <a:spcPct val="120000"/>
              </a:lnSpc>
              <a:defRPr sz="900">
                <a:solidFill>
                  <a:schemeClr val="bg1">
                    <a:lumMod val="50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6457950" y="4767263"/>
            <a:ext cx="2057400" cy="273844"/>
          </a:xfrm>
          <a:prstGeom prst="rect">
            <a:avLst/>
          </a:prstGeom>
        </p:spPr>
        <p:txBody>
          <a:bodyPr vert="horz" lIns="91440" tIns="45720" rIns="91440" bIns="45720" rtlCol="0" anchor="ctr">
            <a:normAutofit/>
          </a:bodyPr>
          <a:lstStyle>
            <a:lvl1pPr algn="r">
              <a:lnSpc>
                <a:spcPct val="120000"/>
              </a:lnSpc>
              <a:defRPr sz="900">
                <a:solidFill>
                  <a:schemeClr val="bg1">
                    <a:lumMod val="50000"/>
                  </a:schemeClr>
                </a:solidFill>
              </a:defRPr>
            </a:lvl1pPr>
          </a:lstStyle>
          <a:p>
            <a:fld id="{198F1463-BF54-4776-92C5-3E0A026AA90C}" type="slidenum">
              <a:rPr lang="zh-CN" altLang="en-US" smtClean="0"/>
            </a:fld>
            <a:endParaRPr lang="zh-CN" altLang="en-US"/>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12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800" kern="1200">
          <a:solidFill>
            <a:schemeClr val="bg1"/>
          </a:solidFill>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500" kern="1200">
          <a:solidFill>
            <a:schemeClr val="bg1"/>
          </a:solidFill>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350" kern="1200">
          <a:solidFill>
            <a:schemeClr val="bg1"/>
          </a:solidFill>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33242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72104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476237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476237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476237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33242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72104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476237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476237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476237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9.xml"/><Relationship Id="rId1" Type="http://schemas.openxmlformats.org/officeDocument/2006/relationships/tags" Target="../tags/tag348.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2.xml"/><Relationship Id="rId2" Type="http://schemas.openxmlformats.org/officeDocument/2006/relationships/tags" Target="../tags/tag359.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2.xml"/><Relationship Id="rId2" Type="http://schemas.openxmlformats.org/officeDocument/2006/relationships/tags" Target="../tags/tag360.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2.xml"/><Relationship Id="rId1" Type="http://schemas.openxmlformats.org/officeDocument/2006/relationships/tags" Target="../tags/tag36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2.xml"/><Relationship Id="rId1" Type="http://schemas.openxmlformats.org/officeDocument/2006/relationships/tags" Target="../tags/tag36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2.xml"/><Relationship Id="rId1" Type="http://schemas.openxmlformats.org/officeDocument/2006/relationships/tags" Target="../tags/tag363.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2.xml"/><Relationship Id="rId2" Type="http://schemas.openxmlformats.org/officeDocument/2006/relationships/tags" Target="../tags/tag364.xml"/><Relationship Id="rId1" Type="http://schemas.openxmlformats.org/officeDocument/2006/relationships/image" Target="../media/image18.emf"/></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2.xml"/><Relationship Id="rId2" Type="http://schemas.openxmlformats.org/officeDocument/2006/relationships/tags" Target="../tags/tag365.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2.xml"/><Relationship Id="rId1" Type="http://schemas.openxmlformats.org/officeDocument/2006/relationships/tags" Target="../tags/tag36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2.xml"/><Relationship Id="rId1" Type="http://schemas.openxmlformats.org/officeDocument/2006/relationships/tags" Target="../tags/tag367.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32.xml"/><Relationship Id="rId2" Type="http://schemas.openxmlformats.org/officeDocument/2006/relationships/tags" Target="../tags/tag368.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7.xml"/><Relationship Id="rId2" Type="http://schemas.openxmlformats.org/officeDocument/2006/relationships/tags" Target="../tags/tag351.xml"/><Relationship Id="rId1" Type="http://schemas.openxmlformats.org/officeDocument/2006/relationships/tags" Target="../tags/tag350.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7.xml"/><Relationship Id="rId2" Type="http://schemas.openxmlformats.org/officeDocument/2006/relationships/tags" Target="../tags/tag370.xml"/><Relationship Id="rId1" Type="http://schemas.openxmlformats.org/officeDocument/2006/relationships/tags" Target="../tags/tag369.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32.xml"/><Relationship Id="rId2" Type="http://schemas.openxmlformats.org/officeDocument/2006/relationships/tags" Target="../tags/tag371.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7.xml"/><Relationship Id="rId2" Type="http://schemas.openxmlformats.org/officeDocument/2006/relationships/tags" Target="../tags/tag373.xml"/><Relationship Id="rId1" Type="http://schemas.openxmlformats.org/officeDocument/2006/relationships/tags" Target="../tags/tag37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2.xml"/><Relationship Id="rId1" Type="http://schemas.openxmlformats.org/officeDocument/2006/relationships/tags" Target="../tags/tag37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2.xml"/><Relationship Id="rId1" Type="http://schemas.openxmlformats.org/officeDocument/2006/relationships/tags" Target="../tags/tag375.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7.xml"/><Relationship Id="rId2" Type="http://schemas.openxmlformats.org/officeDocument/2006/relationships/tags" Target="../tags/tag377.xml"/><Relationship Id="rId1" Type="http://schemas.openxmlformats.org/officeDocument/2006/relationships/tags" Target="../tags/tag37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2.xml"/><Relationship Id="rId1" Type="http://schemas.openxmlformats.org/officeDocument/2006/relationships/tags" Target="../tags/tag378.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32.xml"/><Relationship Id="rId2" Type="http://schemas.openxmlformats.org/officeDocument/2006/relationships/tags" Target="../tags/tag379.xml"/><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2.xml"/><Relationship Id="rId1" Type="http://schemas.openxmlformats.org/officeDocument/2006/relationships/tags" Target="../tags/tag38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2.xml"/><Relationship Id="rId1" Type="http://schemas.openxmlformats.org/officeDocument/2006/relationships/tags" Target="../tags/tag38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2.xml"/><Relationship Id="rId1" Type="http://schemas.openxmlformats.org/officeDocument/2006/relationships/tags" Target="../tags/tag35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32.xml"/><Relationship Id="rId3" Type="http://schemas.openxmlformats.org/officeDocument/2006/relationships/tags" Target="../tags/tag383.xml"/><Relationship Id="rId2" Type="http://schemas.openxmlformats.org/officeDocument/2006/relationships/image" Target="../media/image23.png"/><Relationship Id="rId1" Type="http://schemas.openxmlformats.org/officeDocument/2006/relationships/tags" Target="../tags/tag38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2.xml"/><Relationship Id="rId1" Type="http://schemas.openxmlformats.org/officeDocument/2006/relationships/tags" Target="../tags/tag38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2.xml"/><Relationship Id="rId1" Type="http://schemas.openxmlformats.org/officeDocument/2006/relationships/tags" Target="../tags/tag38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2.xml"/><Relationship Id="rId1" Type="http://schemas.openxmlformats.org/officeDocument/2006/relationships/tags" Target="../tags/tag38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2.xml"/><Relationship Id="rId1" Type="http://schemas.openxmlformats.org/officeDocument/2006/relationships/tags" Target="../tags/tag387.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32.xml"/><Relationship Id="rId2" Type="http://schemas.openxmlformats.org/officeDocument/2006/relationships/tags" Target="../tags/tag388.xml"/><Relationship Id="rId1"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2.xml"/><Relationship Id="rId1" Type="http://schemas.openxmlformats.org/officeDocument/2006/relationships/tags" Target="../tags/tag38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2.xml"/><Relationship Id="rId1" Type="http://schemas.openxmlformats.org/officeDocument/2006/relationships/tags" Target="../tags/tag390.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32.xml"/><Relationship Id="rId2" Type="http://schemas.openxmlformats.org/officeDocument/2006/relationships/tags" Target="../tags/tag391.xml"/><Relationship Id="rId1"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392.xml"/><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2.xml"/><Relationship Id="rId1" Type="http://schemas.openxmlformats.org/officeDocument/2006/relationships/tags" Target="../tags/tag35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2.xml"/><Relationship Id="rId2" Type="http://schemas.openxmlformats.org/officeDocument/2006/relationships/tags" Target="../tags/tag354.xml"/><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2.xml"/><Relationship Id="rId2" Type="http://schemas.openxmlformats.org/officeDocument/2006/relationships/tags" Target="../tags/tag355.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2.xml"/><Relationship Id="rId2" Type="http://schemas.openxmlformats.org/officeDocument/2006/relationships/tags" Target="../tags/tag356.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2.xml"/><Relationship Id="rId2" Type="http://schemas.openxmlformats.org/officeDocument/2006/relationships/tags" Target="../tags/tag357.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2.xml"/><Relationship Id="rId2" Type="http://schemas.openxmlformats.org/officeDocument/2006/relationships/tags" Target="../tags/tag358.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标题 6"/>
          <p:cNvSpPr>
            <a:spLocks noGrp="1"/>
          </p:cNvSpPr>
          <p:nvPr>
            <p:ph type="ctrTitle"/>
            <p:custDataLst>
              <p:tags r:id="rId1"/>
            </p:custDataLst>
          </p:nvPr>
        </p:nvSpPr>
        <p:spPr>
          <a:xfrm>
            <a:off x="139939" y="1966654"/>
            <a:ext cx="4046834" cy="678647"/>
          </a:xfrm>
        </p:spPr>
        <p:txBody>
          <a:bodyPr>
            <a:noAutofit/>
          </a:bodyPr>
          <a:p>
            <a:pPr marL="0" indent="0" algn="r">
              <a:lnSpc>
                <a:spcPct val="120000"/>
              </a:lnSpc>
              <a:spcBef>
                <a:spcPts val="0"/>
              </a:spcBef>
              <a:spcAft>
                <a:spcPts val="0"/>
              </a:spcAft>
              <a:buSzPct val="100000"/>
            </a:pPr>
            <a:r>
              <a:rPr lang="en-US" altLang="zh-CN" sz="6000" dirty="0">
                <a:solidFill>
                  <a:schemeClr val="bg1"/>
                </a:solidFill>
              </a:rPr>
              <a:t>RabbitMQ</a:t>
            </a:r>
            <a:endParaRPr lang="en-US" altLang="zh-CN" sz="4800" dirty="0">
              <a:solidFill>
                <a:schemeClr val="bg1"/>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824730" y="2982595"/>
            <a:ext cx="1189038" cy="504825"/>
          </a:xfrm>
          <a:prstGeom prst="round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A</a:t>
            </a:r>
            <a:r>
              <a:rPr kumimoji="0" lang="zh-CN" altLang="en-US" sz="1400" b="0"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系统</a:t>
            </a:r>
            <a:endParaRPr kumimoji="0" lang="zh-CN" altLang="en-US" sz="1400" b="0"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16387" name="图片 13"/>
          <p:cNvPicPr>
            <a:picLocks noGrp="1" noChangeAspect="1"/>
          </p:cNvPicPr>
          <p:nvPr/>
        </p:nvPicPr>
        <p:blipFill>
          <a:blip r:embed="rId1"/>
          <a:stretch>
            <a:fillRect/>
          </a:stretch>
        </p:blipFill>
        <p:spPr>
          <a:xfrm>
            <a:off x="1965643" y="2314258"/>
            <a:ext cx="615950" cy="615950"/>
          </a:xfrm>
          <a:prstGeom prst="rect">
            <a:avLst/>
          </a:prstGeom>
          <a:noFill/>
          <a:ln w="9525">
            <a:noFill/>
          </a:ln>
        </p:spPr>
      </p:pic>
      <p:cxnSp>
        <p:nvCxnSpPr>
          <p:cNvPr id="15" name="直接箭头连接符 14"/>
          <p:cNvCxnSpPr>
            <a:stCxn id="16387" idx="3"/>
          </p:cNvCxnSpPr>
          <p:nvPr/>
        </p:nvCxnSpPr>
        <p:spPr>
          <a:xfrm>
            <a:off x="2653348" y="2622233"/>
            <a:ext cx="731838" cy="6477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 name="圆柱形 2"/>
          <p:cNvSpPr/>
          <p:nvPr/>
        </p:nvSpPr>
        <p:spPr>
          <a:xfrm>
            <a:off x="5073968" y="4152583"/>
            <a:ext cx="736600" cy="619125"/>
          </a:xfrm>
          <a:prstGeom prst="can">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1">
                <a:ln>
                  <a:noFill/>
                </a:ln>
                <a:solidFill>
                  <a:prstClr val="white"/>
                </a:solidFill>
                <a:effectLst/>
                <a:uLnTx/>
                <a:uFillTx/>
                <a:latin typeface="+mn-lt"/>
                <a:ea typeface="+mn-ea"/>
                <a:cs typeface="+mn-cs"/>
              </a:rPr>
              <a:t>DB</a:t>
            </a:r>
            <a:endParaRPr kumimoji="0" lang="en-US" altLang="zh-CN" sz="1800" b="0" i="0" u="none" strike="noStrike" kern="1200" cap="none" spc="0" normalizeH="0" baseline="0" noProof="1">
              <a:ln>
                <a:noFill/>
              </a:ln>
              <a:solidFill>
                <a:prstClr val="white"/>
              </a:solidFill>
              <a:effectLst/>
              <a:uLnTx/>
              <a:uFillTx/>
              <a:latin typeface="+mn-lt"/>
              <a:ea typeface="+mn-ea"/>
              <a:cs typeface="+mn-cs"/>
            </a:endParaRPr>
          </a:p>
        </p:txBody>
      </p:sp>
      <p:cxnSp>
        <p:nvCxnSpPr>
          <p:cNvPr id="4" name="直接箭头连接符 3"/>
          <p:cNvCxnSpPr>
            <a:stCxn id="16387" idx="3"/>
          </p:cNvCxnSpPr>
          <p:nvPr/>
        </p:nvCxnSpPr>
        <p:spPr>
          <a:xfrm>
            <a:off x="2653665" y="2622550"/>
            <a:ext cx="0" cy="6302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010593" y="3142933"/>
            <a:ext cx="1703388" cy="254000"/>
          </a:xfrm>
          <a:prstGeom prst="rect">
            <a:avLst/>
          </a:prstGeom>
          <a:noFill/>
          <a:ln>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每秒最大处理</a:t>
            </a:r>
            <a:r>
              <a:rPr kumimoji="0" lang="en-US" altLang="zh-CN" sz="105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1000</a:t>
            </a:r>
            <a:r>
              <a:rPr kumimoji="0" lang="zh-CN" altLang="en-US" sz="105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请求</a:t>
            </a:r>
            <a:endParaRPr kumimoji="0" lang="zh-CN" altLang="en-US" sz="105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pic>
        <p:nvPicPr>
          <p:cNvPr id="14343" name="图片 16"/>
          <p:cNvPicPr>
            <a:picLocks noGrp="1" noChangeAspect="1"/>
          </p:cNvPicPr>
          <p:nvPr/>
        </p:nvPicPr>
        <p:blipFill>
          <a:blip r:embed="rId1"/>
          <a:stretch>
            <a:fillRect/>
          </a:stretch>
        </p:blipFill>
        <p:spPr>
          <a:xfrm>
            <a:off x="1965643" y="2966720"/>
            <a:ext cx="615950" cy="615950"/>
          </a:xfrm>
          <a:prstGeom prst="rect">
            <a:avLst/>
          </a:prstGeom>
          <a:noFill/>
          <a:ln w="9525">
            <a:noFill/>
          </a:ln>
        </p:spPr>
      </p:pic>
      <p:pic>
        <p:nvPicPr>
          <p:cNvPr id="16393" name="图片 17"/>
          <p:cNvPicPr>
            <a:picLocks noGrp="1" noChangeAspect="1"/>
          </p:cNvPicPr>
          <p:nvPr/>
        </p:nvPicPr>
        <p:blipFill>
          <a:blip r:embed="rId1"/>
          <a:stretch>
            <a:fillRect/>
          </a:stretch>
        </p:blipFill>
        <p:spPr>
          <a:xfrm>
            <a:off x="1965643" y="3658870"/>
            <a:ext cx="615950" cy="615950"/>
          </a:xfrm>
          <a:prstGeom prst="rect">
            <a:avLst/>
          </a:prstGeom>
          <a:noFill/>
          <a:ln w="9525">
            <a:noFill/>
          </a:ln>
        </p:spPr>
      </p:pic>
      <p:cxnSp>
        <p:nvCxnSpPr>
          <p:cNvPr id="22" name="直接箭头连接符 21"/>
          <p:cNvCxnSpPr>
            <a:stCxn id="14343" idx="3"/>
          </p:cNvCxnSpPr>
          <p:nvPr/>
        </p:nvCxnSpPr>
        <p:spPr>
          <a:xfrm flipV="1">
            <a:off x="2653348" y="3269933"/>
            <a:ext cx="731838" cy="47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6393" idx="3"/>
          </p:cNvCxnSpPr>
          <p:nvPr/>
        </p:nvCxnSpPr>
        <p:spPr>
          <a:xfrm flipV="1">
            <a:off x="2653348" y="3269933"/>
            <a:ext cx="731838" cy="6969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895793" y="2022158"/>
            <a:ext cx="2098675" cy="254000"/>
          </a:xfrm>
          <a:prstGeom prst="rect">
            <a:avLst/>
          </a:prstGeom>
          <a:noFill/>
          <a:ln>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请求瞬间增多，每秒</a:t>
            </a:r>
            <a:r>
              <a:rPr kumimoji="0" lang="en-US" altLang="zh-CN" sz="105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5000</a:t>
            </a:r>
            <a:r>
              <a:rPr kumimoji="0" lang="zh-CN" altLang="en-US" sz="105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个请求</a:t>
            </a:r>
            <a:endParaRPr kumimoji="0" lang="zh-CN" altLang="en-US" sz="105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标题占位符 1"/>
          <p:cNvSpPr txBox="1">
            <a:spLocks noChangeArrowheads="1"/>
          </p:cNvSpPr>
          <p:nvPr/>
        </p:nvSpPr>
        <p:spPr bwMode="auto">
          <a:xfrm>
            <a:off x="1059180" y="267970"/>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1</a:t>
            </a:r>
            <a:r>
              <a:rPr kumimoji="0" lang="en-US" alt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 </a:t>
            </a:r>
            <a:r>
              <a:rPr kumimoji="0" lang="en-US" altLang="zh-CN" sz="2400" b="1"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MQ </a:t>
            </a:r>
            <a:r>
              <a:rPr kumimoji="0" lang="zh-CN" altLang="en-US" sz="2400" b="1"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的基本概念</a:t>
            </a:r>
            <a:endParaRPr kumimoji="0" lang="zh-CN" altLang="en-US"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14349" name="TextBox 9"/>
          <p:cNvSpPr txBox="1"/>
          <p:nvPr/>
        </p:nvSpPr>
        <p:spPr>
          <a:xfrm>
            <a:off x="1186180" y="1077595"/>
            <a:ext cx="6624638" cy="458788"/>
          </a:xfrm>
          <a:prstGeom prst="rect">
            <a:avLst/>
          </a:prstGeom>
          <a:noFill/>
          <a:ln w="9525">
            <a:noFill/>
          </a:ln>
        </p:spPr>
        <p:txBody>
          <a:bodyPr anchor="t">
            <a:spAutoFit/>
          </a:bodyPr>
          <a:p>
            <a:pPr eaLnBrk="0" hangingPunct="0">
              <a:lnSpc>
                <a:spcPct val="150000"/>
              </a:lnSpc>
              <a:buSzTx/>
            </a:pPr>
            <a:r>
              <a:rPr lang="en-US" altLang="zh-CN" b="1">
                <a:solidFill>
                  <a:srgbClr val="404040"/>
                </a:solidFill>
                <a:latin typeface="微软雅黑" panose="020B0503020204020204" pitchFamily="34" charset="-122"/>
                <a:ea typeface="微软雅黑" panose="020B0503020204020204" pitchFamily="34" charset="-122"/>
              </a:rPr>
              <a:t>1.3 MQ </a:t>
            </a:r>
            <a:r>
              <a:rPr lang="zh-CN" altLang="en-US" b="1">
                <a:solidFill>
                  <a:srgbClr val="404040"/>
                </a:solidFill>
                <a:latin typeface="微软雅黑" panose="020B0503020204020204" pitchFamily="34" charset="-122"/>
                <a:ea typeface="微软雅黑" panose="020B0503020204020204" pitchFamily="34" charset="-122"/>
              </a:rPr>
              <a:t>的优势</a:t>
            </a:r>
            <a:endParaRPr lang="zh-CN" altLang="en-US" b="1">
              <a:solidFill>
                <a:srgbClr val="404040"/>
              </a:solidFill>
              <a:latin typeface="微软雅黑" panose="020B0503020204020204" pitchFamily="34" charset="-122"/>
              <a:ea typeface="微软雅黑" panose="020B0503020204020204" pitchFamily="34" charset="-122"/>
            </a:endParaRPr>
          </a:p>
        </p:txBody>
      </p:sp>
      <p:sp>
        <p:nvSpPr>
          <p:cNvPr id="18447" name="文本框 1"/>
          <p:cNvSpPr txBox="1">
            <a:spLocks noChangeArrowheads="1"/>
          </p:cNvSpPr>
          <p:nvPr/>
        </p:nvSpPr>
        <p:spPr bwMode="auto">
          <a:xfrm>
            <a:off x="1202055" y="1542733"/>
            <a:ext cx="26987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黑体" panose="02010609060101010101" charset="-122"/>
              </a:rPr>
              <a:t>3. </a:t>
            </a:r>
            <a:r>
              <a:rPr kumimoji="0" lang="zh-CN" altLang="en-US" sz="14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黑体" panose="02010609060101010101" charset="-122"/>
              </a:rPr>
              <a:t>削峰填谷</a:t>
            </a:r>
            <a:endParaRPr kumimoji="0" lang="zh-CN" altLang="en-US" sz="14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黑体" panose="02010609060101010101" charset="-122"/>
            </a:endParaRPr>
          </a:p>
        </p:txBody>
      </p:sp>
      <p:sp>
        <p:nvSpPr>
          <p:cNvPr id="33" name="矩形 32"/>
          <p:cNvSpPr/>
          <p:nvPr/>
        </p:nvSpPr>
        <p:spPr>
          <a:xfrm>
            <a:off x="4018280" y="2728595"/>
            <a:ext cx="1965325" cy="254000"/>
          </a:xfrm>
          <a:prstGeom prst="rect">
            <a:avLst/>
          </a:prstGeom>
          <a:noFill/>
          <a:ln>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每秒从</a:t>
            </a:r>
            <a:r>
              <a:rPr kumimoji="0" lang="en-US" altLang="zh-CN" sz="105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MQ</a:t>
            </a:r>
            <a:r>
              <a:rPr kumimoji="0" lang="zh-CN" altLang="en-US" sz="105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中拉取</a:t>
            </a:r>
            <a:r>
              <a:rPr kumimoji="0" lang="en-US" altLang="zh-CN" sz="105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1000</a:t>
            </a:r>
            <a:r>
              <a:rPr kumimoji="0" lang="zh-CN" altLang="en-US" sz="105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个请求</a:t>
            </a:r>
            <a:endParaRPr kumimoji="0" lang="zh-CN" altLang="en-US" sz="105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34" name="圆角矩形 33"/>
          <p:cNvSpPr/>
          <p:nvPr/>
        </p:nvSpPr>
        <p:spPr>
          <a:xfrm>
            <a:off x="3332480" y="2546033"/>
            <a:ext cx="790575" cy="1382713"/>
          </a:xfrm>
          <a:prstGeom prst="round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MQ</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2" name="直接箭头连接符 1"/>
          <p:cNvCxnSpPr>
            <a:stCxn id="34" idx="3"/>
            <a:endCxn id="5" idx="1"/>
          </p:cNvCxnSpPr>
          <p:nvPr/>
        </p:nvCxnSpPr>
        <p:spPr>
          <a:xfrm flipV="1">
            <a:off x="4194810" y="3235008"/>
            <a:ext cx="701675" cy="2540"/>
          </a:xfrm>
          <a:prstGeom prst="straightConnector1">
            <a:avLst/>
          </a:prstGeom>
          <a:ln>
            <a:tailEnd type="arrow" w="med" len="med"/>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03"/>
          <p:cNvPicPr>
            <a:picLocks noChangeAspect="1"/>
          </p:cNvPicPr>
          <p:nvPr/>
        </p:nvPicPr>
        <p:blipFill>
          <a:blip r:embed="rId1"/>
          <a:stretch>
            <a:fillRect/>
          </a:stretch>
        </p:blipFill>
        <p:spPr>
          <a:xfrm>
            <a:off x="889318" y="1782763"/>
            <a:ext cx="5903912" cy="1587500"/>
          </a:xfrm>
          <a:prstGeom prst="rect">
            <a:avLst/>
          </a:prstGeom>
          <a:noFill/>
          <a:ln w="9525" cap="flat" cmpd="sng">
            <a:solidFill>
              <a:srgbClr val="A6A6A6"/>
            </a:solidFill>
            <a:prstDash val="solid"/>
            <a:miter/>
            <a:headEnd type="none" w="med" len="med"/>
            <a:tailEnd type="none" w="med" len="med"/>
          </a:ln>
        </p:spPr>
      </p:pic>
      <p:sp>
        <p:nvSpPr>
          <p:cNvPr id="3" name="文本框 10"/>
          <p:cNvSpPr txBox="1">
            <a:spLocks noChangeArrowheads="1"/>
          </p:cNvSpPr>
          <p:nvPr/>
        </p:nvSpPr>
        <p:spPr bwMode="auto">
          <a:xfrm>
            <a:off x="744855" y="3743325"/>
            <a:ext cx="662463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defTabSz="914400">
              <a:lnSpc>
                <a:spcPct val="150000"/>
              </a:lnSpc>
              <a:buClrTx/>
              <a:buSzTx/>
              <a:buFontTx/>
              <a:defRPr/>
            </a:pPr>
            <a:r>
              <a:rPr kumimoji="0" lang="zh-CN" altLang="en-US"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使用了 MQ 之后，限制消费消息的速度为1000，这样一来，高峰期产生的数据势必会被积压在 MQ 中，高峰就被“削”掉了，但是因为消息积压，在高峰期过后的一段时间内，消费消息的速度还是会维持在1000，直到消费完积压的消息，这就叫做“填谷”。</a:t>
            </a:r>
            <a:endParaRPr kumimoji="0" lang="en-US"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endParaRPr>
          </a:p>
          <a:p>
            <a:pPr marR="0" defTabSz="914400">
              <a:lnSpc>
                <a:spcPct val="150000"/>
              </a:lnSpc>
              <a:buClrTx/>
              <a:buSzTx/>
              <a:buFontTx/>
              <a:defRPr/>
            </a:pPr>
            <a:r>
              <a:rPr kumimoji="0" lang="zh-CN" altLang="en-US" sz="1050" kern="1200" cap="none" spc="0" normalizeH="0" baseline="0" noProof="0">
                <a:solidFill>
                  <a:srgbClr val="FF0000"/>
                </a:solidFill>
                <a:latin typeface="微软雅黑" panose="020B0503020204020204" pitchFamily="34" charset="-122"/>
                <a:ea typeface="微软雅黑" panose="020B0503020204020204" pitchFamily="34" charset="-122"/>
                <a:cs typeface="+mn-cs"/>
              </a:rPr>
              <a:t>使用</a:t>
            </a:r>
            <a:r>
              <a:rPr kumimoji="0" lang="en-US" altLang="zh-CN" sz="1050" kern="1200" cap="none" spc="0" normalizeH="0" baseline="0" noProof="0">
                <a:solidFill>
                  <a:srgbClr val="FF0000"/>
                </a:solidFill>
                <a:latin typeface="微软雅黑" panose="020B0503020204020204" pitchFamily="34" charset="-122"/>
                <a:ea typeface="微软雅黑" panose="020B0503020204020204" pitchFamily="34" charset="-122"/>
                <a:cs typeface="+mn-cs"/>
              </a:rPr>
              <a:t>MQ</a:t>
            </a:r>
            <a:r>
              <a:rPr kumimoji="0" lang="zh-CN" altLang="en-US" sz="1050" kern="1200" cap="none" spc="0" normalizeH="0" baseline="0" noProof="0">
                <a:solidFill>
                  <a:srgbClr val="FF0000"/>
                </a:solidFill>
                <a:latin typeface="微软雅黑" panose="020B0503020204020204" pitchFamily="34" charset="-122"/>
                <a:ea typeface="微软雅黑" panose="020B0503020204020204" pitchFamily="34" charset="-122"/>
                <a:cs typeface="+mn-cs"/>
              </a:rPr>
              <a:t>后，可以提高系统稳定性。</a:t>
            </a:r>
            <a:endParaRPr kumimoji="0" lang="zh-CN" altLang="en-US" sz="1050" kern="1200" cap="none" spc="0" normalizeH="0" baseline="0" noProof="0">
              <a:solidFill>
                <a:srgbClr val="FF0000"/>
              </a:solidFill>
              <a:latin typeface="微软雅黑" panose="020B0503020204020204" pitchFamily="34" charset="-122"/>
              <a:ea typeface="微软雅黑" panose="020B0503020204020204" pitchFamily="34" charset="-122"/>
              <a:cs typeface="+mn-cs"/>
            </a:endParaRPr>
          </a:p>
        </p:txBody>
      </p:sp>
      <p:sp>
        <p:nvSpPr>
          <p:cNvPr id="4" name="标题占位符 1"/>
          <p:cNvSpPr txBox="1">
            <a:spLocks noChangeArrowheads="1"/>
          </p:cNvSpPr>
          <p:nvPr/>
        </p:nvSpPr>
        <p:spPr bwMode="auto">
          <a:xfrm>
            <a:off x="617855" y="0"/>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1</a:t>
            </a:r>
            <a:r>
              <a:rPr kumimoji="0" lang="en-US" altLang="zh-CN" sz="2400" b="1" i="0" u="none" strike="noStrike" kern="0" cap="none" spc="0" normalizeH="0" baseline="0" noProof="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 </a:t>
            </a:r>
            <a:r>
              <a:rPr kumimoji="0" lang="en-US" altLang="zh-CN"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MQ </a:t>
            </a:r>
            <a:r>
              <a:rPr kumimoji="0" lang="zh-CN" altLang="en-US"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的基本概念</a:t>
            </a:r>
            <a:endParaRPr kumimoji="0" lang="zh-CN" altLang="en-US"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
        <p:nvSpPr>
          <p:cNvPr id="5" name="TextBox 9"/>
          <p:cNvSpPr txBox="1"/>
          <p:nvPr/>
        </p:nvSpPr>
        <p:spPr>
          <a:xfrm>
            <a:off x="744855" y="809625"/>
            <a:ext cx="6624638" cy="458788"/>
          </a:xfrm>
          <a:prstGeom prst="rect">
            <a:avLst/>
          </a:prstGeom>
          <a:noFill/>
          <a:ln w="9525">
            <a:noFill/>
          </a:ln>
        </p:spPr>
        <p:txBody>
          <a:bodyPr anchor="t">
            <a:spAutoFit/>
          </a:bodyPr>
          <a:p>
            <a:pPr eaLnBrk="0" hangingPunct="0">
              <a:lnSpc>
                <a:spcPct val="150000"/>
              </a:lnSpc>
              <a:buSzTx/>
            </a:pPr>
            <a:r>
              <a:rPr lang="en-US" altLang="zh-CN" b="1">
                <a:solidFill>
                  <a:srgbClr val="404040"/>
                </a:solidFill>
                <a:latin typeface="微软雅黑" panose="020B0503020204020204" pitchFamily="34" charset="-122"/>
                <a:ea typeface="微软雅黑" panose="020B0503020204020204" pitchFamily="34" charset="-122"/>
              </a:rPr>
              <a:t>1.3 MQ </a:t>
            </a:r>
            <a:r>
              <a:rPr lang="zh-CN" altLang="en-US" b="1">
                <a:solidFill>
                  <a:srgbClr val="404040"/>
                </a:solidFill>
                <a:latin typeface="微软雅黑" panose="020B0503020204020204" pitchFamily="34" charset="-122"/>
                <a:ea typeface="微软雅黑" panose="020B0503020204020204" pitchFamily="34" charset="-122"/>
              </a:rPr>
              <a:t>的优势</a:t>
            </a:r>
            <a:endParaRPr lang="zh-CN" altLang="en-US" b="1">
              <a:solidFill>
                <a:srgbClr val="404040"/>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760730" y="1274763"/>
            <a:ext cx="26987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黑体" panose="02010609060101010101" charset="-122"/>
              </a:rPr>
              <a:t>3. </a:t>
            </a:r>
            <a:r>
              <a:rPr kumimoji="0" lang="zh-CN" altLang="en-US" sz="14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黑体" panose="02010609060101010101" charset="-122"/>
              </a:rPr>
              <a:t>削峰填谷</a:t>
            </a:r>
            <a:endParaRPr kumimoji="0" lang="zh-CN" altLang="en-US" sz="14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charRg st="0" end="12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charRg st="125" end="14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本框 1"/>
          <p:cNvSpPr txBox="1"/>
          <p:nvPr/>
        </p:nvSpPr>
        <p:spPr>
          <a:xfrm>
            <a:off x="1401445" y="2040890"/>
            <a:ext cx="2698750" cy="460375"/>
          </a:xfrm>
          <a:prstGeom prst="rect">
            <a:avLst/>
          </a:prstGeom>
          <a:noFill/>
          <a:ln w="9525">
            <a:noFill/>
          </a:ln>
        </p:spPr>
        <p:txBody>
          <a:bodyPr anchor="t">
            <a:spAutoFit/>
          </a:bodyPr>
          <a:p>
            <a:pPr eaLnBrk="0" hangingPunct="0">
              <a:lnSpc>
                <a:spcPct val="150000"/>
              </a:lnSpc>
            </a:pPr>
            <a:r>
              <a:rPr lang="zh-CN" altLang="en-US" sz="1600" b="1" dirty="0">
                <a:solidFill>
                  <a:srgbClr val="404040"/>
                </a:solidFill>
                <a:latin typeface="微软雅黑" panose="020B0503020204020204" pitchFamily="34" charset="-122"/>
                <a:ea typeface="微软雅黑" panose="020B0503020204020204" pitchFamily="34" charset="-122"/>
                <a:sym typeface="黑体" panose="02010609060101010101" charset="-122"/>
              </a:rPr>
              <a:t>小结</a:t>
            </a:r>
            <a:endParaRPr lang="zh-CN" altLang="en-US" sz="1600" b="1" dirty="0">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
        <p:nvSpPr>
          <p:cNvPr id="3" name="文本框 2"/>
          <p:cNvSpPr txBox="1"/>
          <p:nvPr/>
        </p:nvSpPr>
        <p:spPr>
          <a:xfrm>
            <a:off x="1114108" y="2471103"/>
            <a:ext cx="6911975" cy="1060450"/>
          </a:xfrm>
          <a:prstGeom prst="rect">
            <a:avLst/>
          </a:prstGeom>
          <a:noFill/>
        </p:spPr>
        <p:txBody>
          <a:bodyPr>
            <a:spAutoFit/>
          </a:bodyPr>
          <a:lstStyle/>
          <a:p>
            <a:pPr marL="57150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1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应用解耦：提高系统容错性和可维护性</a:t>
            </a:r>
            <a:endParaRPr kumimoji="0" lang="zh-CN" altLang="en-US" sz="1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57150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1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异步提速：提升用户体验和系统吞吐量</a:t>
            </a:r>
            <a:endParaRPr kumimoji="0" lang="zh-CN" altLang="en-US" sz="1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57150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1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削峰填谷：提高系统稳定性</a:t>
            </a:r>
            <a:endParaRPr kumimoji="0" lang="zh-CN" altLang="en-US" sz="140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标题占位符 1"/>
          <p:cNvSpPr txBox="1">
            <a:spLocks noChangeArrowheads="1"/>
          </p:cNvSpPr>
          <p:nvPr/>
        </p:nvSpPr>
        <p:spPr bwMode="auto">
          <a:xfrm>
            <a:off x="1274445" y="554990"/>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1</a:t>
            </a:r>
            <a:r>
              <a:rPr kumimoji="0" lang="en-US" altLang="zh-CN" sz="2400" b="1" i="0" u="none" strike="noStrike" kern="0" cap="none" spc="0" normalizeH="0" baseline="0" noProof="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 </a:t>
            </a:r>
            <a:r>
              <a:rPr kumimoji="0" lang="en-US" altLang="zh-CN"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MQ </a:t>
            </a:r>
            <a:r>
              <a:rPr kumimoji="0" lang="zh-CN" altLang="en-US"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的基本概念</a:t>
            </a:r>
            <a:endParaRPr kumimoji="0" lang="zh-CN" altLang="en-US"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
        <p:nvSpPr>
          <p:cNvPr id="16388" name="TextBox 9"/>
          <p:cNvSpPr txBox="1"/>
          <p:nvPr/>
        </p:nvSpPr>
        <p:spPr>
          <a:xfrm>
            <a:off x="1401445" y="1364615"/>
            <a:ext cx="6624638" cy="458788"/>
          </a:xfrm>
          <a:prstGeom prst="rect">
            <a:avLst/>
          </a:prstGeom>
          <a:noFill/>
          <a:ln w="9525">
            <a:noFill/>
          </a:ln>
        </p:spPr>
        <p:txBody>
          <a:bodyPr anchor="t">
            <a:spAutoFit/>
          </a:bodyPr>
          <a:p>
            <a:pPr eaLnBrk="0" hangingPunct="0">
              <a:lnSpc>
                <a:spcPct val="150000"/>
              </a:lnSpc>
              <a:buSzTx/>
            </a:pPr>
            <a:r>
              <a:rPr lang="en-US" altLang="zh-CN" b="1">
                <a:solidFill>
                  <a:srgbClr val="404040"/>
                </a:solidFill>
                <a:latin typeface="微软雅黑" panose="020B0503020204020204" pitchFamily="34" charset="-122"/>
                <a:ea typeface="微软雅黑" panose="020B0503020204020204" pitchFamily="34" charset="-122"/>
              </a:rPr>
              <a:t>1.3 MQ </a:t>
            </a:r>
            <a:r>
              <a:rPr lang="zh-CN" altLang="en-US" b="1">
                <a:solidFill>
                  <a:srgbClr val="404040"/>
                </a:solidFill>
                <a:latin typeface="微软雅黑" panose="020B0503020204020204" pitchFamily="34" charset="-122"/>
                <a:ea typeface="微软雅黑" panose="020B0503020204020204" pitchFamily="34" charset="-122"/>
              </a:rPr>
              <a:t>的优势</a:t>
            </a:r>
            <a:endParaRPr lang="zh-CN" altLang="en-US" b="1">
              <a:solidFill>
                <a:srgbClr val="40404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6180" y="1316038"/>
            <a:ext cx="2917825" cy="1008063"/>
          </a:xfrm>
          <a:prstGeom prst="rect">
            <a:avLst/>
          </a:prstGeom>
        </p:spPr>
        <p:style>
          <a:lnRef idx="2">
            <a:schemeClr val="accent1"/>
          </a:lnRef>
          <a:fillRef idx="1">
            <a:schemeClr val="lt1"/>
          </a:fillRef>
          <a:effectRef idx="0">
            <a:schemeClr val="accent1"/>
          </a:effectRef>
          <a:fontRef idx="minor">
            <a:schemeClr val="dk1"/>
          </a:fontRef>
        </p:style>
        <p:txBody>
          <a:bodyPr rtlCol="0" anchor="ctr"/>
          <a:p>
            <a:pPr algn="ctr" fontAlgn="base"/>
            <a:endParaRPr lang="zh-CN" altLang="en-US" strike="noStrike" noProof="1"/>
          </a:p>
        </p:txBody>
      </p:sp>
      <p:sp>
        <p:nvSpPr>
          <p:cNvPr id="5" name="文本框 4"/>
          <p:cNvSpPr txBox="1"/>
          <p:nvPr/>
        </p:nvSpPr>
        <p:spPr>
          <a:xfrm>
            <a:off x="1186180" y="2324100"/>
            <a:ext cx="8023860" cy="2306955"/>
          </a:xfrm>
          <a:prstGeom prst="rect">
            <a:avLst/>
          </a:prstGeom>
          <a:noFill/>
        </p:spPr>
        <p:txBody>
          <a:bodyPr wrap="square">
            <a:spAutoFit/>
          </a:bodyPr>
          <a:lstStyle/>
          <a:p>
            <a:pPr marL="266700" marR="0" indent="-266700" defTabSz="914400" fontAlgn="auto">
              <a:lnSpc>
                <a:spcPct val="150000"/>
              </a:lnSpc>
              <a:spcBef>
                <a:spcPts val="0"/>
              </a:spcBef>
              <a:spcAft>
                <a:spcPts val="0"/>
              </a:spcAft>
              <a:buClrTx/>
              <a:buSzTx/>
              <a:buFont typeface="Wingdings" panose="05000000000000000000" pitchFamily="2" charset="2"/>
              <a:buChar char="l"/>
              <a:defRPr/>
            </a:pPr>
            <a:endParaRPr kumimoji="0" lang="zh-CN" altLang="en-US" sz="1200" b="1" kern="1200" cap="none" spc="0" normalizeH="0" baseline="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66700" marR="0" indent="-266700" defTabSz="914400" fontAlgn="auto">
              <a:lnSpc>
                <a:spcPct val="150000"/>
              </a:lnSpc>
              <a:spcBef>
                <a:spcPts val="0"/>
              </a:spcBef>
              <a:spcAft>
                <a:spcPts val="0"/>
              </a:spcAft>
              <a:buClrTx/>
              <a:buSzTx/>
              <a:buFont typeface="Wingdings" panose="05000000000000000000" pitchFamily="2" charset="2"/>
              <a:buChar char="l"/>
              <a:defRPr/>
            </a:pPr>
            <a:r>
              <a:rPr kumimoji="0" lang="zh-CN" altLang="en-US" sz="1200" b="1" kern="1200" cap="none" spc="0" normalizeH="0" baseline="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系统可用性降低</a:t>
            </a:r>
            <a:endParaRPr kumimoji="0" lang="zh-CN" altLang="en-US" sz="1200" b="1" kern="1200" cap="none" spc="0" normalizeH="0" baseline="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fontAlgn="auto">
              <a:lnSpc>
                <a:spcPct val="150000"/>
              </a:lnSpc>
              <a:spcBef>
                <a:spcPts val="0"/>
              </a:spcBef>
              <a:spcAft>
                <a:spcPts val="0"/>
              </a:spcAft>
              <a:buClrTx/>
              <a:buSzTx/>
              <a:buFont typeface="Wingdings" panose="05000000000000000000" charset="0"/>
              <a:defRPr/>
            </a:pPr>
            <a:r>
              <a:rPr kumimoji="0" lang="zh-CN" altLang="en-US" sz="1200" kern="1200" cap="none" spc="0" normalizeH="0" baseline="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系统引入的外部依赖越多，系统稳定性越差。一旦 MQ 宕机，就会对业务造成影响。如何保证MQ的高可用</a:t>
            </a:r>
            <a:r>
              <a:rPr kumimoji="0" lang="zh-CN" altLang="en-US" sz="1200" kern="1200" cap="none" spc="0" normalizeH="0" baseline="0" noProof="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200" kern="1200" cap="none" spc="0" normalizeH="0" baseline="0" noProof="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fontAlgn="auto">
              <a:lnSpc>
                <a:spcPct val="150000"/>
              </a:lnSpc>
              <a:spcBef>
                <a:spcPts val="0"/>
              </a:spcBef>
              <a:spcAft>
                <a:spcPts val="0"/>
              </a:spcAft>
              <a:buClrTx/>
              <a:buSzTx/>
              <a:buFont typeface="Wingdings" panose="05000000000000000000" charset="0"/>
              <a:defRPr/>
            </a:pPr>
            <a:endParaRPr kumimoji="0" lang="zh-CN" altLang="en-US" sz="1200" kern="1200" cap="none" spc="0" normalizeH="0" baseline="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fontAlgn="auto">
              <a:lnSpc>
                <a:spcPct val="150000"/>
              </a:lnSpc>
              <a:spcBef>
                <a:spcPts val="0"/>
              </a:spcBef>
              <a:spcAft>
                <a:spcPts val="0"/>
              </a:spcAft>
              <a:buClrTx/>
              <a:buSzTx/>
              <a:buFont typeface="Wingdings" panose="05000000000000000000" charset="0"/>
              <a:defRPr/>
            </a:pPr>
            <a:endParaRPr kumimoji="0" lang="zh-CN" altLang="en-US" sz="1200" kern="1200" cap="none" spc="0" normalizeH="0" baseline="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66700" marR="0" indent="-266700" defTabSz="914400" fontAlgn="auto">
              <a:lnSpc>
                <a:spcPct val="150000"/>
              </a:lnSpc>
              <a:spcBef>
                <a:spcPts val="0"/>
              </a:spcBef>
              <a:spcAft>
                <a:spcPts val="0"/>
              </a:spcAft>
              <a:buClrTx/>
              <a:buSzTx/>
              <a:buFont typeface="Wingdings" panose="05000000000000000000" pitchFamily="2" charset="2"/>
              <a:buChar char="l"/>
              <a:defRPr/>
            </a:pPr>
            <a:r>
              <a:rPr kumimoji="0" lang="zh-CN" altLang="en-US" sz="1200" b="1" kern="1200" cap="none" spc="0" normalizeH="0" baseline="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系统复杂度提高</a:t>
            </a:r>
            <a:endParaRPr kumimoji="0" lang="zh-CN" altLang="en-US" sz="1200" b="1" kern="1200" cap="none" spc="0" normalizeH="0" baseline="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fontAlgn="auto">
              <a:lnSpc>
                <a:spcPct val="150000"/>
              </a:lnSpc>
              <a:spcBef>
                <a:spcPts val="0"/>
              </a:spcBef>
              <a:spcAft>
                <a:spcPts val="0"/>
              </a:spcAft>
              <a:buClrTx/>
              <a:buSzTx/>
              <a:buFont typeface="Wingdings" panose="05000000000000000000" charset="0"/>
              <a:defRPr/>
            </a:pPr>
            <a:r>
              <a:rPr kumimoji="0" lang="zh-CN" altLang="en-US" sz="1200" kern="1200" cap="none" spc="0" normalizeH="0" baseline="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MQ 的加入大大增加了系统的复杂度，以前系统间是同步的远程调用，现在是通过 MQ 进行异步调用。如何保证消息不被丢失等情况</a:t>
            </a:r>
            <a:r>
              <a:rPr kumimoji="0" lang="zh-CN" altLang="en-US" sz="1200" kern="1200" cap="none" spc="0" normalizeH="0" baseline="0" noProof="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200" kern="1200" cap="none" spc="0" normalizeH="0" baseline="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TextBox 9"/>
          <p:cNvSpPr txBox="1"/>
          <p:nvPr/>
        </p:nvSpPr>
        <p:spPr>
          <a:xfrm>
            <a:off x="1186180" y="809625"/>
            <a:ext cx="2259013" cy="506413"/>
          </a:xfrm>
          <a:prstGeom prst="rect">
            <a:avLst/>
          </a:prstGeom>
          <a:noFill/>
          <a:ln w="9525">
            <a:noFill/>
          </a:ln>
        </p:spPr>
        <p:txBody>
          <a:bodyPr wrap="square" anchor="t">
            <a:spAutoFit/>
          </a:bodyPr>
          <a:p>
            <a:pPr eaLnBrk="0" hangingPunct="0">
              <a:lnSpc>
                <a:spcPct val="150000"/>
              </a:lnSpc>
              <a:buSzTx/>
            </a:pPr>
            <a:r>
              <a:rPr lang="en-US" altLang="zh-CN" b="1">
                <a:solidFill>
                  <a:srgbClr val="404040"/>
                </a:solidFill>
                <a:latin typeface="微软雅黑" panose="020B0503020204020204" pitchFamily="34" charset="-122"/>
                <a:ea typeface="微软雅黑" panose="020B0503020204020204" pitchFamily="34" charset="-122"/>
              </a:rPr>
              <a:t>1.4 MQ </a:t>
            </a:r>
            <a:r>
              <a:rPr lang="zh-CN" altLang="en-US" b="1">
                <a:solidFill>
                  <a:srgbClr val="404040"/>
                </a:solidFill>
                <a:latin typeface="微软雅黑" panose="020B0503020204020204" pitchFamily="34" charset="-122"/>
                <a:ea typeface="微软雅黑" panose="020B0503020204020204" pitchFamily="34" charset="-122"/>
              </a:rPr>
              <a:t>的劣势</a:t>
            </a:r>
            <a:endParaRPr lang="zh-CN" altLang="en-US" b="1">
              <a:solidFill>
                <a:srgbClr val="404040"/>
              </a:solidFill>
              <a:latin typeface="微软雅黑" panose="020B0503020204020204" pitchFamily="34" charset="-122"/>
              <a:ea typeface="微软雅黑" panose="020B0503020204020204" pitchFamily="34" charset="-122"/>
            </a:endParaRPr>
          </a:p>
        </p:txBody>
      </p:sp>
      <p:sp>
        <p:nvSpPr>
          <p:cNvPr id="10" name="标题占位符 1"/>
          <p:cNvSpPr txBox="1">
            <a:spLocks noChangeArrowheads="1"/>
          </p:cNvSpPr>
          <p:nvPr/>
        </p:nvSpPr>
        <p:spPr bwMode="auto">
          <a:xfrm>
            <a:off x="1059180" y="0"/>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1</a:t>
            </a:r>
            <a:r>
              <a:rPr kumimoji="0" lang="en-US" altLang="zh-CN" sz="2400" b="1" i="0" u="none" strike="noStrike" kern="0" cap="none" spc="0" normalizeH="0" baseline="0" noProof="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 </a:t>
            </a:r>
            <a:r>
              <a:rPr kumimoji="0" lang="en-US" altLang="zh-CN"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MQ </a:t>
            </a:r>
            <a:r>
              <a:rPr kumimoji="0" lang="zh-CN" altLang="en-US"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的基本概念</a:t>
            </a:r>
            <a:endParaRPr kumimoji="0" lang="zh-CN" altLang="en-US"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
        <p:nvSpPr>
          <p:cNvPr id="11" name="圆角矩形 10"/>
          <p:cNvSpPr/>
          <p:nvPr/>
        </p:nvSpPr>
        <p:spPr>
          <a:xfrm>
            <a:off x="5107305" y="1677988"/>
            <a:ext cx="792163" cy="287338"/>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fontAlgn="base"/>
            <a:r>
              <a:rPr lang="en-US" altLang="zh-CN" sz="1200" strike="noStrike" noProof="1">
                <a:latin typeface="微软雅黑" panose="020B0503020204020204" pitchFamily="34" charset="-122"/>
                <a:ea typeface="微软雅黑" panose="020B0503020204020204" pitchFamily="34" charset="-122"/>
                <a:cs typeface="微软雅黑" panose="020B0503020204020204" pitchFamily="34" charset="-122"/>
              </a:rPr>
              <a:t>A</a:t>
            </a:r>
            <a:r>
              <a:rPr lang="zh-CN" altLang="en-US" sz="1200" strike="noStrike" noProof="1">
                <a:latin typeface="微软雅黑" panose="020B0503020204020204" pitchFamily="34" charset="-122"/>
                <a:ea typeface="微软雅黑" panose="020B0503020204020204" pitchFamily="34" charset="-122"/>
                <a:cs typeface="微软雅黑" panose="020B0503020204020204" pitchFamily="34" charset="-122"/>
              </a:rPr>
              <a:t>系统</a:t>
            </a:r>
            <a:endParaRPr lang="zh-CN" altLang="en-US" sz="1200"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圆角矩形 11"/>
          <p:cNvSpPr/>
          <p:nvPr/>
        </p:nvSpPr>
        <p:spPr>
          <a:xfrm>
            <a:off x="6659880" y="1389063"/>
            <a:ext cx="547688" cy="865188"/>
          </a:xfrm>
          <a:prstGeom prst="roundRect">
            <a:avLst/>
          </a:prstGeom>
          <a:solidFill>
            <a:schemeClr val="tx2">
              <a:lumMod val="60000"/>
              <a:lumOff val="40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1200" strike="noStrike" noProof="1">
                <a:latin typeface="微软雅黑" panose="020B0503020204020204" pitchFamily="34" charset="-122"/>
                <a:ea typeface="微软雅黑" panose="020B0503020204020204" pitchFamily="34" charset="-122"/>
              </a:rPr>
              <a:t>MQ</a:t>
            </a:r>
            <a:endParaRPr lang="en-US" altLang="zh-CN" sz="1200" strike="noStrike" noProof="1">
              <a:latin typeface="微软雅黑" panose="020B0503020204020204" pitchFamily="34" charset="-122"/>
              <a:ea typeface="微软雅黑" panose="020B0503020204020204" pitchFamily="34" charset="-122"/>
            </a:endParaRPr>
          </a:p>
        </p:txBody>
      </p:sp>
      <p:sp>
        <p:nvSpPr>
          <p:cNvPr id="13" name="圆角矩形 12"/>
          <p:cNvSpPr/>
          <p:nvPr/>
        </p:nvSpPr>
        <p:spPr>
          <a:xfrm>
            <a:off x="7821930" y="1676400"/>
            <a:ext cx="792163" cy="288925"/>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fontAlgn="base"/>
            <a:r>
              <a:rPr lang="en-US" altLang="zh-CN" sz="1200" strike="noStrike" noProof="1">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1200" strike="noStrike" noProof="1">
                <a:latin typeface="微软雅黑" panose="020B0503020204020204" pitchFamily="34" charset="-122"/>
                <a:ea typeface="微软雅黑" panose="020B0503020204020204" pitchFamily="34" charset="-122"/>
                <a:cs typeface="微软雅黑" panose="020B0503020204020204" pitchFamily="34" charset="-122"/>
              </a:rPr>
              <a:t>系统</a:t>
            </a:r>
            <a:endParaRPr lang="zh-CN" altLang="en-US" sz="1200"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箭头连接符 17"/>
          <p:cNvCxnSpPr/>
          <p:nvPr/>
        </p:nvCxnSpPr>
        <p:spPr>
          <a:xfrm>
            <a:off x="5899468" y="1819275"/>
            <a:ext cx="7604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2" idx="3"/>
            <a:endCxn id="13" idx="1"/>
          </p:cNvCxnSpPr>
          <p:nvPr/>
        </p:nvCxnSpPr>
        <p:spPr>
          <a:xfrm flipV="1">
            <a:off x="7279323" y="1821181"/>
            <a:ext cx="614045" cy="1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1310005" y="1676400"/>
            <a:ext cx="792163" cy="288925"/>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fontAlgn="base"/>
            <a:r>
              <a:rPr lang="en-US" altLang="zh-CN" sz="1200" strike="noStrike" noProof="1">
                <a:latin typeface="微软雅黑" panose="020B0503020204020204" pitchFamily="34" charset="-122"/>
                <a:ea typeface="微软雅黑" panose="020B0503020204020204" pitchFamily="34" charset="-122"/>
                <a:cs typeface="微软雅黑" panose="020B0503020204020204" pitchFamily="34" charset="-122"/>
              </a:rPr>
              <a:t>A</a:t>
            </a:r>
            <a:r>
              <a:rPr lang="zh-CN" altLang="en-US" sz="1200" strike="noStrike" noProof="1">
                <a:latin typeface="微软雅黑" panose="020B0503020204020204" pitchFamily="34" charset="-122"/>
                <a:ea typeface="微软雅黑" panose="020B0503020204020204" pitchFamily="34" charset="-122"/>
                <a:cs typeface="微软雅黑" panose="020B0503020204020204" pitchFamily="34" charset="-122"/>
              </a:rPr>
              <a:t>系统</a:t>
            </a:r>
            <a:endParaRPr lang="zh-CN" altLang="en-US" sz="1200"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圆角矩形 24"/>
          <p:cNvSpPr/>
          <p:nvPr/>
        </p:nvSpPr>
        <p:spPr>
          <a:xfrm>
            <a:off x="2921318" y="1676400"/>
            <a:ext cx="792163" cy="288925"/>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fontAlgn="base"/>
            <a:r>
              <a:rPr lang="en-US" altLang="zh-CN" sz="1200" strike="noStrike" noProof="1">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1200" strike="noStrike" noProof="1">
                <a:latin typeface="微软雅黑" panose="020B0503020204020204" pitchFamily="34" charset="-122"/>
                <a:ea typeface="微软雅黑" panose="020B0503020204020204" pitchFamily="34" charset="-122"/>
                <a:cs typeface="微软雅黑" panose="020B0503020204020204" pitchFamily="34" charset="-122"/>
              </a:rPr>
              <a:t>系统</a:t>
            </a:r>
            <a:endParaRPr lang="zh-CN" altLang="en-US" sz="1200"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6" name="直接箭头连接符 25"/>
          <p:cNvCxnSpPr>
            <a:stCxn id="24" idx="3"/>
            <a:endCxn id="25" idx="1"/>
          </p:cNvCxnSpPr>
          <p:nvPr/>
        </p:nvCxnSpPr>
        <p:spPr>
          <a:xfrm>
            <a:off x="2173923" y="1820863"/>
            <a:ext cx="8191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右箭头 26"/>
          <p:cNvSpPr/>
          <p:nvPr/>
        </p:nvSpPr>
        <p:spPr>
          <a:xfrm>
            <a:off x="4343718" y="1747838"/>
            <a:ext cx="431800" cy="144463"/>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p>
            <a:pPr algn="ctr" fontAlgn="base"/>
            <a:endParaRPr lang="zh-CN" altLang="en-US" strike="noStrike" noProof="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charRg st="8" end="5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4" grpId="0" bldLvl="0" animBg="1"/>
      <p:bldP spid="25" grpId="0" bldLvl="0" animBg="1"/>
      <p:bldP spid="11" grpId="0" bldLvl="0" animBg="1"/>
      <p:bldP spid="12" grpId="0" bldLvl="0" animBg="1"/>
      <p:bldP spid="13" grpId="0" bldLvl="0" animBg="1"/>
      <p:bldP spid="2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表格 22529"/>
          <p:cNvGraphicFramePr/>
          <p:nvPr/>
        </p:nvGraphicFramePr>
        <p:xfrm>
          <a:off x="971233" y="1545590"/>
          <a:ext cx="7615238" cy="3317875"/>
        </p:xfrm>
        <a:graphic>
          <a:graphicData uri="http://schemas.openxmlformats.org/drawingml/2006/table">
            <a:tbl>
              <a:tblPr/>
              <a:tblGrid>
                <a:gridCol w="1368425"/>
                <a:gridCol w="1677988"/>
                <a:gridCol w="1522412"/>
                <a:gridCol w="1524000"/>
                <a:gridCol w="1522413"/>
              </a:tblGrid>
              <a:tr h="3651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hangingPunct="1">
                        <a:buNone/>
                      </a:pPr>
                      <a:endParaRPr lang="zh-CN" altLang="en-US" b="1" dirty="0">
                        <a:solidFill>
                          <a:srgbClr val="FFFFFF"/>
                        </a:solidFill>
                        <a:latin typeface="Calibri" panose="020F0502020204030204" pitchFamily="34" charset="0"/>
                        <a:ea typeface="黑体" panose="02010609060101010101" charset="-122"/>
                      </a:endParaRPr>
                    </a:p>
                  </a:txBody>
                  <a:tcPr marL="91423" marR="91423" marT="45713" marB="45713">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558E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en-US" altLang="zh-CN" sz="1400" b="1" dirty="0">
                          <a:solidFill>
                            <a:srgbClr val="FFFFFF"/>
                          </a:solidFill>
                          <a:latin typeface="Calibri" panose="020F0502020204030204" pitchFamily="34" charset="0"/>
                          <a:ea typeface="黑体" panose="02010609060101010101" charset="-122"/>
                        </a:rPr>
                        <a:t>RabbitMQ</a:t>
                      </a:r>
                      <a:endParaRPr lang="en-US" altLang="zh-CN" sz="1400" b="1" dirty="0">
                        <a:solidFill>
                          <a:srgbClr val="FFFFFF"/>
                        </a:solidFill>
                        <a:latin typeface="Calibri" panose="020F0502020204030204" pitchFamily="34" charset="0"/>
                        <a:ea typeface="黑体" panose="02010609060101010101"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558E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en-US" altLang="zh-CN" sz="1400" b="1" dirty="0">
                          <a:solidFill>
                            <a:srgbClr val="FFFFFF"/>
                          </a:solidFill>
                          <a:latin typeface="Calibri" panose="020F0502020204030204" pitchFamily="34" charset="0"/>
                          <a:ea typeface="黑体" panose="02010609060101010101" charset="-122"/>
                        </a:rPr>
                        <a:t>ActiveMQ</a:t>
                      </a:r>
                      <a:endParaRPr lang="en-US" altLang="zh-CN" sz="1400" b="1" dirty="0">
                        <a:solidFill>
                          <a:srgbClr val="FFFFFF"/>
                        </a:solidFill>
                        <a:latin typeface="Calibri" panose="020F0502020204030204" pitchFamily="34" charset="0"/>
                        <a:ea typeface="黑体" panose="02010609060101010101"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558E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en-US" altLang="zh-CN" sz="1400" b="1" dirty="0">
                          <a:solidFill>
                            <a:srgbClr val="FFFFFF"/>
                          </a:solidFill>
                          <a:latin typeface="Calibri" panose="020F0502020204030204" pitchFamily="34" charset="0"/>
                          <a:ea typeface="黑体" panose="02010609060101010101" charset="-122"/>
                        </a:rPr>
                        <a:t>RocketMQ</a:t>
                      </a:r>
                      <a:endParaRPr lang="en-US" altLang="zh-CN" sz="1400" b="1" dirty="0">
                        <a:solidFill>
                          <a:srgbClr val="FFFFFF"/>
                        </a:solidFill>
                        <a:latin typeface="Calibri" panose="020F0502020204030204" pitchFamily="34" charset="0"/>
                        <a:ea typeface="黑体" panose="02010609060101010101"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558E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en-US" altLang="zh-CN" sz="1400" b="1" dirty="0">
                          <a:solidFill>
                            <a:srgbClr val="FFFFFF"/>
                          </a:solidFill>
                          <a:latin typeface="Calibri" panose="020F0502020204030204" pitchFamily="34" charset="0"/>
                          <a:ea typeface="黑体" panose="02010609060101010101" charset="-122"/>
                        </a:rPr>
                        <a:t>Kafka</a:t>
                      </a:r>
                      <a:endParaRPr lang="en-US" altLang="zh-CN" sz="1400" b="1" dirty="0">
                        <a:solidFill>
                          <a:srgbClr val="FFFFFF"/>
                        </a:solidFill>
                        <a:latin typeface="Calibri" panose="020F0502020204030204" pitchFamily="34" charset="0"/>
                        <a:ea typeface="黑体" panose="02010609060101010101"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558ED5"/>
                    </a:solidFill>
                  </a:tcPr>
                </a:tc>
              </a:tr>
              <a:tr h="2825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公司</a:t>
                      </a:r>
                      <a:r>
                        <a:rPr lang="en-US" altLang="zh-CN" sz="1000" dirty="0">
                          <a:solidFill>
                            <a:srgbClr val="262626"/>
                          </a:solidFill>
                          <a:latin typeface="微软雅黑" panose="020B0503020204020204" pitchFamily="34" charset="-122"/>
                          <a:ea typeface="微软雅黑" panose="020B0503020204020204" pitchFamily="34" charset="-122"/>
                        </a:rPr>
                        <a:t>/</a:t>
                      </a:r>
                      <a:r>
                        <a:rPr lang="zh-CN" altLang="en-US" sz="1000" dirty="0">
                          <a:solidFill>
                            <a:srgbClr val="262626"/>
                          </a:solidFill>
                          <a:latin typeface="微软雅黑" panose="020B0503020204020204" pitchFamily="34" charset="-122"/>
                          <a:ea typeface="微软雅黑" panose="020B0503020204020204" pitchFamily="34" charset="-122"/>
                        </a:rPr>
                        <a:t>社区</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Rabbit</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Apache</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阿里</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Apache</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r>
              <a:tr h="2651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开发语言</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9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FF0000"/>
                          </a:solidFill>
                          <a:latin typeface="微软雅黑" panose="020B0503020204020204" pitchFamily="34" charset="-122"/>
                          <a:ea typeface="微软雅黑" panose="020B0503020204020204" pitchFamily="34" charset="-122"/>
                        </a:rPr>
                        <a:t>Erlang</a:t>
                      </a:r>
                      <a:endParaRPr lang="zh-CN" altLang="en-US" sz="1000" dirty="0">
                        <a:solidFill>
                          <a:srgbClr val="FF0000"/>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9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Java</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9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Java</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9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Scala&amp;Java</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9FF"/>
                    </a:solidFill>
                  </a:tcPr>
                </a:tc>
              </a:tr>
              <a:tr h="4556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协议支持</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hangingPunct="1">
                        <a:buNone/>
                      </a:pPr>
                      <a:r>
                        <a:rPr lang="en-US" altLang="zh-CN" sz="1000" dirty="0">
                          <a:solidFill>
                            <a:srgbClr val="FF0000"/>
                          </a:solidFill>
                          <a:latin typeface="微软雅黑" panose="020B0503020204020204" pitchFamily="34" charset="-122"/>
                          <a:ea typeface="微软雅黑" panose="020B0503020204020204" pitchFamily="34" charset="-122"/>
                        </a:rPr>
                        <a:t>AMQP</a:t>
                      </a:r>
                      <a:r>
                        <a:rPr lang="zh-CN" altLang="en-US" sz="1000" dirty="0">
                          <a:solidFill>
                            <a:srgbClr val="262626"/>
                          </a:solidFill>
                          <a:latin typeface="微软雅黑" panose="020B0503020204020204" pitchFamily="34" charset="-122"/>
                          <a:ea typeface="微软雅黑" panose="020B0503020204020204" pitchFamily="34" charset="-122"/>
                        </a:rPr>
                        <a:t>，</a:t>
                      </a:r>
                      <a:r>
                        <a:rPr lang="en-US" altLang="zh-CN" sz="1000" dirty="0">
                          <a:solidFill>
                            <a:srgbClr val="262626"/>
                          </a:solidFill>
                          <a:latin typeface="微软雅黑" panose="020B0503020204020204" pitchFamily="34" charset="-122"/>
                          <a:ea typeface="微软雅黑" panose="020B0503020204020204" pitchFamily="34" charset="-122"/>
                        </a:rPr>
                        <a:t>XMPP</a:t>
                      </a:r>
                      <a:r>
                        <a:rPr lang="zh-CN" altLang="en-US" sz="1000" dirty="0">
                          <a:solidFill>
                            <a:srgbClr val="262626"/>
                          </a:solidFill>
                          <a:latin typeface="微软雅黑" panose="020B0503020204020204" pitchFamily="34" charset="-122"/>
                          <a:ea typeface="微软雅黑" panose="020B0503020204020204" pitchFamily="34" charset="-122"/>
                        </a:rPr>
                        <a:t>，</a:t>
                      </a:r>
                      <a:r>
                        <a:rPr lang="en-US" altLang="zh-CN" sz="1000" dirty="0">
                          <a:solidFill>
                            <a:srgbClr val="262626"/>
                          </a:solidFill>
                          <a:latin typeface="微软雅黑" panose="020B0503020204020204" pitchFamily="34" charset="-122"/>
                          <a:ea typeface="微软雅黑" panose="020B0503020204020204" pitchFamily="34" charset="-122"/>
                        </a:rPr>
                        <a:t>SMTP</a:t>
                      </a:r>
                      <a:r>
                        <a:rPr lang="zh-CN" altLang="en-US" sz="1000" dirty="0">
                          <a:solidFill>
                            <a:srgbClr val="262626"/>
                          </a:solidFill>
                          <a:latin typeface="微软雅黑" panose="020B0503020204020204" pitchFamily="34" charset="-122"/>
                          <a:ea typeface="微软雅黑" panose="020B0503020204020204" pitchFamily="34" charset="-122"/>
                        </a:rPr>
                        <a:t>，</a:t>
                      </a:r>
                      <a:r>
                        <a:rPr lang="en-US" altLang="zh-CN" sz="1000" dirty="0">
                          <a:solidFill>
                            <a:srgbClr val="262626"/>
                          </a:solidFill>
                          <a:latin typeface="微软雅黑" panose="020B0503020204020204" pitchFamily="34" charset="-122"/>
                          <a:ea typeface="微软雅黑" panose="020B0503020204020204" pitchFamily="34" charset="-122"/>
                        </a:rPr>
                        <a:t>STOMP</a:t>
                      </a:r>
                      <a:endParaRPr lang="en-US" altLang="zh-CN"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hangingPunct="1">
                        <a:buNone/>
                      </a:pPr>
                      <a:r>
                        <a:rPr lang="en-US" altLang="zh-CN" sz="1000" dirty="0">
                          <a:solidFill>
                            <a:srgbClr val="262626"/>
                          </a:solidFill>
                          <a:latin typeface="微软雅黑" panose="020B0503020204020204" pitchFamily="34" charset="-122"/>
                          <a:ea typeface="微软雅黑" panose="020B0503020204020204" pitchFamily="34" charset="-122"/>
                        </a:rPr>
                        <a:t>OpenWire,STOMP</a:t>
                      </a:r>
                      <a:r>
                        <a:rPr lang="zh-CN" altLang="en-US" sz="1000" dirty="0">
                          <a:solidFill>
                            <a:srgbClr val="262626"/>
                          </a:solidFill>
                          <a:latin typeface="微软雅黑" panose="020B0503020204020204" pitchFamily="34" charset="-122"/>
                          <a:ea typeface="微软雅黑" panose="020B0503020204020204" pitchFamily="34" charset="-122"/>
                        </a:rPr>
                        <a:t>，</a:t>
                      </a:r>
                      <a:r>
                        <a:rPr lang="en-US" altLang="zh-CN" sz="1000" dirty="0">
                          <a:solidFill>
                            <a:srgbClr val="262626"/>
                          </a:solidFill>
                          <a:latin typeface="微软雅黑" panose="020B0503020204020204" pitchFamily="34" charset="-122"/>
                          <a:ea typeface="微软雅黑" panose="020B0503020204020204" pitchFamily="34" charset="-122"/>
                        </a:rPr>
                        <a:t>REST,XMPP,AMQP</a:t>
                      </a:r>
                      <a:endParaRPr lang="en-US" altLang="zh-CN"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自定义</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自定义协议，社区封装了</a:t>
                      </a:r>
                      <a:r>
                        <a:rPr lang="en-US" altLang="zh-CN" sz="1000" dirty="0">
                          <a:solidFill>
                            <a:srgbClr val="262626"/>
                          </a:solidFill>
                          <a:latin typeface="微软雅黑" panose="020B0503020204020204" pitchFamily="34" charset="-122"/>
                          <a:ea typeface="微软雅黑" panose="020B0503020204020204" pitchFamily="34" charset="-122"/>
                        </a:rPr>
                        <a:t>http</a:t>
                      </a:r>
                      <a:r>
                        <a:rPr lang="zh-CN" altLang="en-US" sz="1000" dirty="0">
                          <a:solidFill>
                            <a:srgbClr val="262626"/>
                          </a:solidFill>
                          <a:latin typeface="微软雅黑" panose="020B0503020204020204" pitchFamily="34" charset="-122"/>
                          <a:ea typeface="微软雅黑" panose="020B0503020204020204" pitchFamily="34" charset="-122"/>
                        </a:rPr>
                        <a:t>协议支持</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r>
              <a:tr h="7191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客户端支持语言</a:t>
                      </a:r>
                      <a:endParaRPr lang="zh-CN" altLang="en-US" sz="1000" dirty="0">
                        <a:solidFill>
                          <a:srgbClr val="262626"/>
                        </a:solidFill>
                        <a:latin typeface="微软雅黑" panose="020B0503020204020204" pitchFamily="34" charset="-122"/>
                        <a:ea typeface="微软雅黑" panose="020B0503020204020204" pitchFamily="34" charset="-122"/>
                      </a:endParaRPr>
                    </a:p>
                    <a:p>
                      <a:pPr lvl="0" algn="ctr" eaLnBrk="1" hangingPunct="1">
                        <a:buNone/>
                      </a:pP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9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官方支持</a:t>
                      </a:r>
                      <a:r>
                        <a:rPr lang="en-US" altLang="zh-CN" sz="1000" dirty="0">
                          <a:solidFill>
                            <a:srgbClr val="262626"/>
                          </a:solidFill>
                          <a:latin typeface="微软雅黑" panose="020B0503020204020204" pitchFamily="34" charset="-122"/>
                          <a:ea typeface="微软雅黑" panose="020B0503020204020204" pitchFamily="34" charset="-122"/>
                        </a:rPr>
                        <a:t>Erlang</a:t>
                      </a:r>
                      <a:r>
                        <a:rPr lang="zh-CN" altLang="en-US" sz="1000" dirty="0">
                          <a:solidFill>
                            <a:srgbClr val="262626"/>
                          </a:solidFill>
                          <a:latin typeface="微软雅黑" panose="020B0503020204020204" pitchFamily="34" charset="-122"/>
                          <a:ea typeface="微软雅黑" panose="020B0503020204020204" pitchFamily="34" charset="-122"/>
                        </a:rPr>
                        <a:t>，</a:t>
                      </a:r>
                      <a:r>
                        <a:rPr lang="en-US" altLang="zh-CN" sz="1000" dirty="0">
                          <a:solidFill>
                            <a:srgbClr val="262626"/>
                          </a:solidFill>
                          <a:latin typeface="微软雅黑" panose="020B0503020204020204" pitchFamily="34" charset="-122"/>
                          <a:ea typeface="微软雅黑" panose="020B0503020204020204" pitchFamily="34" charset="-122"/>
                        </a:rPr>
                        <a:t>Java</a:t>
                      </a:r>
                      <a:r>
                        <a:rPr lang="zh-CN" altLang="en-US" sz="1000" dirty="0">
                          <a:solidFill>
                            <a:srgbClr val="262626"/>
                          </a:solidFill>
                          <a:latin typeface="微软雅黑" panose="020B0503020204020204" pitchFamily="34" charset="-122"/>
                          <a:ea typeface="微软雅黑" panose="020B0503020204020204" pitchFamily="34" charset="-122"/>
                        </a:rPr>
                        <a:t>，</a:t>
                      </a:r>
                      <a:r>
                        <a:rPr lang="en-US" altLang="zh-CN" sz="1000" dirty="0">
                          <a:solidFill>
                            <a:srgbClr val="262626"/>
                          </a:solidFill>
                          <a:latin typeface="微软雅黑" panose="020B0503020204020204" pitchFamily="34" charset="-122"/>
                          <a:ea typeface="微软雅黑" panose="020B0503020204020204" pitchFamily="34" charset="-122"/>
                        </a:rPr>
                        <a:t>Ruby</a:t>
                      </a:r>
                      <a:r>
                        <a:rPr lang="zh-CN" altLang="en-US" sz="1000" dirty="0">
                          <a:solidFill>
                            <a:srgbClr val="262626"/>
                          </a:solidFill>
                          <a:latin typeface="微软雅黑" panose="020B0503020204020204" pitchFamily="34" charset="-122"/>
                          <a:ea typeface="微软雅黑" panose="020B0503020204020204" pitchFamily="34" charset="-122"/>
                        </a:rPr>
                        <a:t>等</a:t>
                      </a:r>
                      <a:r>
                        <a:rPr lang="en-US" altLang="zh-CN" sz="1000" dirty="0">
                          <a:solidFill>
                            <a:srgbClr val="262626"/>
                          </a:solidFill>
                          <a:latin typeface="微软雅黑" panose="020B0503020204020204" pitchFamily="34" charset="-122"/>
                          <a:ea typeface="微软雅黑" panose="020B0503020204020204" pitchFamily="34" charset="-122"/>
                        </a:rPr>
                        <a:t>,</a:t>
                      </a:r>
                      <a:r>
                        <a:rPr lang="zh-CN" altLang="en-US" sz="1000" dirty="0">
                          <a:solidFill>
                            <a:srgbClr val="262626"/>
                          </a:solidFill>
                          <a:latin typeface="微软雅黑" panose="020B0503020204020204" pitchFamily="34" charset="-122"/>
                          <a:ea typeface="微软雅黑" panose="020B0503020204020204" pitchFamily="34" charset="-122"/>
                        </a:rPr>
                        <a:t>社区产出多种</a:t>
                      </a:r>
                      <a:r>
                        <a:rPr lang="en-US" altLang="zh-CN" sz="1000" dirty="0">
                          <a:solidFill>
                            <a:srgbClr val="262626"/>
                          </a:solidFill>
                          <a:latin typeface="微软雅黑" panose="020B0503020204020204" pitchFamily="34" charset="-122"/>
                          <a:ea typeface="微软雅黑" panose="020B0503020204020204" pitchFamily="34" charset="-122"/>
                        </a:rPr>
                        <a:t>API</a:t>
                      </a:r>
                      <a:r>
                        <a:rPr lang="zh-CN" altLang="en-US" sz="1000" dirty="0">
                          <a:solidFill>
                            <a:srgbClr val="262626"/>
                          </a:solidFill>
                          <a:latin typeface="微软雅黑" panose="020B0503020204020204" pitchFamily="34" charset="-122"/>
                          <a:ea typeface="微软雅黑" panose="020B0503020204020204" pitchFamily="34" charset="-122"/>
                        </a:rPr>
                        <a:t>，几乎支持所有语言</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9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hangingPunct="1">
                        <a:buNone/>
                      </a:pPr>
                      <a:r>
                        <a:rPr lang="en-US" altLang="zh-CN" sz="1000" dirty="0">
                          <a:solidFill>
                            <a:srgbClr val="262626"/>
                          </a:solidFill>
                          <a:latin typeface="微软雅黑" panose="020B0503020204020204" pitchFamily="34" charset="-122"/>
                          <a:ea typeface="微软雅黑" panose="020B0503020204020204" pitchFamily="34" charset="-122"/>
                        </a:rPr>
                        <a:t>Java</a:t>
                      </a:r>
                      <a:r>
                        <a:rPr lang="zh-CN" altLang="en-US" sz="1000" dirty="0">
                          <a:solidFill>
                            <a:srgbClr val="262626"/>
                          </a:solidFill>
                          <a:latin typeface="微软雅黑" panose="020B0503020204020204" pitchFamily="34" charset="-122"/>
                          <a:ea typeface="微软雅黑" panose="020B0503020204020204" pitchFamily="34" charset="-122"/>
                        </a:rPr>
                        <a:t>，</a:t>
                      </a:r>
                      <a:r>
                        <a:rPr lang="en-US" altLang="zh-CN" sz="1000" dirty="0">
                          <a:solidFill>
                            <a:srgbClr val="262626"/>
                          </a:solidFill>
                          <a:latin typeface="微软雅黑" panose="020B0503020204020204" pitchFamily="34" charset="-122"/>
                          <a:ea typeface="微软雅黑" panose="020B0503020204020204" pitchFamily="34" charset="-122"/>
                        </a:rPr>
                        <a:t>C</a:t>
                      </a:r>
                      <a:r>
                        <a:rPr lang="zh-CN" altLang="en-US" sz="1000" dirty="0">
                          <a:solidFill>
                            <a:srgbClr val="262626"/>
                          </a:solidFill>
                          <a:latin typeface="微软雅黑" panose="020B0503020204020204" pitchFamily="34" charset="-122"/>
                          <a:ea typeface="微软雅黑" panose="020B0503020204020204" pitchFamily="34" charset="-122"/>
                        </a:rPr>
                        <a:t>，</a:t>
                      </a:r>
                      <a:r>
                        <a:rPr lang="en-US" altLang="zh-CN" sz="1000" dirty="0">
                          <a:solidFill>
                            <a:srgbClr val="262626"/>
                          </a:solidFill>
                          <a:latin typeface="微软雅黑" panose="020B0503020204020204" pitchFamily="34" charset="-122"/>
                          <a:ea typeface="微软雅黑" panose="020B0503020204020204" pitchFamily="34" charset="-122"/>
                        </a:rPr>
                        <a:t>C++</a:t>
                      </a:r>
                      <a:r>
                        <a:rPr lang="zh-CN" altLang="en-US" sz="1000" dirty="0">
                          <a:solidFill>
                            <a:srgbClr val="262626"/>
                          </a:solidFill>
                          <a:latin typeface="微软雅黑" panose="020B0503020204020204" pitchFamily="34" charset="-122"/>
                          <a:ea typeface="微软雅黑" panose="020B0503020204020204" pitchFamily="34" charset="-122"/>
                        </a:rPr>
                        <a:t>，</a:t>
                      </a:r>
                      <a:r>
                        <a:rPr lang="en-US" altLang="zh-CN" sz="1000" dirty="0">
                          <a:solidFill>
                            <a:srgbClr val="262626"/>
                          </a:solidFill>
                          <a:latin typeface="微软雅黑" panose="020B0503020204020204" pitchFamily="34" charset="-122"/>
                          <a:ea typeface="微软雅黑" panose="020B0503020204020204" pitchFamily="34" charset="-122"/>
                        </a:rPr>
                        <a:t>Python</a:t>
                      </a:r>
                      <a:r>
                        <a:rPr lang="zh-CN" altLang="en-US" sz="1000" dirty="0">
                          <a:solidFill>
                            <a:srgbClr val="262626"/>
                          </a:solidFill>
                          <a:latin typeface="微软雅黑" panose="020B0503020204020204" pitchFamily="34" charset="-122"/>
                          <a:ea typeface="微软雅黑" panose="020B0503020204020204" pitchFamily="34" charset="-122"/>
                        </a:rPr>
                        <a:t>，</a:t>
                      </a:r>
                      <a:r>
                        <a:rPr lang="en-US" altLang="zh-CN" sz="1000" dirty="0">
                          <a:solidFill>
                            <a:srgbClr val="262626"/>
                          </a:solidFill>
                          <a:latin typeface="微软雅黑" panose="020B0503020204020204" pitchFamily="34" charset="-122"/>
                          <a:ea typeface="微软雅黑" panose="020B0503020204020204" pitchFamily="34" charset="-122"/>
                        </a:rPr>
                        <a:t>PHP</a:t>
                      </a:r>
                      <a:r>
                        <a:rPr lang="zh-CN" altLang="en-US" sz="1000" dirty="0">
                          <a:solidFill>
                            <a:srgbClr val="262626"/>
                          </a:solidFill>
                          <a:latin typeface="微软雅黑" panose="020B0503020204020204" pitchFamily="34" charset="-122"/>
                          <a:ea typeface="微软雅黑" panose="020B0503020204020204" pitchFamily="34" charset="-122"/>
                        </a:rPr>
                        <a:t>，</a:t>
                      </a:r>
                      <a:r>
                        <a:rPr lang="en-US" altLang="zh-CN" sz="1000" dirty="0">
                          <a:solidFill>
                            <a:srgbClr val="262626"/>
                          </a:solidFill>
                          <a:latin typeface="微软雅黑" panose="020B0503020204020204" pitchFamily="34" charset="-122"/>
                          <a:ea typeface="微软雅黑" panose="020B0503020204020204" pitchFamily="34" charset="-122"/>
                        </a:rPr>
                        <a:t>Perl</a:t>
                      </a:r>
                      <a:r>
                        <a:rPr lang="zh-CN" altLang="en-US" sz="1000" dirty="0">
                          <a:solidFill>
                            <a:srgbClr val="262626"/>
                          </a:solidFill>
                          <a:latin typeface="微软雅黑" panose="020B0503020204020204" pitchFamily="34" charset="-122"/>
                          <a:ea typeface="微软雅黑" panose="020B0503020204020204" pitchFamily="34" charset="-122"/>
                        </a:rPr>
                        <a:t>，</a:t>
                      </a:r>
                      <a:r>
                        <a:rPr lang="en-US" altLang="zh-CN" sz="1000" dirty="0">
                          <a:solidFill>
                            <a:srgbClr val="262626"/>
                          </a:solidFill>
                          <a:latin typeface="微软雅黑" panose="020B0503020204020204" pitchFamily="34" charset="-122"/>
                          <a:ea typeface="微软雅黑" panose="020B0503020204020204" pitchFamily="34" charset="-122"/>
                        </a:rPr>
                        <a:t>.net</a:t>
                      </a:r>
                      <a:r>
                        <a:rPr lang="zh-CN" altLang="en-US" sz="1000" dirty="0">
                          <a:solidFill>
                            <a:srgbClr val="262626"/>
                          </a:solidFill>
                          <a:latin typeface="微软雅黑" panose="020B0503020204020204" pitchFamily="34" charset="-122"/>
                          <a:ea typeface="微软雅黑" panose="020B0503020204020204" pitchFamily="34" charset="-122"/>
                        </a:rPr>
                        <a:t>等</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9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hangingPunct="1">
                        <a:buNone/>
                      </a:pPr>
                      <a:r>
                        <a:rPr lang="en-US" altLang="zh-CN" sz="1000" dirty="0">
                          <a:solidFill>
                            <a:srgbClr val="262626"/>
                          </a:solidFill>
                          <a:latin typeface="微软雅黑" panose="020B0503020204020204" pitchFamily="34" charset="-122"/>
                          <a:ea typeface="微软雅黑" panose="020B0503020204020204" pitchFamily="34" charset="-122"/>
                        </a:rPr>
                        <a:t>Java</a:t>
                      </a:r>
                      <a:r>
                        <a:rPr lang="zh-CN" altLang="en-US" sz="1000" dirty="0">
                          <a:solidFill>
                            <a:srgbClr val="262626"/>
                          </a:solidFill>
                          <a:latin typeface="微软雅黑" panose="020B0503020204020204" pitchFamily="34" charset="-122"/>
                          <a:ea typeface="微软雅黑" panose="020B0503020204020204" pitchFamily="34" charset="-122"/>
                        </a:rPr>
                        <a:t>，</a:t>
                      </a:r>
                      <a:r>
                        <a:rPr lang="en-US" altLang="zh-CN" sz="1000" dirty="0">
                          <a:solidFill>
                            <a:srgbClr val="262626"/>
                          </a:solidFill>
                          <a:latin typeface="微软雅黑" panose="020B0503020204020204" pitchFamily="34" charset="-122"/>
                          <a:ea typeface="微软雅黑" panose="020B0503020204020204" pitchFamily="34" charset="-122"/>
                        </a:rPr>
                        <a:t>C++</a:t>
                      </a:r>
                      <a:r>
                        <a:rPr lang="zh-CN" altLang="en-US" sz="1000" dirty="0">
                          <a:solidFill>
                            <a:srgbClr val="262626"/>
                          </a:solidFill>
                          <a:latin typeface="微软雅黑" panose="020B0503020204020204" pitchFamily="34" charset="-122"/>
                          <a:ea typeface="微软雅黑" panose="020B0503020204020204" pitchFamily="34" charset="-122"/>
                        </a:rPr>
                        <a:t>（不成熟）</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9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官方支持</a:t>
                      </a:r>
                      <a:r>
                        <a:rPr lang="en-US" altLang="zh-CN" sz="1000" dirty="0">
                          <a:solidFill>
                            <a:srgbClr val="262626"/>
                          </a:solidFill>
                          <a:latin typeface="微软雅黑" panose="020B0503020204020204" pitchFamily="34" charset="-122"/>
                          <a:ea typeface="微软雅黑" panose="020B0503020204020204" pitchFamily="34" charset="-122"/>
                        </a:rPr>
                        <a:t>Java,</a:t>
                      </a:r>
                      <a:r>
                        <a:rPr lang="zh-CN" altLang="en-US" sz="1000" dirty="0">
                          <a:solidFill>
                            <a:srgbClr val="262626"/>
                          </a:solidFill>
                          <a:latin typeface="微软雅黑" panose="020B0503020204020204" pitchFamily="34" charset="-122"/>
                          <a:ea typeface="微软雅黑" panose="020B0503020204020204" pitchFamily="34" charset="-122"/>
                        </a:rPr>
                        <a:t>社区产出多种</a:t>
                      </a:r>
                      <a:r>
                        <a:rPr lang="en-US" altLang="zh-CN" sz="1000" dirty="0">
                          <a:solidFill>
                            <a:srgbClr val="262626"/>
                          </a:solidFill>
                          <a:latin typeface="微软雅黑" panose="020B0503020204020204" pitchFamily="34" charset="-122"/>
                          <a:ea typeface="微软雅黑" panose="020B0503020204020204" pitchFamily="34" charset="-122"/>
                        </a:rPr>
                        <a:t>API</a:t>
                      </a:r>
                      <a:r>
                        <a:rPr lang="zh-CN" altLang="en-US" sz="1000" dirty="0">
                          <a:solidFill>
                            <a:srgbClr val="262626"/>
                          </a:solidFill>
                          <a:latin typeface="微软雅黑" panose="020B0503020204020204" pitchFamily="34" charset="-122"/>
                          <a:ea typeface="微软雅黑" panose="020B0503020204020204" pitchFamily="34" charset="-122"/>
                        </a:rPr>
                        <a:t>，如</a:t>
                      </a:r>
                      <a:r>
                        <a:rPr lang="en-US" altLang="zh-CN" sz="1000" dirty="0">
                          <a:solidFill>
                            <a:srgbClr val="262626"/>
                          </a:solidFill>
                          <a:latin typeface="微软雅黑" panose="020B0503020204020204" pitchFamily="34" charset="-122"/>
                          <a:ea typeface="微软雅黑" panose="020B0503020204020204" pitchFamily="34" charset="-122"/>
                        </a:rPr>
                        <a:t>PHP</a:t>
                      </a:r>
                      <a:r>
                        <a:rPr lang="zh-CN" altLang="en-US" sz="1000" dirty="0">
                          <a:solidFill>
                            <a:srgbClr val="262626"/>
                          </a:solidFill>
                          <a:latin typeface="微软雅黑" panose="020B0503020204020204" pitchFamily="34" charset="-122"/>
                          <a:ea typeface="微软雅黑" panose="020B0503020204020204" pitchFamily="34" charset="-122"/>
                        </a:rPr>
                        <a:t>，</a:t>
                      </a:r>
                      <a:r>
                        <a:rPr lang="en-US" altLang="zh-CN" sz="1000" dirty="0">
                          <a:solidFill>
                            <a:srgbClr val="262626"/>
                          </a:solidFill>
                          <a:latin typeface="微软雅黑" panose="020B0503020204020204" pitchFamily="34" charset="-122"/>
                          <a:ea typeface="微软雅黑" panose="020B0503020204020204" pitchFamily="34" charset="-122"/>
                        </a:rPr>
                        <a:t>Python</a:t>
                      </a:r>
                      <a:r>
                        <a:rPr lang="zh-CN" altLang="en-US" sz="1000" dirty="0">
                          <a:solidFill>
                            <a:srgbClr val="262626"/>
                          </a:solidFill>
                          <a:latin typeface="微软雅黑" panose="020B0503020204020204" pitchFamily="34" charset="-122"/>
                          <a:ea typeface="微软雅黑" panose="020B0503020204020204" pitchFamily="34" charset="-122"/>
                        </a:rPr>
                        <a:t>等</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9FF"/>
                    </a:solidFill>
                  </a:tcPr>
                </a:tc>
              </a:tr>
              <a:tr h="3492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单机吞吐量</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万级（其次）</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万级（最差）</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十万级（最好）</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十万级（次之）</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r>
              <a:tr h="263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消息延迟</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9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微妙级</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9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毫秒级</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9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毫秒级</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9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毫秒以内</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9FF"/>
                    </a:solidFill>
                  </a:tcPr>
                </a:tc>
              </a:tr>
              <a:tr h="6175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ctr"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功能特性</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并发能力强，性能极其好，延时低，社区活跃，管理界面丰富</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老牌产品，成熟度高，文档较多</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hangingPunct="1">
                        <a:buNone/>
                      </a:pPr>
                      <a:r>
                        <a:rPr lang="en-US" altLang="zh-CN" sz="1000" dirty="0">
                          <a:solidFill>
                            <a:srgbClr val="262626"/>
                          </a:solidFill>
                          <a:latin typeface="微软雅黑" panose="020B0503020204020204" pitchFamily="34" charset="-122"/>
                          <a:ea typeface="微软雅黑" panose="020B0503020204020204" pitchFamily="34" charset="-122"/>
                        </a:rPr>
                        <a:t>MQ</a:t>
                      </a:r>
                      <a:r>
                        <a:rPr lang="zh-CN" altLang="en-US" sz="1000" dirty="0">
                          <a:solidFill>
                            <a:srgbClr val="262626"/>
                          </a:solidFill>
                          <a:latin typeface="微软雅黑" panose="020B0503020204020204" pitchFamily="34" charset="-122"/>
                          <a:ea typeface="微软雅黑" panose="020B0503020204020204" pitchFamily="34" charset="-122"/>
                        </a:rPr>
                        <a:t>功能比较完备，扩展性佳</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hangingPunct="1">
                        <a:buNone/>
                      </a:pPr>
                      <a:r>
                        <a:rPr lang="zh-CN" altLang="en-US" sz="1000" dirty="0">
                          <a:solidFill>
                            <a:srgbClr val="262626"/>
                          </a:solidFill>
                          <a:latin typeface="微软雅黑" panose="020B0503020204020204" pitchFamily="34" charset="-122"/>
                          <a:ea typeface="微软雅黑" panose="020B0503020204020204" pitchFamily="34" charset="-122"/>
                        </a:rPr>
                        <a:t>只支持主要的</a:t>
                      </a:r>
                      <a:r>
                        <a:rPr lang="en-US" altLang="zh-CN" sz="1000" dirty="0">
                          <a:solidFill>
                            <a:srgbClr val="262626"/>
                          </a:solidFill>
                          <a:latin typeface="微软雅黑" panose="020B0503020204020204" pitchFamily="34" charset="-122"/>
                          <a:ea typeface="微软雅黑" panose="020B0503020204020204" pitchFamily="34" charset="-122"/>
                        </a:rPr>
                        <a:t>MQ</a:t>
                      </a:r>
                      <a:r>
                        <a:rPr lang="zh-CN" altLang="en-US" sz="1000" dirty="0">
                          <a:solidFill>
                            <a:srgbClr val="262626"/>
                          </a:solidFill>
                          <a:latin typeface="微软雅黑" panose="020B0503020204020204" pitchFamily="34" charset="-122"/>
                          <a:ea typeface="微软雅黑" panose="020B0503020204020204" pitchFamily="34" charset="-122"/>
                        </a:rPr>
                        <a:t>功能，毕竟是为大数据领域准备的。</a:t>
                      </a:r>
                      <a:endParaRPr lang="zh-CN" altLang="en-US" sz="1000" dirty="0">
                        <a:solidFill>
                          <a:srgbClr val="262626"/>
                        </a:solidFill>
                        <a:latin typeface="微软雅黑" panose="020B0503020204020204" pitchFamily="34" charset="-122"/>
                        <a:ea typeface="微软雅黑" panose="020B0503020204020204" pitchFamily="34" charset="-122"/>
                      </a:endParaRPr>
                    </a:p>
                  </a:txBody>
                  <a:tcPr marL="91423" marR="91423" marT="45713" marB="45713"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BF5FF"/>
                    </a:solidFill>
                  </a:tcPr>
                </a:tc>
              </a:tr>
            </a:tbl>
          </a:graphicData>
        </a:graphic>
      </p:graphicFrame>
      <p:sp>
        <p:nvSpPr>
          <p:cNvPr id="4" name="标题占位符 1"/>
          <p:cNvSpPr txBox="1">
            <a:spLocks noChangeArrowheads="1"/>
          </p:cNvSpPr>
          <p:nvPr/>
        </p:nvSpPr>
        <p:spPr bwMode="auto">
          <a:xfrm>
            <a:off x="915670" y="196215"/>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1</a:t>
            </a:r>
            <a:r>
              <a:rPr kumimoji="0" lang="en-US" altLang="zh-CN" sz="2400" b="1" i="0" u="none" strike="noStrike" kern="0" cap="none" spc="0" normalizeH="0" baseline="0" noProof="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 </a:t>
            </a:r>
            <a:r>
              <a:rPr kumimoji="0" lang="en-US" altLang="zh-CN"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MQ </a:t>
            </a:r>
            <a:r>
              <a:rPr kumimoji="0" lang="zh-CN" altLang="en-US"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的基本概念</a:t>
            </a:r>
            <a:endParaRPr kumimoji="0" lang="zh-CN" altLang="en-US"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
        <p:nvSpPr>
          <p:cNvPr id="24635" name="TextBox 9"/>
          <p:cNvSpPr txBox="1">
            <a:spLocks noChangeArrowheads="1"/>
          </p:cNvSpPr>
          <p:nvPr/>
        </p:nvSpPr>
        <p:spPr bwMode="auto">
          <a:xfrm>
            <a:off x="1042670" y="1005840"/>
            <a:ext cx="66246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800" b="1"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1.5 </a:t>
            </a:r>
            <a:r>
              <a:rPr kumimoji="0" lang="zh-CN" altLang="en-US" sz="1800" b="1"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常见的 </a:t>
            </a:r>
            <a:r>
              <a:rPr kumimoji="0" lang="en-US" altLang="zh-CN" sz="1800" b="1"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MQ </a:t>
            </a:r>
            <a:r>
              <a:rPr kumimoji="0" lang="zh-CN" altLang="en-US" sz="1800" b="1"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产品</a:t>
            </a:r>
            <a:endParaRPr kumimoji="0" lang="zh-CN" altLang="en-US" sz="1800" b="1"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占位符 1"/>
          <p:cNvSpPr txBox="1">
            <a:spLocks noChangeArrowheads="1"/>
          </p:cNvSpPr>
          <p:nvPr/>
        </p:nvSpPr>
        <p:spPr bwMode="auto">
          <a:xfrm>
            <a:off x="1274445" y="196215"/>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1</a:t>
            </a:r>
            <a:r>
              <a:rPr kumimoji="0" lang="en-US" alt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 </a:t>
            </a:r>
            <a:r>
              <a:rPr kumimoji="0" lang="en-US" altLang="zh-CN" sz="2400" b="1"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MQ </a:t>
            </a:r>
            <a:r>
              <a:rPr kumimoji="0" lang="zh-CN" altLang="en-US" sz="2400" b="1"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的基本概念</a:t>
            </a:r>
            <a:endParaRPr kumimoji="0" lang="zh-CN" altLang="en-US"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19458" name="TextBox 9"/>
          <p:cNvSpPr txBox="1"/>
          <p:nvPr/>
        </p:nvSpPr>
        <p:spPr>
          <a:xfrm>
            <a:off x="1401445" y="1005840"/>
            <a:ext cx="6624638" cy="458788"/>
          </a:xfrm>
          <a:prstGeom prst="rect">
            <a:avLst/>
          </a:prstGeom>
          <a:noFill/>
          <a:ln w="9525">
            <a:noFill/>
          </a:ln>
        </p:spPr>
        <p:txBody>
          <a:bodyPr anchor="t">
            <a:spAutoFit/>
          </a:bodyPr>
          <a:p>
            <a:pPr eaLnBrk="0" hangingPunct="0">
              <a:lnSpc>
                <a:spcPct val="150000"/>
              </a:lnSpc>
              <a:buSzTx/>
            </a:pPr>
            <a:r>
              <a:rPr lang="en-US" altLang="zh-CN" b="1">
                <a:solidFill>
                  <a:srgbClr val="404040"/>
                </a:solidFill>
                <a:latin typeface="微软雅黑" panose="020B0503020204020204" pitchFamily="34" charset="-122"/>
                <a:ea typeface="微软雅黑" panose="020B0503020204020204" pitchFamily="34" charset="-122"/>
                <a:sym typeface="黑体" panose="02010609060101010101" charset="-122"/>
              </a:rPr>
              <a:t>1.6 RabbitMQ </a:t>
            </a:r>
            <a:r>
              <a:rPr lang="zh-CN" altLang="en-US" b="1">
                <a:solidFill>
                  <a:srgbClr val="404040"/>
                </a:solidFill>
                <a:latin typeface="微软雅黑" panose="020B0503020204020204" pitchFamily="34" charset="-122"/>
                <a:ea typeface="微软雅黑" panose="020B0503020204020204" pitchFamily="34" charset="-122"/>
                <a:sym typeface="黑体" panose="02010609060101010101" charset="-122"/>
              </a:rPr>
              <a:t>简介</a:t>
            </a:r>
            <a:endParaRPr lang="zh-CN" altLang="en-US" b="1">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
        <p:nvSpPr>
          <p:cNvPr id="10" name="文本框 2"/>
          <p:cNvSpPr txBox="1">
            <a:spLocks noChangeArrowheads="1"/>
          </p:cNvSpPr>
          <p:nvPr/>
        </p:nvSpPr>
        <p:spPr bwMode="auto">
          <a:xfrm>
            <a:off x="1401445" y="1563053"/>
            <a:ext cx="66929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defTabSz="914400">
              <a:lnSpc>
                <a:spcPct val="150000"/>
              </a:lnSpc>
              <a:buClrTx/>
              <a:buSzTx/>
              <a:buFontTx/>
              <a:defRPr/>
            </a:pPr>
            <a:r>
              <a:rPr kumimoji="0" lang="zh-CN" altLang="zh-CN" sz="1050" kern="1200" cap="none" spc="0" normalizeH="0" baseline="0" noProof="0">
                <a:solidFill>
                  <a:srgbClr val="FF0000"/>
                </a:solidFill>
                <a:latin typeface="微软雅黑" panose="020B0503020204020204" pitchFamily="34" charset="-122"/>
                <a:ea typeface="微软雅黑" panose="020B0503020204020204" pitchFamily="34" charset="-122"/>
                <a:cs typeface="+mn-cs"/>
              </a:rPr>
              <a:t>AMQP</a:t>
            </a:r>
            <a:r>
              <a:rPr kumimoji="0" lang="zh-CN" altLang="zh-CN" sz="1050" kern="1200" cap="none" spc="0" normalizeH="0" baseline="0" noProof="0">
                <a:solidFill>
                  <a:srgbClr val="595959"/>
                </a:solidFill>
                <a:latin typeface="微软雅黑" panose="020B0503020204020204" pitchFamily="34" charset="-122"/>
                <a:ea typeface="微软雅黑" panose="020B0503020204020204" pitchFamily="34" charset="-122"/>
                <a:cs typeface="+mn-cs"/>
              </a:rPr>
              <a:t>，</a:t>
            </a:r>
            <a:r>
              <a:rPr kumimoji="0" lang="zh-CN"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即</a:t>
            </a:r>
            <a:r>
              <a:rPr kumimoji="0" lang="en-US" altLang="zh-CN" sz="1050" kern="1200" cap="none" spc="0" normalizeH="0" baseline="0" noProof="0">
                <a:solidFill>
                  <a:srgbClr val="595959"/>
                </a:solidFill>
                <a:latin typeface="微软雅黑" panose="020B0503020204020204" pitchFamily="34" charset="-122"/>
                <a:ea typeface="微软雅黑" panose="020B0503020204020204" pitchFamily="34" charset="-122"/>
                <a:cs typeface="+mn-cs"/>
              </a:rPr>
              <a:t> </a:t>
            </a:r>
            <a:r>
              <a:rPr kumimoji="0" lang="zh-CN" altLang="zh-CN" sz="1050" kern="1200" cap="none" spc="0" normalizeH="0" baseline="0" noProof="0">
                <a:solidFill>
                  <a:srgbClr val="FF0000"/>
                </a:solidFill>
                <a:latin typeface="微软雅黑" panose="020B0503020204020204" pitchFamily="34" charset="-122"/>
                <a:ea typeface="微软雅黑" panose="020B0503020204020204" pitchFamily="34" charset="-122"/>
                <a:cs typeface="+mn-cs"/>
              </a:rPr>
              <a:t>Advanced Message Queuing Protocol</a:t>
            </a:r>
            <a:r>
              <a:rPr kumimoji="0" lang="zh-CN"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高级消息队列协议），是一个网络协议，是应用层协议的一个开放标准，为面向消息的中间件设计。基于此协议的客户端与消息中间件可传递消息，并不受客户端/中间件不同产品，不同的开发语言等条件的限制。2006年，AMQP</a:t>
            </a:r>
            <a:r>
              <a:rPr kumimoji="0" lang="en-US"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 </a:t>
            </a:r>
            <a:r>
              <a:rPr kumimoji="0" lang="zh-CN"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规范发布。</a:t>
            </a:r>
            <a:r>
              <a:rPr kumimoji="0" lang="zh-CN" altLang="zh-CN" sz="1050" kern="1200" cap="none" spc="0" normalizeH="0" baseline="0" noProof="0">
                <a:solidFill>
                  <a:srgbClr val="FF0000"/>
                </a:solidFill>
                <a:latin typeface="微软雅黑" panose="020B0503020204020204" pitchFamily="34" charset="-122"/>
                <a:ea typeface="微软雅黑" panose="020B0503020204020204" pitchFamily="34" charset="-122"/>
                <a:cs typeface="+mn-cs"/>
              </a:rPr>
              <a:t>类比</a:t>
            </a:r>
            <a:r>
              <a:rPr kumimoji="0" lang="en-US" altLang="zh-CN" sz="1050" kern="1200" cap="none" spc="0" normalizeH="0" baseline="0" noProof="0">
                <a:solidFill>
                  <a:srgbClr val="FF0000"/>
                </a:solidFill>
                <a:latin typeface="微软雅黑" panose="020B0503020204020204" pitchFamily="34" charset="-122"/>
                <a:ea typeface="微软雅黑" panose="020B0503020204020204" pitchFamily="34" charset="-122"/>
                <a:cs typeface="+mn-cs"/>
              </a:rPr>
              <a:t>HTTP</a:t>
            </a:r>
            <a:r>
              <a:rPr kumimoji="0" lang="zh-CN" altLang="en-US" sz="1050" kern="1200" cap="none" spc="0" normalizeH="0" baseline="0" noProof="0">
                <a:solidFill>
                  <a:srgbClr val="595959"/>
                </a:solidFill>
                <a:latin typeface="微软雅黑" panose="020B0503020204020204" pitchFamily="34" charset="-122"/>
                <a:ea typeface="微软雅黑" panose="020B0503020204020204" pitchFamily="34" charset="-122"/>
                <a:cs typeface="+mn-cs"/>
              </a:rPr>
              <a:t>。</a:t>
            </a:r>
            <a:endParaRPr kumimoji="0" lang="zh-CN" altLang="en-US" sz="1050" kern="1200" cap="none" spc="0" normalizeH="0" baseline="0" noProof="0">
              <a:solidFill>
                <a:srgbClr val="595959"/>
              </a:solidFill>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1688783" y="2637790"/>
            <a:ext cx="6475412" cy="2111375"/>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a:spLocks noChangeArrowheads="1"/>
          </p:cNvSpPr>
          <p:nvPr/>
        </p:nvSpPr>
        <p:spPr bwMode="auto">
          <a:xfrm>
            <a:off x="1103630" y="1547178"/>
            <a:ext cx="66913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defTabSz="914400">
              <a:lnSpc>
                <a:spcPct val="150000"/>
              </a:lnSpc>
              <a:buClrTx/>
              <a:buSzTx/>
              <a:buFontTx/>
              <a:defRPr/>
            </a:pPr>
            <a:r>
              <a:rPr kumimoji="0" lang="zh-CN"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2007年，Rabbit</a:t>
            </a:r>
            <a:r>
              <a:rPr kumimoji="0" lang="en-US"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 </a:t>
            </a:r>
            <a:r>
              <a:rPr kumimoji="0" lang="zh-CN"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技术公司基于</a:t>
            </a:r>
            <a:r>
              <a:rPr kumimoji="0" lang="en-US"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 </a:t>
            </a:r>
            <a:r>
              <a:rPr kumimoji="0" lang="zh-CN"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AMQP</a:t>
            </a:r>
            <a:r>
              <a:rPr kumimoji="0" lang="en-US"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 </a:t>
            </a:r>
            <a:r>
              <a:rPr kumimoji="0" lang="zh-CN"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标准开发的</a:t>
            </a:r>
            <a:r>
              <a:rPr kumimoji="0" lang="en-US"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 </a:t>
            </a:r>
            <a:r>
              <a:rPr kumimoji="0" lang="zh-CN"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RabbitMQ 1.0 发布。RabbitMQ</a:t>
            </a:r>
            <a:r>
              <a:rPr kumimoji="0" lang="en-US"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 </a:t>
            </a:r>
            <a:r>
              <a:rPr kumimoji="0" lang="zh-CN"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采用</a:t>
            </a:r>
            <a:r>
              <a:rPr kumimoji="0" lang="en-US"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 </a:t>
            </a:r>
            <a:r>
              <a:rPr kumimoji="0" lang="zh-CN"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Erlang</a:t>
            </a:r>
            <a:r>
              <a:rPr kumimoji="0" lang="en-US"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 </a:t>
            </a:r>
            <a:r>
              <a:rPr kumimoji="0" lang="zh-CN"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语言开发。Erlang</a:t>
            </a:r>
            <a:r>
              <a:rPr kumimoji="0" lang="en-US"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 </a:t>
            </a:r>
            <a:r>
              <a:rPr kumimoji="0" lang="zh-CN"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语言由</a:t>
            </a:r>
            <a:r>
              <a:rPr kumimoji="0" lang="en-US"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 </a:t>
            </a:r>
            <a:r>
              <a:rPr kumimoji="0" lang="zh-CN"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Ericson</a:t>
            </a:r>
            <a:r>
              <a:rPr kumimoji="0" lang="en-US"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 </a:t>
            </a:r>
            <a:r>
              <a:rPr kumimoji="0" lang="zh-CN"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设计，专门为开发高并发和分布式系统的一种语言，在电信领域使用广泛。</a:t>
            </a:r>
            <a:endParaRPr kumimoji="0" lang="en-US"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
        <p:nvSpPr>
          <p:cNvPr id="3" name="标题占位符 1"/>
          <p:cNvSpPr txBox="1">
            <a:spLocks noChangeArrowheads="1"/>
          </p:cNvSpPr>
          <p:nvPr/>
        </p:nvSpPr>
        <p:spPr bwMode="auto">
          <a:xfrm>
            <a:off x="976630" y="215265"/>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1</a:t>
            </a:r>
            <a:r>
              <a:rPr kumimoji="0" lang="en-US" altLang="zh-CN" sz="2400" b="1" i="0" u="none" strike="noStrike" kern="0" cap="none" spc="0" normalizeH="0" baseline="0" noProof="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 </a:t>
            </a:r>
            <a:r>
              <a:rPr kumimoji="0" lang="en-US" altLang="zh-CN"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MQ </a:t>
            </a:r>
            <a:r>
              <a:rPr kumimoji="0" lang="zh-CN" altLang="en-US"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的基本概念</a:t>
            </a:r>
            <a:endParaRPr kumimoji="0" lang="zh-CN" altLang="en-US"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
        <p:nvSpPr>
          <p:cNvPr id="4" name="TextBox 9"/>
          <p:cNvSpPr txBox="1"/>
          <p:nvPr/>
        </p:nvSpPr>
        <p:spPr>
          <a:xfrm>
            <a:off x="1103630" y="1024890"/>
            <a:ext cx="6624638" cy="458788"/>
          </a:xfrm>
          <a:prstGeom prst="rect">
            <a:avLst/>
          </a:prstGeom>
          <a:noFill/>
          <a:ln w="9525">
            <a:noFill/>
          </a:ln>
        </p:spPr>
        <p:txBody>
          <a:bodyPr anchor="t">
            <a:spAutoFit/>
          </a:bodyPr>
          <a:p>
            <a:pPr eaLnBrk="0" hangingPunct="0">
              <a:lnSpc>
                <a:spcPct val="150000"/>
              </a:lnSpc>
              <a:buSzTx/>
            </a:pPr>
            <a:r>
              <a:rPr lang="en-US" altLang="zh-CN" b="1">
                <a:solidFill>
                  <a:srgbClr val="404040"/>
                </a:solidFill>
                <a:latin typeface="微软雅黑" panose="020B0503020204020204" pitchFamily="34" charset="-122"/>
                <a:ea typeface="微软雅黑" panose="020B0503020204020204" pitchFamily="34" charset="-122"/>
                <a:sym typeface="黑体" panose="02010609060101010101" charset="-122"/>
              </a:rPr>
              <a:t>1.6 RabbitMQ </a:t>
            </a:r>
            <a:r>
              <a:rPr lang="zh-CN" altLang="en-US" b="1">
                <a:solidFill>
                  <a:srgbClr val="404040"/>
                </a:solidFill>
                <a:latin typeface="微软雅黑" panose="020B0503020204020204" pitchFamily="34" charset="-122"/>
                <a:ea typeface="微软雅黑" panose="020B0503020204020204" pitchFamily="34" charset="-122"/>
                <a:sym typeface="黑体" panose="02010609060101010101" charset="-122"/>
              </a:rPr>
              <a:t>简介</a:t>
            </a:r>
            <a:endParaRPr lang="zh-CN" altLang="en-US" b="1">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
        <p:nvSpPr>
          <p:cNvPr id="5" name="文本框 2"/>
          <p:cNvSpPr txBox="1">
            <a:spLocks noChangeArrowheads="1"/>
          </p:cNvSpPr>
          <p:nvPr/>
        </p:nvSpPr>
        <p:spPr bwMode="auto">
          <a:xfrm>
            <a:off x="1103630" y="2158365"/>
            <a:ext cx="66913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defTabSz="914400">
              <a:lnSpc>
                <a:spcPct val="150000"/>
              </a:lnSpc>
              <a:buClrTx/>
              <a:buSzTx/>
              <a:buFontTx/>
              <a:defRPr/>
            </a:pPr>
            <a:r>
              <a:rPr kumimoji="0" lang="en-US"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RabbitMQ </a:t>
            </a:r>
            <a:r>
              <a:rPr kumimoji="0" lang="zh-CN" altLang="en-US"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基础架构如下图：</a:t>
            </a:r>
            <a:endParaRPr kumimoji="0" lang="zh-CN" altLang="en-US"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pic>
        <p:nvPicPr>
          <p:cNvPr id="6" name="图片 4"/>
          <p:cNvPicPr>
            <a:picLocks noChangeAspect="1"/>
          </p:cNvPicPr>
          <p:nvPr/>
        </p:nvPicPr>
        <p:blipFill>
          <a:blip r:embed="rId1"/>
          <a:stretch>
            <a:fillRect/>
          </a:stretch>
        </p:blipFill>
        <p:spPr>
          <a:xfrm>
            <a:off x="1175068" y="2552065"/>
            <a:ext cx="7273925" cy="2297113"/>
          </a:xfrm>
          <a:prstGeom prst="rect">
            <a:avLst/>
          </a:prstGeom>
          <a:noFill/>
          <a:ln w="9525" cap="flat" cmpd="sng">
            <a:solidFill>
              <a:srgbClr val="A6A6A6"/>
            </a:solidFill>
            <a:prstDash val="solid"/>
            <a:miter/>
            <a:headEnd type="none" w="med" len="med"/>
            <a:tailEnd type="none" w="med" len="me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占位符 1"/>
          <p:cNvSpPr txBox="1">
            <a:spLocks noChangeArrowheads="1"/>
          </p:cNvSpPr>
          <p:nvPr/>
        </p:nvSpPr>
        <p:spPr bwMode="auto">
          <a:xfrm>
            <a:off x="1274445" y="196215"/>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1</a:t>
            </a:r>
            <a:r>
              <a:rPr kumimoji="0" lang="en-US" alt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 </a:t>
            </a:r>
            <a:r>
              <a:rPr kumimoji="0" lang="en-US" altLang="zh-CN" sz="2400" b="1"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MQ </a:t>
            </a:r>
            <a:r>
              <a:rPr kumimoji="0" lang="zh-CN" altLang="en-US" sz="2400" b="1"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的基本概念</a:t>
            </a:r>
            <a:endParaRPr kumimoji="0" lang="zh-CN" altLang="en-US"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4" name="文本框 2"/>
          <p:cNvSpPr txBox="1">
            <a:spLocks noChangeArrowheads="1"/>
          </p:cNvSpPr>
          <p:nvPr/>
        </p:nvSpPr>
        <p:spPr bwMode="auto">
          <a:xfrm>
            <a:off x="1401445" y="1257618"/>
            <a:ext cx="6691313"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defTabSz="914400">
              <a:lnSpc>
                <a:spcPct val="150000"/>
              </a:lnSpc>
              <a:buClrTx/>
              <a:buSzTx/>
              <a:buFontTx/>
              <a:defRPr/>
            </a:pPr>
            <a:r>
              <a:rPr kumimoji="0" lang="en-US"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RabbitMQ </a:t>
            </a:r>
            <a:r>
              <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中的相关概念：</a:t>
            </a:r>
            <a:endPar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
        <p:nvSpPr>
          <p:cNvPr id="6" name="文本框 5"/>
          <p:cNvSpPr txBox="1">
            <a:spLocks noChangeArrowheads="1"/>
          </p:cNvSpPr>
          <p:nvPr/>
        </p:nvSpPr>
        <p:spPr bwMode="auto">
          <a:xfrm>
            <a:off x="1346200" y="1464945"/>
            <a:ext cx="7643495" cy="364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171450" marR="0" lvl="0" indent="-171450" algn="l"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400" b="0"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Broker</a:t>
            </a:r>
            <a:r>
              <a:rPr kumimoji="0" lang="zh-CN" altLang="en-US" sz="1400"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接收和分发消息的应用，RabbitMQ Server就是 Message Broker</a:t>
            </a:r>
            <a:endParaRPr kumimoji="0" lang="zh-CN" altLang="en-US" sz="14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400" b="0"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Virtual host</a:t>
            </a:r>
            <a:r>
              <a:rPr kumimoji="0" lang="zh-CN" altLang="en-US" sz="1400"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出于多租户和安全因素设计的，把 AMQP 的基本组件划分到一个虚拟的分组中，类似于网络中的 namespace 概念。当多个不同的用户使用同一个 RabbitMQ server 提供的服务时，可以划分出多个vhost，每个用户在自己的 vhost 创建 exchange／queue 等</a:t>
            </a:r>
            <a:endParaRPr kumimoji="0" lang="zh-CN" altLang="en-US" sz="14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400" b="0"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Connection</a:t>
            </a:r>
            <a:r>
              <a:rPr kumimoji="0" lang="zh-CN" altLang="en-US" sz="1400"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publisher／consumer 和 broker 之间的 TCP 连接</a:t>
            </a:r>
            <a:endParaRPr kumimoji="0" lang="zh-CN" altLang="en-US" sz="14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400" b="0"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Channel</a:t>
            </a:r>
            <a:r>
              <a:rPr kumimoji="0" lang="zh-CN" altLang="en-US" sz="1400"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如果每一次访问 RabbitMQ 都建立一个 Connection，在消息量大的时候建立 TCP Connection的开销将是巨大的，效率也较低。Channel 是在 connection 内部建立的逻辑连接，如果应用程序支持多线程，通常每个thread创建单独的 channel 进行通讯，AMQP method 包含了channel id 帮助客户端和message broker 识别 channel，所以 channel 之间是完全隔离的。Channel 作为轻量级的 Connection 极大减少了操作系统建立 TCP connection 的开销</a:t>
            </a:r>
            <a:endParaRPr kumimoji="0" lang="zh-CN" altLang="en-US" sz="14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TextBox 9"/>
          <p:cNvSpPr txBox="1"/>
          <p:nvPr/>
        </p:nvSpPr>
        <p:spPr>
          <a:xfrm>
            <a:off x="1401445" y="798830"/>
            <a:ext cx="6624638" cy="458788"/>
          </a:xfrm>
          <a:prstGeom prst="rect">
            <a:avLst/>
          </a:prstGeom>
          <a:noFill/>
          <a:ln w="9525">
            <a:noFill/>
          </a:ln>
        </p:spPr>
        <p:txBody>
          <a:bodyPr anchor="t">
            <a:spAutoFit/>
          </a:bodyPr>
          <a:p>
            <a:pPr eaLnBrk="0" hangingPunct="0">
              <a:lnSpc>
                <a:spcPct val="150000"/>
              </a:lnSpc>
              <a:buSzTx/>
            </a:pPr>
            <a:r>
              <a:rPr lang="en-US" altLang="zh-CN" b="1">
                <a:solidFill>
                  <a:srgbClr val="404040"/>
                </a:solidFill>
                <a:latin typeface="微软雅黑" panose="020B0503020204020204" pitchFamily="34" charset="-122"/>
                <a:ea typeface="微软雅黑" panose="020B0503020204020204" pitchFamily="34" charset="-122"/>
                <a:sym typeface="黑体" panose="02010609060101010101" charset="-122"/>
              </a:rPr>
              <a:t>1.6 RabbitMQ </a:t>
            </a:r>
            <a:r>
              <a:rPr lang="zh-CN" altLang="en-US" b="1">
                <a:solidFill>
                  <a:srgbClr val="404040"/>
                </a:solidFill>
                <a:latin typeface="微软雅黑" panose="020B0503020204020204" pitchFamily="34" charset="-122"/>
                <a:ea typeface="微软雅黑" panose="020B0503020204020204" pitchFamily="34" charset="-122"/>
                <a:sym typeface="黑体" panose="02010609060101010101" charset="-122"/>
              </a:rPr>
              <a:t>简介</a:t>
            </a:r>
            <a:endParaRPr lang="zh-CN" altLang="en-US" b="1">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文本框 1"/>
          <p:cNvSpPr txBox="1">
            <a:spLocks noChangeArrowheads="1"/>
          </p:cNvSpPr>
          <p:nvPr/>
        </p:nvSpPr>
        <p:spPr bwMode="auto">
          <a:xfrm>
            <a:off x="1403985" y="2105025"/>
            <a:ext cx="7138035"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171450" marR="0" lvl="0" indent="-171450" algn="l"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400" b="0"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Exchange</a:t>
            </a:r>
            <a:r>
              <a:rPr kumimoji="0" lang="zh-CN" altLang="en-US" sz="1400"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message 到达 broker 的第一站，根据分发规则，匹配查询表中的 routing key，分发消息到queue 中去。常用的类型有：direct (point-to-point), topic (publish-subscribe) and fanout (multicast)</a:t>
            </a:r>
            <a:endParaRPr kumimoji="0" lang="zh-CN" altLang="en-US" sz="14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400" b="0"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Queue</a:t>
            </a:r>
            <a:r>
              <a:rPr kumimoji="0" lang="zh-CN" altLang="en-US" sz="1400"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消息最终被送到这里等待 consumer 取走</a:t>
            </a:r>
            <a:endParaRPr kumimoji="0" lang="zh-CN" altLang="en-US" sz="14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400" b="0"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Binding</a:t>
            </a:r>
            <a:r>
              <a:rPr kumimoji="0" lang="zh-CN" altLang="en-US" sz="1400"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exchange 和 queue 之间的虚拟连接，binding 中可以包含 routing key。Binding 信息被保存到 exchange 中的查询表中，用于 message 的分发依据</a:t>
            </a:r>
            <a:endParaRPr kumimoji="0" lang="zh-CN" altLang="en-US" sz="14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标题占位符 1"/>
          <p:cNvSpPr txBox="1">
            <a:spLocks noChangeArrowheads="1"/>
          </p:cNvSpPr>
          <p:nvPr/>
        </p:nvSpPr>
        <p:spPr bwMode="auto">
          <a:xfrm>
            <a:off x="1297305" y="485775"/>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1</a:t>
            </a:r>
            <a:r>
              <a:rPr kumimoji="0" lang="en-US" altLang="zh-CN" sz="2400" b="1" i="0" u="none" strike="noStrike" kern="0" cap="none" spc="0" normalizeH="0" baseline="0" noProof="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 </a:t>
            </a:r>
            <a:r>
              <a:rPr kumimoji="0" lang="en-US" altLang="zh-CN"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MQ </a:t>
            </a:r>
            <a:r>
              <a:rPr kumimoji="0" lang="zh-CN" altLang="en-US"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的基本概念</a:t>
            </a:r>
            <a:endParaRPr kumimoji="0" lang="zh-CN" altLang="en-US"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
        <p:nvSpPr>
          <p:cNvPr id="7" name="文本框 2"/>
          <p:cNvSpPr txBox="1">
            <a:spLocks noChangeArrowheads="1"/>
          </p:cNvSpPr>
          <p:nvPr/>
        </p:nvSpPr>
        <p:spPr bwMode="auto">
          <a:xfrm>
            <a:off x="1424305" y="1745933"/>
            <a:ext cx="6691313"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defTabSz="914400">
              <a:lnSpc>
                <a:spcPct val="150000"/>
              </a:lnSpc>
              <a:buClrTx/>
              <a:buSzTx/>
              <a:buFontTx/>
              <a:defRPr/>
            </a:pPr>
            <a:r>
              <a:rPr kumimoji="0" lang="en-US"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RabbitMQ </a:t>
            </a:r>
            <a:r>
              <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中的相关概念：</a:t>
            </a:r>
            <a:endPar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
        <p:nvSpPr>
          <p:cNvPr id="23556" name="TextBox 9"/>
          <p:cNvSpPr txBox="1"/>
          <p:nvPr/>
        </p:nvSpPr>
        <p:spPr>
          <a:xfrm>
            <a:off x="1457960" y="1119505"/>
            <a:ext cx="6624638" cy="458788"/>
          </a:xfrm>
          <a:prstGeom prst="rect">
            <a:avLst/>
          </a:prstGeom>
          <a:noFill/>
          <a:ln w="9525">
            <a:noFill/>
          </a:ln>
        </p:spPr>
        <p:txBody>
          <a:bodyPr anchor="t">
            <a:spAutoFit/>
          </a:bodyPr>
          <a:p>
            <a:pPr eaLnBrk="0" hangingPunct="0">
              <a:lnSpc>
                <a:spcPct val="150000"/>
              </a:lnSpc>
              <a:buSzTx/>
            </a:pPr>
            <a:r>
              <a:rPr lang="en-US" altLang="zh-CN" b="1">
                <a:solidFill>
                  <a:srgbClr val="404040"/>
                </a:solidFill>
                <a:latin typeface="微软雅黑" panose="020B0503020204020204" pitchFamily="34" charset="-122"/>
                <a:ea typeface="微软雅黑" panose="020B0503020204020204" pitchFamily="34" charset="-122"/>
                <a:sym typeface="黑体" panose="02010609060101010101" charset="-122"/>
              </a:rPr>
              <a:t>1.6 RabbitMQ </a:t>
            </a:r>
            <a:r>
              <a:rPr lang="zh-CN" altLang="en-US" b="1">
                <a:solidFill>
                  <a:srgbClr val="404040"/>
                </a:solidFill>
                <a:latin typeface="微软雅黑" panose="020B0503020204020204" pitchFamily="34" charset="-122"/>
                <a:ea typeface="微软雅黑" panose="020B0503020204020204" pitchFamily="34" charset="-122"/>
                <a:sym typeface="黑体" panose="02010609060101010101" charset="-122"/>
              </a:rPr>
              <a:t>简介</a:t>
            </a:r>
            <a:endParaRPr lang="zh-CN" altLang="en-US" b="1">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文本框 2"/>
          <p:cNvSpPr txBox="1">
            <a:spLocks noChangeArrowheads="1"/>
          </p:cNvSpPr>
          <p:nvPr/>
        </p:nvSpPr>
        <p:spPr bwMode="auto">
          <a:xfrm>
            <a:off x="755650" y="1083310"/>
            <a:ext cx="821753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defTabSz="914400">
              <a:lnSpc>
                <a:spcPct val="150000"/>
              </a:lnSpc>
              <a:buClrTx/>
              <a:buSzTx/>
              <a:buFontTx/>
              <a:defRPr/>
            </a:pPr>
            <a:r>
              <a:rPr kumimoji="0" lang="zh-CN" altLang="zh-CN" sz="1400" kern="1200" cap="none" spc="0" normalizeH="0" baseline="0" noProof="0">
                <a:solidFill>
                  <a:srgbClr val="FF0000"/>
                </a:solidFill>
                <a:latin typeface="微软雅黑" panose="020B0503020204020204" pitchFamily="34" charset="-122"/>
                <a:ea typeface="微软雅黑" panose="020B0503020204020204" pitchFamily="34" charset="-122"/>
                <a:cs typeface="+mn-cs"/>
              </a:rPr>
              <a:t>RabbitMQ</a:t>
            </a:r>
            <a:r>
              <a:rPr kumimoji="0" lang="en-US" altLang="zh-CN" sz="1400" kern="1200" cap="none" spc="0" normalizeH="0" baseline="0" noProof="0">
                <a:solidFill>
                  <a:srgbClr val="FF0000"/>
                </a:solidFill>
                <a:latin typeface="微软雅黑" panose="020B0503020204020204" pitchFamily="34" charset="-122"/>
                <a:ea typeface="微软雅黑" panose="020B0503020204020204" pitchFamily="34" charset="-122"/>
                <a:cs typeface="+mn-cs"/>
              </a:rPr>
              <a:t> </a:t>
            </a:r>
            <a:r>
              <a:rPr kumimoji="0" lang="zh-CN" altLang="zh-CN" sz="1400" kern="1200" cap="none" spc="0" normalizeH="0" baseline="0" noProof="0">
                <a:solidFill>
                  <a:srgbClr val="FF0000"/>
                </a:solidFill>
                <a:latin typeface="微软雅黑" panose="020B0503020204020204" pitchFamily="34" charset="-122"/>
                <a:ea typeface="微软雅黑" panose="020B0503020204020204" pitchFamily="34" charset="-122"/>
                <a:cs typeface="+mn-cs"/>
              </a:rPr>
              <a:t>提供了</a:t>
            </a:r>
            <a:r>
              <a:rPr kumimoji="0" lang="en-US" altLang="zh-CN" sz="1400" kern="1200" cap="none" spc="0" normalizeH="0" baseline="0" noProof="0">
                <a:solidFill>
                  <a:srgbClr val="FF0000"/>
                </a:solidFill>
                <a:latin typeface="微软雅黑" panose="020B0503020204020204" pitchFamily="34" charset="-122"/>
                <a:ea typeface="微软雅黑" panose="020B0503020204020204" pitchFamily="34" charset="-122"/>
                <a:cs typeface="+mn-cs"/>
              </a:rPr>
              <a:t> </a:t>
            </a:r>
            <a:r>
              <a:rPr kumimoji="0" lang="zh-CN" altLang="zh-CN" sz="1400" kern="1200" cap="none" spc="0" normalizeH="0" baseline="0" noProof="0">
                <a:solidFill>
                  <a:srgbClr val="FF0000"/>
                </a:solidFill>
                <a:latin typeface="微软雅黑" panose="020B0503020204020204" pitchFamily="34" charset="-122"/>
                <a:ea typeface="微软雅黑" panose="020B0503020204020204" pitchFamily="34" charset="-122"/>
                <a:cs typeface="+mn-cs"/>
              </a:rPr>
              <a:t>6</a:t>
            </a:r>
            <a:r>
              <a:rPr kumimoji="0" lang="en-US" altLang="zh-CN" sz="1400" kern="1200" cap="none" spc="0" normalizeH="0" baseline="0" noProof="0">
                <a:solidFill>
                  <a:srgbClr val="FF0000"/>
                </a:solidFill>
                <a:latin typeface="微软雅黑" panose="020B0503020204020204" pitchFamily="34" charset="-122"/>
                <a:ea typeface="微软雅黑" panose="020B0503020204020204" pitchFamily="34" charset="-122"/>
                <a:cs typeface="+mn-cs"/>
              </a:rPr>
              <a:t> </a:t>
            </a:r>
            <a:r>
              <a:rPr kumimoji="0" lang="zh-CN" altLang="zh-CN" sz="1400" kern="1200" cap="none" spc="0" normalizeH="0" baseline="0" noProof="0">
                <a:solidFill>
                  <a:srgbClr val="FF0000"/>
                </a:solidFill>
                <a:latin typeface="微软雅黑" panose="020B0503020204020204" pitchFamily="34" charset="-122"/>
                <a:ea typeface="微软雅黑" panose="020B0503020204020204" pitchFamily="34" charset="-122"/>
                <a:cs typeface="+mn-cs"/>
              </a:rPr>
              <a:t>种</a:t>
            </a:r>
            <a:r>
              <a:rPr kumimoji="0" lang="zh-CN" altLang="en-US" sz="1400" kern="1200" cap="none" spc="0" normalizeH="0" baseline="0" noProof="0">
                <a:solidFill>
                  <a:srgbClr val="FF0000"/>
                </a:solidFill>
                <a:latin typeface="微软雅黑" panose="020B0503020204020204" pitchFamily="34" charset="-122"/>
                <a:ea typeface="微软雅黑" panose="020B0503020204020204" pitchFamily="34" charset="-122"/>
                <a:cs typeface="+mn-cs"/>
              </a:rPr>
              <a:t>工作</a:t>
            </a:r>
            <a:r>
              <a:rPr kumimoji="0" lang="zh-CN" altLang="zh-CN" sz="1400" kern="1200" cap="none" spc="0" normalizeH="0" baseline="0" noProof="0">
                <a:solidFill>
                  <a:srgbClr val="FF0000"/>
                </a:solidFill>
                <a:latin typeface="微软雅黑" panose="020B0503020204020204" pitchFamily="34" charset="-122"/>
                <a:ea typeface="微软雅黑" panose="020B0503020204020204" pitchFamily="34" charset="-122"/>
                <a:cs typeface="+mn-cs"/>
              </a:rPr>
              <a:t>模式</a:t>
            </a:r>
            <a:r>
              <a:rPr kumimoji="0" lang="zh-CN" altLang="zh-CN" sz="1400" kern="1200" cap="none" spc="0" normalizeH="0" baseline="0" noProof="0">
                <a:solidFill>
                  <a:srgbClr val="595959"/>
                </a:solidFill>
                <a:latin typeface="微软雅黑" panose="020B0503020204020204" pitchFamily="34" charset="-122"/>
                <a:ea typeface="微软雅黑" panose="020B0503020204020204" pitchFamily="34" charset="-122"/>
                <a:cs typeface="+mn-cs"/>
              </a:rPr>
              <a:t>：</a:t>
            </a:r>
            <a:r>
              <a:rPr kumimoji="0" lang="zh-CN"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简单模式</a:t>
            </a:r>
            <a:r>
              <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a:t>
            </a:r>
            <a:r>
              <a:rPr kumimoji="0" lang="zh-CN"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work</a:t>
            </a:r>
            <a:r>
              <a:rPr kumimoji="0" lang="en-US"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 queues</a:t>
            </a:r>
            <a:r>
              <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a:t>
            </a:r>
            <a:r>
              <a:rPr kumimoji="0" lang="zh-CN"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Publish/Subscribe</a:t>
            </a:r>
            <a:r>
              <a:rPr kumimoji="0" lang="en-US"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 </a:t>
            </a:r>
            <a:r>
              <a:rPr kumimoji="0" lang="zh-CN"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发布与订阅模式</a:t>
            </a:r>
            <a:r>
              <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a:t>
            </a:r>
            <a:r>
              <a:rPr kumimoji="0" lang="zh-CN"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Routing</a:t>
            </a:r>
            <a:r>
              <a:rPr kumimoji="0" lang="en-US"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 </a:t>
            </a:r>
            <a:r>
              <a:rPr kumimoji="0" lang="zh-CN"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路由模式</a:t>
            </a:r>
            <a:r>
              <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a:t>
            </a:r>
            <a:r>
              <a:rPr kumimoji="0" lang="zh-CN"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Topics</a:t>
            </a:r>
            <a:r>
              <a:rPr kumimoji="0" lang="en-US"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 </a:t>
            </a:r>
            <a:r>
              <a:rPr kumimoji="0" lang="zh-CN"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主题模式</a:t>
            </a:r>
            <a:r>
              <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a:t>
            </a:r>
            <a:r>
              <a:rPr kumimoji="0" lang="zh-CN"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RPC</a:t>
            </a:r>
            <a:r>
              <a:rPr kumimoji="0" lang="en-US"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 </a:t>
            </a:r>
            <a:r>
              <a:rPr kumimoji="0" lang="zh-CN"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远程调用模式（远程调用，不太算</a:t>
            </a:r>
            <a:r>
              <a:rPr kumimoji="0" lang="en-US"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 </a:t>
            </a:r>
            <a:r>
              <a:rPr kumimoji="0" lang="zh-CN"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MQ；暂不作介绍）</a:t>
            </a:r>
            <a:r>
              <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a:t>
            </a:r>
            <a:endParaRPr kumimoji="0" lang="zh-CN"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endParaRPr>
          </a:p>
          <a:p>
            <a:pPr marR="0" defTabSz="914400">
              <a:lnSpc>
                <a:spcPct val="150000"/>
              </a:lnSpc>
              <a:buClrTx/>
              <a:buSzTx/>
              <a:buFontTx/>
              <a:defRPr/>
            </a:pPr>
            <a:r>
              <a:rPr kumimoji="0" lang="zh-CN"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官网对应模式介绍：https://www.rabbitmq.com/getstarted.html</a:t>
            </a:r>
            <a:endParaRPr kumimoji="0" lang="zh-CN"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pic>
        <p:nvPicPr>
          <p:cNvPr id="27652" name="图片 1" descr="1555988678324"/>
          <p:cNvPicPr>
            <a:picLocks noChangeAspect="1"/>
          </p:cNvPicPr>
          <p:nvPr/>
        </p:nvPicPr>
        <p:blipFill>
          <a:blip r:embed="rId1"/>
          <a:srcRect l="3622" t="3770" r="5830" b="5756"/>
          <a:stretch>
            <a:fillRect/>
          </a:stretch>
        </p:blipFill>
        <p:spPr>
          <a:xfrm>
            <a:off x="932815" y="2143760"/>
            <a:ext cx="7425055" cy="2731135"/>
          </a:xfrm>
          <a:prstGeom prst="rect">
            <a:avLst/>
          </a:prstGeom>
          <a:noFill/>
          <a:ln w="9525" cap="flat" cmpd="sng">
            <a:solidFill>
              <a:srgbClr val="A6A6A6"/>
            </a:solidFill>
            <a:prstDash val="solid"/>
            <a:miter/>
            <a:headEnd type="none" w="med" len="med"/>
            <a:tailEnd type="none" w="med" len="med"/>
          </a:ln>
        </p:spPr>
      </p:pic>
      <p:sp>
        <p:nvSpPr>
          <p:cNvPr id="7" name="标题占位符 1"/>
          <p:cNvSpPr txBox="1">
            <a:spLocks noChangeArrowheads="1"/>
          </p:cNvSpPr>
          <p:nvPr/>
        </p:nvSpPr>
        <p:spPr bwMode="auto">
          <a:xfrm>
            <a:off x="628650" y="-19050"/>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1</a:t>
            </a:r>
            <a:r>
              <a:rPr kumimoji="0" lang="en-US" altLang="zh-CN" sz="2400" b="1" i="0" u="none" strike="noStrike" kern="0" cap="none" spc="0" normalizeH="0" baseline="0" noProof="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 </a:t>
            </a:r>
            <a:r>
              <a:rPr kumimoji="0" lang="en-US" altLang="zh-CN"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MQ </a:t>
            </a:r>
            <a:r>
              <a:rPr kumimoji="0" lang="zh-CN" altLang="en-US"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的基本概念</a:t>
            </a:r>
            <a:endParaRPr kumimoji="0" lang="zh-CN" altLang="en-US"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
        <p:nvSpPr>
          <p:cNvPr id="25604" name="TextBox 9"/>
          <p:cNvSpPr txBox="1"/>
          <p:nvPr/>
        </p:nvSpPr>
        <p:spPr>
          <a:xfrm>
            <a:off x="755650" y="575310"/>
            <a:ext cx="6624638" cy="458788"/>
          </a:xfrm>
          <a:prstGeom prst="rect">
            <a:avLst/>
          </a:prstGeom>
          <a:noFill/>
          <a:ln w="9525">
            <a:noFill/>
          </a:ln>
        </p:spPr>
        <p:txBody>
          <a:bodyPr anchor="t">
            <a:spAutoFit/>
          </a:bodyPr>
          <a:p>
            <a:pPr eaLnBrk="0" hangingPunct="0">
              <a:lnSpc>
                <a:spcPct val="150000"/>
              </a:lnSpc>
              <a:buSzTx/>
            </a:pPr>
            <a:r>
              <a:rPr lang="en-US" altLang="zh-CN" b="1">
                <a:solidFill>
                  <a:srgbClr val="404040"/>
                </a:solidFill>
                <a:latin typeface="微软雅黑" panose="020B0503020204020204" pitchFamily="34" charset="-122"/>
                <a:ea typeface="微软雅黑" panose="020B0503020204020204" pitchFamily="34" charset="-122"/>
                <a:sym typeface="黑体" panose="02010609060101010101" charset="-122"/>
              </a:rPr>
              <a:t>1.6 RabbitMQ </a:t>
            </a:r>
            <a:r>
              <a:rPr lang="zh-CN" altLang="en-US" b="1">
                <a:solidFill>
                  <a:srgbClr val="404040"/>
                </a:solidFill>
                <a:latin typeface="微软雅黑" panose="020B0503020204020204" pitchFamily="34" charset="-122"/>
                <a:ea typeface="微软雅黑" panose="020B0503020204020204" pitchFamily="34" charset="-122"/>
                <a:sym typeface="黑体" panose="02010609060101010101" charset="-122"/>
              </a:rPr>
              <a:t>简介</a:t>
            </a:r>
            <a:endParaRPr lang="zh-CN" altLang="en-US" b="1">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charRg st="116" end="16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5270659" y="596980"/>
            <a:ext cx="3174683" cy="626133"/>
          </a:xfrm>
          <a:prstGeom prst="rect">
            <a:avLst/>
          </a:prstGeom>
          <a:noFill/>
        </p:spPr>
        <p:txBody>
          <a:bodyPr wrap="square" lIns="68580" tIns="34290" rIns="68580" bIns="34290" rtlCol="0" anchor="ctr" anchorCtr="0">
            <a:normAutofit/>
          </a:bodyPr>
          <a:lstStyle>
            <a:defPPr>
              <a:defRPr lang="zh-CN"/>
            </a:defPPr>
            <a:lvl1pPr>
              <a:lnSpc>
                <a:spcPct val="100000"/>
              </a:lnSpc>
              <a:defRPr sz="4400" b="1" spc="600">
                <a:solidFill>
                  <a:schemeClr val="tx1">
                    <a:lumMod val="85000"/>
                    <a:lumOff val="15000"/>
                  </a:schemeClr>
                </a:solidFill>
                <a:uFillTx/>
                <a:latin typeface="Arial" panose="020B0604020202020204" pitchFamily="34" charset="0"/>
                <a:ea typeface="微软雅黑" panose="020B0503020204020204" pitchFamily="34" charset="-122"/>
              </a:defRPr>
            </a:lvl1pPr>
          </a:lstStyle>
          <a:p>
            <a:pPr algn="ctr"/>
            <a:r>
              <a:rPr lang="zh-CN" altLang="en-US" sz="3300" b="0" dirty="0">
                <a:solidFill>
                  <a:schemeClr val="tx1">
                    <a:lumMod val="85000"/>
                    <a:lumOff val="15000"/>
                  </a:schemeClr>
                </a:solidFill>
                <a:ea typeface="汉仪旗黑-85S" panose="00020600040101010101" pitchFamily="18" charset="-122"/>
                <a:sym typeface="Arial" panose="020B0604020202020204" pitchFamily="34" charset="0"/>
              </a:rPr>
              <a:t>目录</a:t>
            </a:r>
            <a:endParaRPr lang="zh-CN" altLang="en-US" sz="3300" b="0" dirty="0">
              <a:solidFill>
                <a:schemeClr val="tx1">
                  <a:lumMod val="85000"/>
                  <a:lumOff val="15000"/>
                </a:schemeClr>
              </a:solidFill>
              <a:ea typeface="汉仪旗黑-85S" panose="00020600040101010101" pitchFamily="18" charset="-122"/>
              <a:sym typeface="Arial" panose="020B0604020202020204" pitchFamily="34" charset="0"/>
            </a:endParaRPr>
          </a:p>
        </p:txBody>
      </p:sp>
      <p:sp>
        <p:nvSpPr>
          <p:cNvPr id="6148" name="TextBox 9"/>
          <p:cNvSpPr txBox="1"/>
          <p:nvPr/>
        </p:nvSpPr>
        <p:spPr>
          <a:xfrm>
            <a:off x="4935220" y="1309370"/>
            <a:ext cx="4319588" cy="3046095"/>
          </a:xfrm>
          <a:prstGeom prst="rect">
            <a:avLst/>
          </a:prstGeom>
          <a:noFill/>
          <a:ln w="9525">
            <a:noFill/>
          </a:ln>
        </p:spPr>
        <p:txBody>
          <a:bodyPr anchor="t">
            <a:spAutoFit/>
          </a:bodyPr>
          <a:p>
            <a:pPr marL="171450" indent="-171450">
              <a:lnSpc>
                <a:spcPct val="200000"/>
              </a:lnSpc>
              <a:buClr>
                <a:srgbClr val="FF0000"/>
              </a:buClr>
              <a:buSzTx/>
              <a:buFont typeface="Wingdings" panose="05000000000000000000" pitchFamily="2" charset="2"/>
              <a:buChar char="u"/>
            </a:pPr>
            <a:r>
              <a:rPr lang="zh-CN" altLang="en-US" sz="2400">
                <a:solidFill>
                  <a:srgbClr val="FF0000"/>
                </a:solidFill>
                <a:latin typeface="微软雅黑" panose="020B0503020204020204" pitchFamily="34" charset="-122"/>
                <a:ea typeface="微软雅黑" panose="020B0503020204020204" pitchFamily="34" charset="-122"/>
              </a:rPr>
              <a:t> </a:t>
            </a:r>
            <a:r>
              <a:rPr lang="en-US" altLang="zh-CN" sz="2400">
                <a:solidFill>
                  <a:srgbClr val="FF0000"/>
                </a:solidFill>
                <a:latin typeface="微软雅黑" panose="020B0503020204020204" pitchFamily="34" charset="-122"/>
                <a:ea typeface="微软雅黑" panose="020B0503020204020204" pitchFamily="34" charset="-122"/>
              </a:rPr>
              <a:t>MQ </a:t>
            </a:r>
            <a:r>
              <a:rPr lang="zh-CN" altLang="en-US" sz="2400">
                <a:solidFill>
                  <a:srgbClr val="FF0000"/>
                </a:solidFill>
                <a:latin typeface="微软雅黑" panose="020B0503020204020204" pitchFamily="34" charset="-122"/>
                <a:ea typeface="微软雅黑" panose="020B0503020204020204" pitchFamily="34" charset="-122"/>
              </a:rPr>
              <a:t>的基本概念</a:t>
            </a:r>
            <a:endParaRPr lang="en-US" altLang="zh-CN" sz="2400">
              <a:solidFill>
                <a:srgbClr val="FF0000"/>
              </a:solidFill>
              <a:latin typeface="微软雅黑" panose="020B0503020204020204" pitchFamily="34" charset="-122"/>
              <a:ea typeface="微软雅黑" panose="020B0503020204020204" pitchFamily="34" charset="-122"/>
            </a:endParaRPr>
          </a:p>
          <a:p>
            <a:pPr marL="171450" indent="-171450" eaLnBrk="0" hangingPunct="0">
              <a:lnSpc>
                <a:spcPct val="200000"/>
              </a:lnSpc>
              <a:buClr>
                <a:srgbClr val="262626"/>
              </a:buClr>
              <a:buSzTx/>
              <a:buFont typeface="Wingdings" panose="05000000000000000000" pitchFamily="2" charset="2"/>
              <a:buChar char="u"/>
            </a:pPr>
            <a:r>
              <a:rPr lang="en-US" altLang="zh-CN" sz="2400">
                <a:solidFill>
                  <a:srgbClr val="262626"/>
                </a:solidFill>
                <a:latin typeface="微软雅黑" panose="020B0503020204020204" pitchFamily="34" charset="-122"/>
                <a:ea typeface="微软雅黑" panose="020B0503020204020204" pitchFamily="34" charset="-122"/>
              </a:rPr>
              <a:t> </a:t>
            </a:r>
            <a:r>
              <a:rPr lang="zh-CN" altLang="zh-CN" sz="2400">
                <a:solidFill>
                  <a:srgbClr val="262626"/>
                </a:solidFill>
                <a:latin typeface="微软雅黑" panose="020B0503020204020204" pitchFamily="34" charset="-122"/>
                <a:ea typeface="微软雅黑" panose="020B0503020204020204" pitchFamily="34" charset="-122"/>
              </a:rPr>
              <a:t>RabbitMQ</a:t>
            </a:r>
            <a:r>
              <a:rPr lang="en-US" altLang="zh-CN" sz="2400">
                <a:solidFill>
                  <a:srgbClr val="262626"/>
                </a:solidFill>
                <a:latin typeface="微软雅黑" panose="020B0503020204020204" pitchFamily="34" charset="-122"/>
                <a:ea typeface="微软雅黑" panose="020B0503020204020204" pitchFamily="34" charset="-122"/>
              </a:rPr>
              <a:t> </a:t>
            </a:r>
            <a:r>
              <a:rPr lang="zh-CN" altLang="en-US" sz="2400">
                <a:solidFill>
                  <a:srgbClr val="262626"/>
                </a:solidFill>
                <a:latin typeface="微软雅黑" panose="020B0503020204020204" pitchFamily="34" charset="-122"/>
                <a:ea typeface="微软雅黑" panose="020B0503020204020204" pitchFamily="34" charset="-122"/>
              </a:rPr>
              <a:t>的安装和配置</a:t>
            </a:r>
            <a:endParaRPr lang="en-US" altLang="zh-CN" sz="2400">
              <a:solidFill>
                <a:srgbClr val="262626"/>
              </a:solidFill>
              <a:latin typeface="微软雅黑" panose="020B0503020204020204" pitchFamily="34" charset="-122"/>
              <a:ea typeface="微软雅黑" panose="020B0503020204020204" pitchFamily="34" charset="-122"/>
            </a:endParaRPr>
          </a:p>
          <a:p>
            <a:pPr marL="171450" indent="-171450" eaLnBrk="0" hangingPunct="0">
              <a:lnSpc>
                <a:spcPct val="200000"/>
              </a:lnSpc>
              <a:buClr>
                <a:srgbClr val="262626"/>
              </a:buClr>
              <a:buSzTx/>
              <a:buFont typeface="Wingdings" panose="05000000000000000000" pitchFamily="2" charset="2"/>
              <a:buChar char="u"/>
            </a:pPr>
            <a:r>
              <a:rPr lang="en-US" altLang="zh-CN" sz="2400">
                <a:solidFill>
                  <a:srgbClr val="262626"/>
                </a:solidFill>
                <a:latin typeface="微软雅黑" panose="020B0503020204020204" pitchFamily="34" charset="-122"/>
                <a:ea typeface="微软雅黑" panose="020B0503020204020204" pitchFamily="34" charset="-122"/>
              </a:rPr>
              <a:t> </a:t>
            </a:r>
            <a:r>
              <a:rPr lang="zh-CN" altLang="zh-CN" sz="2400">
                <a:solidFill>
                  <a:srgbClr val="262626"/>
                </a:solidFill>
                <a:latin typeface="微软雅黑" panose="020B0503020204020204" pitchFamily="34" charset="-122"/>
                <a:ea typeface="微软雅黑" panose="020B0503020204020204" pitchFamily="34" charset="-122"/>
              </a:rPr>
              <a:t>RabbitMQ</a:t>
            </a:r>
            <a:r>
              <a:rPr lang="en-US" altLang="zh-CN" sz="2400">
                <a:solidFill>
                  <a:srgbClr val="262626"/>
                </a:solidFill>
                <a:latin typeface="微软雅黑" panose="020B0503020204020204" pitchFamily="34" charset="-122"/>
                <a:ea typeface="微软雅黑" panose="020B0503020204020204" pitchFamily="34" charset="-122"/>
              </a:rPr>
              <a:t> </a:t>
            </a:r>
            <a:r>
              <a:rPr lang="zh-CN" altLang="en-US" sz="2400">
                <a:solidFill>
                  <a:srgbClr val="262626"/>
                </a:solidFill>
                <a:latin typeface="微软雅黑" panose="020B0503020204020204" pitchFamily="34" charset="-122"/>
                <a:ea typeface="微软雅黑" panose="020B0503020204020204" pitchFamily="34" charset="-122"/>
              </a:rPr>
              <a:t>快速入门</a:t>
            </a:r>
            <a:endParaRPr lang="en-US" altLang="zh-CN" sz="2400">
              <a:solidFill>
                <a:srgbClr val="262626"/>
              </a:solidFill>
              <a:latin typeface="微软雅黑" panose="020B0503020204020204" pitchFamily="34" charset="-122"/>
              <a:ea typeface="微软雅黑" panose="020B0503020204020204" pitchFamily="34" charset="-122"/>
            </a:endParaRPr>
          </a:p>
          <a:p>
            <a:pPr marL="171450" indent="-171450" eaLnBrk="0" hangingPunct="0">
              <a:lnSpc>
                <a:spcPct val="200000"/>
              </a:lnSpc>
              <a:buClr>
                <a:srgbClr val="262626"/>
              </a:buClr>
              <a:buSzTx/>
              <a:buFont typeface="Wingdings" panose="05000000000000000000" pitchFamily="2" charset="2"/>
              <a:buChar char="u"/>
            </a:pPr>
            <a:r>
              <a:rPr lang="en-US" altLang="zh-CN" sz="2400">
                <a:solidFill>
                  <a:srgbClr val="262626"/>
                </a:solidFill>
                <a:latin typeface="微软雅黑" panose="020B0503020204020204" pitchFamily="34" charset="-122"/>
                <a:ea typeface="微软雅黑" panose="020B0503020204020204" pitchFamily="34" charset="-122"/>
              </a:rPr>
              <a:t> RabbitMQ </a:t>
            </a:r>
            <a:r>
              <a:rPr lang="zh-CN" altLang="en-US" sz="2400">
                <a:solidFill>
                  <a:srgbClr val="262626"/>
                </a:solidFill>
                <a:latin typeface="微软雅黑" panose="020B0503020204020204" pitchFamily="34" charset="-122"/>
                <a:ea typeface="微软雅黑" panose="020B0503020204020204" pitchFamily="34" charset="-122"/>
              </a:rPr>
              <a:t>的工作模式</a:t>
            </a:r>
            <a:endParaRPr lang="zh-CN" altLang="en-US" sz="2400">
              <a:solidFill>
                <a:srgbClr val="262626"/>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5270659" y="596980"/>
            <a:ext cx="3174683" cy="626133"/>
          </a:xfrm>
          <a:prstGeom prst="rect">
            <a:avLst/>
          </a:prstGeom>
          <a:noFill/>
        </p:spPr>
        <p:txBody>
          <a:bodyPr wrap="square" lIns="68580" tIns="34290" rIns="68580" bIns="34290" rtlCol="0" anchor="ctr" anchorCtr="0">
            <a:normAutofit/>
          </a:bodyPr>
          <a:lstStyle>
            <a:defPPr>
              <a:defRPr lang="zh-CN"/>
            </a:defPPr>
            <a:lvl1pPr>
              <a:lnSpc>
                <a:spcPct val="100000"/>
              </a:lnSpc>
              <a:defRPr sz="4400" b="1" spc="600">
                <a:solidFill>
                  <a:schemeClr val="tx1">
                    <a:lumMod val="85000"/>
                    <a:lumOff val="15000"/>
                  </a:schemeClr>
                </a:solidFill>
                <a:uFillTx/>
                <a:latin typeface="Arial" panose="020B0604020202020204" pitchFamily="34" charset="0"/>
                <a:ea typeface="微软雅黑" panose="020B0503020204020204" pitchFamily="34" charset="-122"/>
              </a:defRPr>
            </a:lvl1pPr>
          </a:lstStyle>
          <a:p>
            <a:pPr algn="ctr"/>
            <a:r>
              <a:rPr lang="zh-CN" altLang="en-US" sz="3300" b="0" dirty="0">
                <a:solidFill>
                  <a:schemeClr val="tx1">
                    <a:lumMod val="85000"/>
                    <a:lumOff val="15000"/>
                  </a:schemeClr>
                </a:solidFill>
                <a:ea typeface="汉仪旗黑-85S" panose="00020600040101010101" pitchFamily="18" charset="-122"/>
                <a:sym typeface="Arial" panose="020B0604020202020204" pitchFamily="34" charset="0"/>
              </a:rPr>
              <a:t>目录</a:t>
            </a:r>
            <a:endParaRPr lang="zh-CN" altLang="en-US" sz="3300" b="0" dirty="0">
              <a:solidFill>
                <a:schemeClr val="tx1">
                  <a:lumMod val="85000"/>
                  <a:lumOff val="15000"/>
                </a:schemeClr>
              </a:solidFill>
              <a:ea typeface="汉仪旗黑-85S" panose="00020600040101010101" pitchFamily="18" charset="-122"/>
              <a:sym typeface="Arial" panose="020B0604020202020204" pitchFamily="34" charset="0"/>
            </a:endParaRPr>
          </a:p>
        </p:txBody>
      </p:sp>
      <p:sp>
        <p:nvSpPr>
          <p:cNvPr id="26628" name="TextBox 9"/>
          <p:cNvSpPr txBox="1"/>
          <p:nvPr/>
        </p:nvSpPr>
        <p:spPr>
          <a:xfrm>
            <a:off x="5153025" y="1514475"/>
            <a:ext cx="4319588" cy="2306955"/>
          </a:xfrm>
          <a:prstGeom prst="rect">
            <a:avLst/>
          </a:prstGeom>
          <a:noFill/>
          <a:ln w="9525">
            <a:noFill/>
          </a:ln>
        </p:spPr>
        <p:txBody>
          <a:bodyPr anchor="t">
            <a:spAutoFit/>
          </a:bodyPr>
          <a:p>
            <a:pPr marL="171450" indent="-171450">
              <a:lnSpc>
                <a:spcPct val="200000"/>
              </a:lnSpc>
              <a:buClr>
                <a:srgbClr val="262626"/>
              </a:buClr>
              <a:buFont typeface="Wingdings" panose="05000000000000000000" pitchFamily="2" charset="2"/>
              <a:buChar char="u"/>
            </a:pPr>
            <a:r>
              <a:rPr lang="zh-CN" altLang="en-US" sz="1800" dirty="0">
                <a:solidFill>
                  <a:srgbClr val="262626"/>
                </a:solidFill>
                <a:latin typeface="微软雅黑" panose="020B0503020204020204" pitchFamily="34" charset="-122"/>
                <a:ea typeface="微软雅黑" panose="020B0503020204020204" pitchFamily="34" charset="-122"/>
              </a:rPr>
              <a:t> </a:t>
            </a:r>
            <a:r>
              <a:rPr lang="en-US" altLang="zh-CN" sz="1800" dirty="0">
                <a:solidFill>
                  <a:srgbClr val="262626"/>
                </a:solidFill>
                <a:latin typeface="微软雅黑" panose="020B0503020204020204" pitchFamily="34" charset="-122"/>
                <a:ea typeface="微软雅黑" panose="020B0503020204020204" pitchFamily="34" charset="-122"/>
              </a:rPr>
              <a:t>MQ </a:t>
            </a:r>
            <a:r>
              <a:rPr lang="zh-CN" altLang="en-US" sz="1800" dirty="0">
                <a:solidFill>
                  <a:srgbClr val="262626"/>
                </a:solidFill>
                <a:latin typeface="微软雅黑" panose="020B0503020204020204" pitchFamily="34" charset="-122"/>
                <a:ea typeface="微软雅黑" panose="020B0503020204020204" pitchFamily="34" charset="-122"/>
              </a:rPr>
              <a:t>的基本概念</a:t>
            </a:r>
            <a:endParaRPr lang="en-US" altLang="zh-CN" sz="1800" dirty="0">
              <a:solidFill>
                <a:srgbClr val="262626"/>
              </a:solidFill>
              <a:latin typeface="微软雅黑" panose="020B0503020204020204" pitchFamily="34" charset="-122"/>
              <a:ea typeface="微软雅黑" panose="020B0503020204020204" pitchFamily="34" charset="-122"/>
            </a:endParaRPr>
          </a:p>
          <a:p>
            <a:pPr marL="171450" indent="-171450" eaLnBrk="0" hangingPunct="0">
              <a:lnSpc>
                <a:spcPct val="200000"/>
              </a:lnSpc>
              <a:buClr>
                <a:srgbClr val="FF0000"/>
              </a:buClr>
              <a:buFont typeface="Wingdings" panose="05000000000000000000" pitchFamily="2" charset="2"/>
              <a:buChar char="u"/>
            </a:pPr>
            <a:r>
              <a:rPr lang="en-US" altLang="zh-CN" sz="1800" dirty="0">
                <a:solidFill>
                  <a:srgbClr val="262626"/>
                </a:solidFill>
                <a:latin typeface="微软雅黑" panose="020B0503020204020204" pitchFamily="34" charset="-122"/>
                <a:ea typeface="微软雅黑" panose="020B0503020204020204" pitchFamily="34" charset="-122"/>
              </a:rPr>
              <a:t> </a:t>
            </a:r>
            <a:r>
              <a:rPr lang="zh-CN" altLang="zh-CN" sz="1800" dirty="0">
                <a:solidFill>
                  <a:srgbClr val="FF0000"/>
                </a:solidFill>
                <a:latin typeface="微软雅黑" panose="020B0503020204020204" pitchFamily="34" charset="-122"/>
                <a:ea typeface="微软雅黑" panose="020B0503020204020204" pitchFamily="34" charset="-122"/>
              </a:rPr>
              <a:t>RabbitMQ</a:t>
            </a:r>
            <a:r>
              <a:rPr lang="en-US" altLang="zh-CN" sz="1800" dirty="0">
                <a:solidFill>
                  <a:srgbClr val="FF0000"/>
                </a:solidFill>
                <a:latin typeface="微软雅黑" panose="020B0503020204020204" pitchFamily="34" charset="-122"/>
                <a:ea typeface="微软雅黑" panose="020B0503020204020204" pitchFamily="34" charset="-122"/>
              </a:rPr>
              <a:t> </a:t>
            </a:r>
            <a:r>
              <a:rPr lang="zh-CN" altLang="en-US" sz="1800" dirty="0">
                <a:solidFill>
                  <a:srgbClr val="FF0000"/>
                </a:solidFill>
                <a:latin typeface="微软雅黑" panose="020B0503020204020204" pitchFamily="34" charset="-122"/>
                <a:ea typeface="微软雅黑" panose="020B0503020204020204" pitchFamily="34" charset="-122"/>
              </a:rPr>
              <a:t>的安装和配置</a:t>
            </a:r>
            <a:endParaRPr lang="en-US" altLang="zh-CN" sz="1800" dirty="0">
              <a:solidFill>
                <a:srgbClr val="FF0000"/>
              </a:solidFill>
              <a:latin typeface="微软雅黑" panose="020B0503020204020204" pitchFamily="34" charset="-122"/>
              <a:ea typeface="微软雅黑" panose="020B0503020204020204" pitchFamily="34" charset="-122"/>
            </a:endParaRPr>
          </a:p>
          <a:p>
            <a:pPr marL="171450" indent="-171450" eaLnBrk="0" hangingPunct="0">
              <a:lnSpc>
                <a:spcPct val="200000"/>
              </a:lnSpc>
              <a:buClr>
                <a:srgbClr val="262626"/>
              </a:buClr>
              <a:buFont typeface="Wingdings" panose="05000000000000000000" pitchFamily="2" charset="2"/>
              <a:buChar char="u"/>
            </a:pPr>
            <a:r>
              <a:rPr lang="en-US" altLang="zh-CN" sz="1800" dirty="0">
                <a:solidFill>
                  <a:srgbClr val="262626"/>
                </a:solidFill>
                <a:latin typeface="微软雅黑" panose="020B0503020204020204" pitchFamily="34" charset="-122"/>
                <a:ea typeface="微软雅黑" panose="020B0503020204020204" pitchFamily="34" charset="-122"/>
              </a:rPr>
              <a:t> </a:t>
            </a:r>
            <a:r>
              <a:rPr lang="zh-CN" altLang="zh-CN" sz="1800" dirty="0">
                <a:solidFill>
                  <a:srgbClr val="262626"/>
                </a:solidFill>
                <a:latin typeface="微软雅黑" panose="020B0503020204020204" pitchFamily="34" charset="-122"/>
                <a:ea typeface="微软雅黑" panose="020B0503020204020204" pitchFamily="34" charset="-122"/>
              </a:rPr>
              <a:t>RabbitMQ</a:t>
            </a:r>
            <a:r>
              <a:rPr lang="en-US" altLang="zh-CN" sz="1800" dirty="0">
                <a:solidFill>
                  <a:srgbClr val="262626"/>
                </a:solidFill>
                <a:latin typeface="微软雅黑" panose="020B0503020204020204" pitchFamily="34" charset="-122"/>
                <a:ea typeface="微软雅黑" panose="020B0503020204020204" pitchFamily="34" charset="-122"/>
              </a:rPr>
              <a:t> </a:t>
            </a:r>
            <a:r>
              <a:rPr lang="zh-CN" altLang="en-US" sz="1800" dirty="0">
                <a:solidFill>
                  <a:srgbClr val="262626"/>
                </a:solidFill>
                <a:latin typeface="微软雅黑" panose="020B0503020204020204" pitchFamily="34" charset="-122"/>
                <a:ea typeface="微软雅黑" panose="020B0503020204020204" pitchFamily="34" charset="-122"/>
              </a:rPr>
              <a:t>快速入门</a:t>
            </a:r>
            <a:endParaRPr lang="en-US" altLang="zh-CN" sz="1800" dirty="0">
              <a:solidFill>
                <a:srgbClr val="262626"/>
              </a:solidFill>
              <a:latin typeface="微软雅黑" panose="020B0503020204020204" pitchFamily="34" charset="-122"/>
              <a:ea typeface="微软雅黑" panose="020B0503020204020204" pitchFamily="34" charset="-122"/>
            </a:endParaRPr>
          </a:p>
          <a:p>
            <a:pPr marL="171450" indent="-171450" eaLnBrk="0" hangingPunct="0">
              <a:lnSpc>
                <a:spcPct val="200000"/>
              </a:lnSpc>
              <a:buClr>
                <a:srgbClr val="262626"/>
              </a:buClr>
              <a:buFont typeface="Wingdings" panose="05000000000000000000" pitchFamily="2" charset="2"/>
              <a:buChar char="u"/>
            </a:pPr>
            <a:r>
              <a:rPr lang="en-US" altLang="zh-CN" sz="1800" dirty="0">
                <a:solidFill>
                  <a:srgbClr val="262626"/>
                </a:solidFill>
                <a:latin typeface="微软雅黑" panose="020B0503020204020204" pitchFamily="34" charset="-122"/>
                <a:ea typeface="微软雅黑" panose="020B0503020204020204" pitchFamily="34" charset="-122"/>
              </a:rPr>
              <a:t> RabbitMQ </a:t>
            </a:r>
            <a:r>
              <a:rPr lang="zh-CN" altLang="en-US" sz="1800" dirty="0">
                <a:solidFill>
                  <a:srgbClr val="262626"/>
                </a:solidFill>
                <a:latin typeface="微软雅黑" panose="020B0503020204020204" pitchFamily="34" charset="-122"/>
                <a:ea typeface="微软雅黑" panose="020B0503020204020204" pitchFamily="34" charset="-122"/>
              </a:rPr>
              <a:t>的工作模式</a:t>
            </a:r>
            <a:endParaRPr lang="zh-CN" altLang="zh-CN" sz="1800" dirty="0">
              <a:solidFill>
                <a:srgbClr val="262626"/>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p:cNvSpPr txBox="1">
            <a:spLocks noChangeArrowheads="1"/>
          </p:cNvSpPr>
          <p:nvPr/>
        </p:nvSpPr>
        <p:spPr bwMode="auto">
          <a:xfrm>
            <a:off x="916305" y="1376998"/>
            <a:ext cx="61785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085850" indent="-17145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628650" marR="0" lvl="1" indent="-171450" algn="l" defTabSz="914400" rtl="0" eaLnBrk="1" fontAlgn="base" latinLnBrk="0" hangingPunct="1">
              <a:lnSpc>
                <a:spcPct val="200000"/>
              </a:lnSpc>
              <a:spcBef>
                <a:spcPct val="0"/>
              </a:spcBef>
              <a:spcAft>
                <a:spcPct val="0"/>
              </a:spcAft>
              <a:buClrTx/>
              <a:buSzTx/>
              <a:buFont typeface="Wingdings" panose="05000000000000000000" pitchFamily="2" charset="2"/>
              <a:buChar char="l"/>
              <a:defRPr/>
            </a:pPr>
            <a:r>
              <a:rPr kumimoji="0" lang="en-US" altLang="zh-CN" sz="18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RabbitMQ </a:t>
            </a:r>
            <a:r>
              <a:rPr kumimoji="0" lang="zh-CN" altLang="en-US" sz="18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官方地址：</a:t>
            </a:r>
            <a:r>
              <a:rPr kumimoji="0" lang="en-US" altLang="zh-CN" sz="18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http://www.rabbitmq.com/</a:t>
            </a:r>
            <a:endParaRPr kumimoji="0" lang="en-US" altLang="zh-CN" sz="18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628650" marR="0" lvl="1" indent="-171450" algn="l" defTabSz="914400" rtl="0" eaLnBrk="1" fontAlgn="base" latinLnBrk="0" hangingPunct="1">
              <a:lnSpc>
                <a:spcPct val="20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安装文档：</a:t>
            </a:r>
            <a:r>
              <a:rPr kumimoji="0" lang="zh-CN" sz="18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参考笔记RabbitMQ安装说明.pdf</a:t>
            </a:r>
            <a:endParaRPr kumimoji="0" lang="zh-CN" sz="18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标题占位符 1"/>
          <p:cNvSpPr txBox="1">
            <a:spLocks noChangeArrowheads="1"/>
          </p:cNvSpPr>
          <p:nvPr/>
        </p:nvSpPr>
        <p:spPr bwMode="auto">
          <a:xfrm>
            <a:off x="1188085" y="485140"/>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2400" b="1"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2. </a:t>
            </a:r>
            <a:r>
              <a:rPr kumimoji="0" lang="en-US" alt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RabbitMQ </a:t>
            </a:r>
            <a:r>
              <a:rPr kumimoji="0" lang="zh-CN" alt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的</a:t>
            </a:r>
            <a:r>
              <a:rPr kumimoji="0" lang="zh-CN" altLang="en-US" sz="2400" b="1"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安装和配</a:t>
            </a:r>
            <a:r>
              <a:rPr kumimoji="0" lang="zh-CN" alt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置</a:t>
            </a:r>
            <a:endParaRPr kumimoji="0" lang="zh-CN" altLang="en-US" sz="2400" b="1"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pic>
        <p:nvPicPr>
          <p:cNvPr id="2" name="图片 1"/>
          <p:cNvPicPr>
            <a:picLocks noChangeAspect="1"/>
          </p:cNvPicPr>
          <p:nvPr/>
        </p:nvPicPr>
        <p:blipFill>
          <a:blip r:embed="rId1"/>
          <a:stretch>
            <a:fillRect/>
          </a:stretch>
        </p:blipFill>
        <p:spPr>
          <a:xfrm>
            <a:off x="1616710" y="2576195"/>
            <a:ext cx="4777740" cy="2118360"/>
          </a:xfrm>
          <a:prstGeom prst="rect">
            <a:avLst/>
          </a:prstGeom>
        </p:spPr>
      </p:pic>
    </p:spTree>
    <p:custDataLst>
      <p:tags r:id="rId2"/>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5270659" y="596980"/>
            <a:ext cx="3174683" cy="626133"/>
          </a:xfrm>
          <a:prstGeom prst="rect">
            <a:avLst/>
          </a:prstGeom>
          <a:noFill/>
        </p:spPr>
        <p:txBody>
          <a:bodyPr wrap="square" lIns="68580" tIns="34290" rIns="68580" bIns="34290" rtlCol="0" anchor="ctr" anchorCtr="0">
            <a:normAutofit/>
          </a:bodyPr>
          <a:lstStyle>
            <a:defPPr>
              <a:defRPr lang="zh-CN"/>
            </a:defPPr>
            <a:lvl1pPr>
              <a:lnSpc>
                <a:spcPct val="100000"/>
              </a:lnSpc>
              <a:defRPr sz="4400" b="1" spc="600">
                <a:solidFill>
                  <a:schemeClr val="tx1">
                    <a:lumMod val="85000"/>
                    <a:lumOff val="15000"/>
                  </a:schemeClr>
                </a:solidFill>
                <a:uFillTx/>
                <a:latin typeface="Arial" panose="020B0604020202020204" pitchFamily="34" charset="0"/>
                <a:ea typeface="微软雅黑" panose="020B0503020204020204" pitchFamily="34" charset="-122"/>
              </a:defRPr>
            </a:lvl1pPr>
          </a:lstStyle>
          <a:p>
            <a:pPr algn="ctr"/>
            <a:r>
              <a:rPr lang="zh-CN" altLang="en-US" sz="3300" b="0" dirty="0">
                <a:solidFill>
                  <a:schemeClr val="tx1">
                    <a:lumMod val="85000"/>
                    <a:lumOff val="15000"/>
                  </a:schemeClr>
                </a:solidFill>
                <a:ea typeface="汉仪旗黑-85S" panose="00020600040101010101" pitchFamily="18" charset="-122"/>
                <a:sym typeface="Arial" panose="020B0604020202020204" pitchFamily="34" charset="0"/>
              </a:rPr>
              <a:t>目录</a:t>
            </a:r>
            <a:endParaRPr lang="zh-CN" altLang="en-US" sz="3300" b="0" dirty="0">
              <a:solidFill>
                <a:schemeClr val="tx1">
                  <a:lumMod val="85000"/>
                  <a:lumOff val="15000"/>
                </a:schemeClr>
              </a:solidFill>
              <a:ea typeface="汉仪旗黑-85S" panose="00020600040101010101" pitchFamily="18" charset="-122"/>
              <a:sym typeface="Arial" panose="020B0604020202020204" pitchFamily="34" charset="0"/>
            </a:endParaRPr>
          </a:p>
        </p:txBody>
      </p:sp>
      <p:sp>
        <p:nvSpPr>
          <p:cNvPr id="29700" name="TextBox 9"/>
          <p:cNvSpPr txBox="1"/>
          <p:nvPr/>
        </p:nvSpPr>
        <p:spPr>
          <a:xfrm>
            <a:off x="5027295" y="1399540"/>
            <a:ext cx="4319588" cy="2861310"/>
          </a:xfrm>
          <a:prstGeom prst="rect">
            <a:avLst/>
          </a:prstGeom>
          <a:noFill/>
          <a:ln w="9525">
            <a:noFill/>
          </a:ln>
        </p:spPr>
        <p:txBody>
          <a:bodyPr anchor="t">
            <a:spAutoFit/>
          </a:bodyPr>
          <a:p>
            <a:pPr marL="171450" indent="-171450">
              <a:lnSpc>
                <a:spcPct val="200000"/>
              </a:lnSpc>
              <a:buClr>
                <a:srgbClr val="262626"/>
              </a:buClr>
              <a:buFont typeface="Wingdings" panose="05000000000000000000" pitchFamily="2" charset="2"/>
              <a:buChar char="u"/>
            </a:pPr>
            <a:r>
              <a:rPr lang="zh-CN" altLang="en-US" sz="1800" dirty="0">
                <a:solidFill>
                  <a:srgbClr val="262626"/>
                </a:solidFill>
                <a:latin typeface="微软雅黑" panose="020B0503020204020204" pitchFamily="34" charset="-122"/>
                <a:ea typeface="微软雅黑" panose="020B0503020204020204" pitchFamily="34" charset="-122"/>
              </a:rPr>
              <a:t> </a:t>
            </a:r>
            <a:r>
              <a:rPr lang="en-US" altLang="zh-CN" sz="1800" dirty="0">
                <a:solidFill>
                  <a:srgbClr val="262626"/>
                </a:solidFill>
                <a:latin typeface="微软雅黑" panose="020B0503020204020204" pitchFamily="34" charset="-122"/>
                <a:ea typeface="微软雅黑" panose="020B0503020204020204" pitchFamily="34" charset="-122"/>
              </a:rPr>
              <a:t>MQ </a:t>
            </a:r>
            <a:r>
              <a:rPr lang="zh-CN" altLang="en-US" sz="1800" dirty="0">
                <a:solidFill>
                  <a:srgbClr val="262626"/>
                </a:solidFill>
                <a:latin typeface="微软雅黑" panose="020B0503020204020204" pitchFamily="34" charset="-122"/>
                <a:ea typeface="微软雅黑" panose="020B0503020204020204" pitchFamily="34" charset="-122"/>
              </a:rPr>
              <a:t>的基本概念</a:t>
            </a:r>
            <a:endParaRPr lang="en-US" altLang="zh-CN" sz="1800" dirty="0">
              <a:solidFill>
                <a:srgbClr val="262626"/>
              </a:solidFill>
              <a:latin typeface="微软雅黑" panose="020B0503020204020204" pitchFamily="34" charset="-122"/>
              <a:ea typeface="微软雅黑" panose="020B0503020204020204" pitchFamily="34" charset="-122"/>
            </a:endParaRPr>
          </a:p>
          <a:p>
            <a:pPr marL="171450" indent="-171450" eaLnBrk="0" hangingPunct="0">
              <a:lnSpc>
                <a:spcPct val="200000"/>
              </a:lnSpc>
              <a:buClr>
                <a:srgbClr val="262626"/>
              </a:buClr>
              <a:buFont typeface="Wingdings" panose="05000000000000000000" pitchFamily="2" charset="2"/>
              <a:buChar char="u"/>
            </a:pPr>
            <a:r>
              <a:rPr lang="en-US" altLang="zh-CN" sz="1800" dirty="0">
                <a:solidFill>
                  <a:srgbClr val="262626"/>
                </a:solidFill>
                <a:latin typeface="微软雅黑" panose="020B0503020204020204" pitchFamily="34" charset="-122"/>
                <a:ea typeface="微软雅黑" panose="020B0503020204020204" pitchFamily="34" charset="-122"/>
              </a:rPr>
              <a:t> </a:t>
            </a:r>
            <a:r>
              <a:rPr lang="zh-CN" altLang="zh-CN" sz="1800" dirty="0">
                <a:solidFill>
                  <a:srgbClr val="262626"/>
                </a:solidFill>
                <a:latin typeface="微软雅黑" panose="020B0503020204020204" pitchFamily="34" charset="-122"/>
                <a:ea typeface="微软雅黑" panose="020B0503020204020204" pitchFamily="34" charset="-122"/>
              </a:rPr>
              <a:t>RabbitMQ</a:t>
            </a:r>
            <a:r>
              <a:rPr lang="en-US" altLang="zh-CN" sz="1800" dirty="0">
                <a:solidFill>
                  <a:srgbClr val="262626"/>
                </a:solidFill>
                <a:latin typeface="微软雅黑" panose="020B0503020204020204" pitchFamily="34" charset="-122"/>
                <a:ea typeface="微软雅黑" panose="020B0503020204020204" pitchFamily="34" charset="-122"/>
              </a:rPr>
              <a:t> </a:t>
            </a:r>
            <a:r>
              <a:rPr lang="zh-CN" altLang="en-US" sz="1800" dirty="0">
                <a:solidFill>
                  <a:srgbClr val="262626"/>
                </a:solidFill>
                <a:latin typeface="微软雅黑" panose="020B0503020204020204" pitchFamily="34" charset="-122"/>
                <a:ea typeface="微软雅黑" panose="020B0503020204020204" pitchFamily="34" charset="-122"/>
              </a:rPr>
              <a:t>的安装和配置</a:t>
            </a:r>
            <a:endParaRPr lang="en-US" altLang="zh-CN" sz="1800" dirty="0">
              <a:solidFill>
                <a:srgbClr val="262626"/>
              </a:solidFill>
              <a:latin typeface="微软雅黑" panose="020B0503020204020204" pitchFamily="34" charset="-122"/>
              <a:ea typeface="微软雅黑" panose="020B0503020204020204" pitchFamily="34" charset="-122"/>
            </a:endParaRPr>
          </a:p>
          <a:p>
            <a:pPr marL="171450" indent="-171450" eaLnBrk="0" hangingPunct="0">
              <a:lnSpc>
                <a:spcPct val="200000"/>
              </a:lnSpc>
              <a:buClr>
                <a:srgbClr val="FF0000"/>
              </a:buClr>
              <a:buFont typeface="Wingdings" panose="05000000000000000000" pitchFamily="2" charset="2"/>
              <a:buChar char="u"/>
            </a:pPr>
            <a:r>
              <a:rPr lang="en-US" altLang="zh-CN" sz="1800" dirty="0">
                <a:solidFill>
                  <a:srgbClr val="FF0000"/>
                </a:solidFill>
                <a:latin typeface="微软雅黑" panose="020B0503020204020204" pitchFamily="34" charset="-122"/>
                <a:ea typeface="微软雅黑" panose="020B0503020204020204" pitchFamily="34" charset="-122"/>
              </a:rPr>
              <a:t> </a:t>
            </a:r>
            <a:r>
              <a:rPr lang="zh-CN" altLang="zh-CN" sz="1800" dirty="0">
                <a:solidFill>
                  <a:srgbClr val="FF0000"/>
                </a:solidFill>
                <a:latin typeface="微软雅黑" panose="020B0503020204020204" pitchFamily="34" charset="-122"/>
                <a:ea typeface="微软雅黑" panose="020B0503020204020204" pitchFamily="34" charset="-122"/>
              </a:rPr>
              <a:t>RabbitMQ</a:t>
            </a:r>
            <a:r>
              <a:rPr lang="en-US" altLang="zh-CN" sz="1800" dirty="0">
                <a:solidFill>
                  <a:srgbClr val="FF0000"/>
                </a:solidFill>
                <a:latin typeface="微软雅黑" panose="020B0503020204020204" pitchFamily="34" charset="-122"/>
                <a:ea typeface="微软雅黑" panose="020B0503020204020204" pitchFamily="34" charset="-122"/>
              </a:rPr>
              <a:t> </a:t>
            </a:r>
            <a:r>
              <a:rPr lang="zh-CN" altLang="en-US" sz="1800" dirty="0">
                <a:solidFill>
                  <a:srgbClr val="FF0000"/>
                </a:solidFill>
                <a:latin typeface="微软雅黑" panose="020B0503020204020204" pitchFamily="34" charset="-122"/>
                <a:ea typeface="微软雅黑" panose="020B0503020204020204" pitchFamily="34" charset="-122"/>
              </a:rPr>
              <a:t>快速入门</a:t>
            </a:r>
            <a:endParaRPr lang="en-US" altLang="zh-CN" sz="1800" dirty="0">
              <a:solidFill>
                <a:srgbClr val="FF0000"/>
              </a:solidFill>
              <a:latin typeface="微软雅黑" panose="020B0503020204020204" pitchFamily="34" charset="-122"/>
              <a:ea typeface="微软雅黑" panose="020B0503020204020204" pitchFamily="34" charset="-122"/>
            </a:endParaRPr>
          </a:p>
          <a:p>
            <a:pPr marL="171450" indent="-171450" eaLnBrk="0" hangingPunct="0">
              <a:lnSpc>
                <a:spcPct val="200000"/>
              </a:lnSpc>
              <a:buClr>
                <a:srgbClr val="262626"/>
              </a:buClr>
              <a:buFont typeface="Wingdings" panose="05000000000000000000" pitchFamily="2" charset="2"/>
              <a:buChar char="u"/>
            </a:pPr>
            <a:r>
              <a:rPr lang="en-US" altLang="zh-CN" sz="1800" dirty="0">
                <a:solidFill>
                  <a:srgbClr val="262626"/>
                </a:solidFill>
                <a:latin typeface="微软雅黑" panose="020B0503020204020204" pitchFamily="34" charset="-122"/>
                <a:ea typeface="微软雅黑" panose="020B0503020204020204" pitchFamily="34" charset="-122"/>
              </a:rPr>
              <a:t> RabbitMQ </a:t>
            </a:r>
            <a:r>
              <a:rPr lang="zh-CN" altLang="en-US" sz="1800" dirty="0">
                <a:solidFill>
                  <a:srgbClr val="262626"/>
                </a:solidFill>
                <a:latin typeface="微软雅黑" panose="020B0503020204020204" pitchFamily="34" charset="-122"/>
                <a:ea typeface="微软雅黑" panose="020B0503020204020204" pitchFamily="34" charset="-122"/>
              </a:rPr>
              <a:t>的工作模式</a:t>
            </a:r>
            <a:endParaRPr lang="en-US" altLang="zh-CN" sz="1800" dirty="0">
              <a:solidFill>
                <a:srgbClr val="262626"/>
              </a:solidFill>
              <a:latin typeface="微软雅黑" panose="020B0503020204020204" pitchFamily="34" charset="-122"/>
              <a:ea typeface="微软雅黑" panose="020B0503020204020204" pitchFamily="34" charset="-122"/>
            </a:endParaRPr>
          </a:p>
          <a:p>
            <a:pPr marL="171450" indent="-171450" eaLnBrk="0" hangingPunct="0">
              <a:lnSpc>
                <a:spcPct val="200000"/>
              </a:lnSpc>
              <a:buClr>
                <a:srgbClr val="262626"/>
              </a:buClr>
              <a:buFont typeface="Wingdings" panose="05000000000000000000" pitchFamily="2" charset="2"/>
              <a:buChar char="u"/>
            </a:pPr>
            <a:r>
              <a:rPr lang="en-US" altLang="zh-CN" sz="1800" dirty="0">
                <a:solidFill>
                  <a:srgbClr val="262626"/>
                </a:solidFill>
                <a:latin typeface="微软雅黑" panose="020B0503020204020204" pitchFamily="34" charset="-122"/>
                <a:ea typeface="微软雅黑" panose="020B0503020204020204" pitchFamily="34" charset="-122"/>
              </a:rPr>
              <a:t> Spring </a:t>
            </a:r>
            <a:r>
              <a:rPr lang="zh-CN" altLang="en-US" sz="1800" dirty="0">
                <a:solidFill>
                  <a:srgbClr val="262626"/>
                </a:solidFill>
                <a:latin typeface="微软雅黑" panose="020B0503020204020204" pitchFamily="34" charset="-122"/>
                <a:ea typeface="微软雅黑" panose="020B0503020204020204" pitchFamily="34" charset="-122"/>
              </a:rPr>
              <a:t>整合 </a:t>
            </a:r>
            <a:r>
              <a:rPr lang="zh-CN" altLang="zh-CN" sz="1800" dirty="0">
                <a:solidFill>
                  <a:srgbClr val="262626"/>
                </a:solidFill>
                <a:latin typeface="微软雅黑" panose="020B0503020204020204" pitchFamily="34" charset="-122"/>
                <a:ea typeface="微软雅黑" panose="020B0503020204020204" pitchFamily="34" charset="-122"/>
              </a:rPr>
              <a:t>RabbitMQ</a:t>
            </a:r>
            <a:endParaRPr lang="zh-CN" altLang="zh-CN" sz="1800" dirty="0">
              <a:solidFill>
                <a:srgbClr val="262626"/>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占位符 1"/>
          <p:cNvSpPr txBox="1">
            <a:spLocks noChangeArrowheads="1"/>
          </p:cNvSpPr>
          <p:nvPr/>
        </p:nvSpPr>
        <p:spPr bwMode="auto">
          <a:xfrm>
            <a:off x="1213803" y="339725"/>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3. </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RabbitMQ</a:t>
            </a:r>
            <a:r>
              <a:rPr kumimoji="0" 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 </a:t>
            </a:r>
            <a:r>
              <a:rPr kumimoji="0" lang="zh-CN" alt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快速</a:t>
            </a:r>
            <a:r>
              <a:rPr kumimoji="0"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入门</a:t>
            </a:r>
            <a:endParaRPr kumimoji="0"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34818" name="文本框 2"/>
          <p:cNvSpPr txBox="1">
            <a:spLocks noChangeArrowheads="1"/>
          </p:cNvSpPr>
          <p:nvPr/>
        </p:nvSpPr>
        <p:spPr bwMode="auto">
          <a:xfrm>
            <a:off x="1329690" y="1735138"/>
            <a:ext cx="6624638"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defTabSz="914400">
              <a:lnSpc>
                <a:spcPct val="150000"/>
              </a:lnSpc>
              <a:buClrTx/>
              <a:buSzTx/>
              <a:buFontTx/>
              <a:defRPr/>
            </a:pPr>
            <a:r>
              <a:rPr kumimoji="0" lang="zh-CN" altLang="en-US" sz="14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rPr>
              <a:t>需求：使用简单模式完成消息传递</a:t>
            </a:r>
            <a:endParaRPr kumimoji="0" lang="zh-CN" altLang="en-US" sz="14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endParaRPr>
          </a:p>
        </p:txBody>
      </p:sp>
      <p:sp>
        <p:nvSpPr>
          <p:cNvPr id="34819" name="文本框 4"/>
          <p:cNvSpPr txBox="1">
            <a:spLocks noChangeArrowheads="1"/>
          </p:cNvSpPr>
          <p:nvPr/>
        </p:nvSpPr>
        <p:spPr bwMode="auto">
          <a:xfrm>
            <a:off x="1329690" y="2195513"/>
            <a:ext cx="6624638" cy="170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800100" indent="-342900">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步骤：</a:t>
            </a:r>
            <a:endParaRPr kumimoji="0" lang="zh-CN" altLang="en-US" sz="14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800100" marR="0" lvl="1" indent="-342900" algn="l" defTabSz="914400" rtl="0" eaLnBrk="1" fontAlgn="base" latinLnBrk="0" hangingPunct="1">
              <a:lnSpc>
                <a:spcPct val="150000"/>
              </a:lnSpc>
              <a:spcBef>
                <a:spcPct val="0"/>
              </a:spcBef>
              <a:spcAft>
                <a:spcPct val="0"/>
              </a:spcAft>
              <a:buClrTx/>
              <a:buSzTx/>
              <a:buFont typeface="+mj-ea"/>
              <a:buAutoNum type="circleNumDbPlain"/>
              <a:defRPr/>
            </a:pPr>
            <a:r>
              <a:rPr kumimoji="0" lang="zh-CN" altLang="en-US" sz="14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创建工程（生成者、消费者）</a:t>
            </a:r>
            <a:endParaRPr kumimoji="0" lang="zh-CN" altLang="en-US" sz="14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800100" marR="0" lvl="1" indent="-342900" algn="l" defTabSz="914400" rtl="0" eaLnBrk="1" fontAlgn="base" latinLnBrk="0" hangingPunct="1">
              <a:lnSpc>
                <a:spcPct val="150000"/>
              </a:lnSpc>
              <a:spcBef>
                <a:spcPct val="0"/>
              </a:spcBef>
              <a:spcAft>
                <a:spcPct val="0"/>
              </a:spcAft>
              <a:buClrTx/>
              <a:buSzTx/>
              <a:buFont typeface="+mj-ea"/>
              <a:buAutoNum type="circleNumDbPlain"/>
              <a:defRPr/>
            </a:pPr>
            <a:r>
              <a:rPr kumimoji="0" lang="zh-CN" altLang="en-US" sz="14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分别添加依赖</a:t>
            </a:r>
            <a:endParaRPr kumimoji="0" lang="zh-CN" altLang="en-US" sz="14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800100" marR="0" lvl="1" indent="-342900" algn="l" defTabSz="914400" rtl="0" eaLnBrk="1" fontAlgn="base" latinLnBrk="0" hangingPunct="1">
              <a:lnSpc>
                <a:spcPct val="150000"/>
              </a:lnSpc>
              <a:spcBef>
                <a:spcPct val="0"/>
              </a:spcBef>
              <a:spcAft>
                <a:spcPct val="0"/>
              </a:spcAft>
              <a:buClrTx/>
              <a:buSzTx/>
              <a:buFont typeface="+mj-ea"/>
              <a:buAutoNum type="circleNumDbPlain"/>
              <a:defRPr/>
            </a:pPr>
            <a:r>
              <a:rPr kumimoji="0" lang="zh-CN" altLang="en-US" sz="14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编写生产者发送消息</a:t>
            </a:r>
            <a:endParaRPr kumimoji="0" lang="zh-CN" altLang="en-US" sz="14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800100" marR="0" lvl="1" indent="-342900" algn="l" defTabSz="914400" rtl="0" eaLnBrk="1" fontAlgn="base" latinLnBrk="0" hangingPunct="1">
              <a:lnSpc>
                <a:spcPct val="150000"/>
              </a:lnSpc>
              <a:spcBef>
                <a:spcPct val="0"/>
              </a:spcBef>
              <a:spcAft>
                <a:spcPct val="0"/>
              </a:spcAft>
              <a:buClrTx/>
              <a:buSzTx/>
              <a:buFont typeface="+mj-ea"/>
              <a:buAutoNum type="circleNumDbPlain"/>
              <a:defRPr/>
            </a:pPr>
            <a:r>
              <a:rPr kumimoji="0" lang="zh-CN" altLang="en-US" sz="14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编写消费者接收消息</a:t>
            </a:r>
            <a:endParaRPr kumimoji="0" lang="zh-CN" altLang="en-US" sz="14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0724" name="TextBox 9"/>
          <p:cNvSpPr txBox="1"/>
          <p:nvPr/>
        </p:nvSpPr>
        <p:spPr>
          <a:xfrm>
            <a:off x="1329690" y="1149350"/>
            <a:ext cx="6624638" cy="458788"/>
          </a:xfrm>
          <a:prstGeom prst="rect">
            <a:avLst/>
          </a:prstGeom>
          <a:noFill/>
          <a:ln w="9525">
            <a:noFill/>
          </a:ln>
        </p:spPr>
        <p:txBody>
          <a:bodyPr anchor="t">
            <a:spAutoFit/>
          </a:bodyPr>
          <a:p>
            <a:pPr eaLnBrk="0" hangingPunct="0">
              <a:lnSpc>
                <a:spcPct val="150000"/>
              </a:lnSpc>
              <a:buSzTx/>
            </a:pPr>
            <a:r>
              <a:rPr lang="en-US" altLang="zh-CN" b="1">
                <a:solidFill>
                  <a:srgbClr val="404040"/>
                </a:solidFill>
                <a:latin typeface="微软雅黑" panose="020B0503020204020204" pitchFamily="34" charset="-122"/>
                <a:ea typeface="微软雅黑" panose="020B0503020204020204" pitchFamily="34" charset="-122"/>
                <a:sym typeface="黑体" panose="02010609060101010101" charset="-122"/>
              </a:rPr>
              <a:t>3.1 </a:t>
            </a:r>
            <a:r>
              <a:rPr lang="zh-CN" altLang="en-US" b="1">
                <a:solidFill>
                  <a:srgbClr val="404040"/>
                </a:solidFill>
                <a:latin typeface="微软雅黑" panose="020B0503020204020204" pitchFamily="34" charset="-122"/>
                <a:ea typeface="微软雅黑" panose="020B0503020204020204" pitchFamily="34" charset="-122"/>
                <a:sym typeface="黑体" panose="02010609060101010101" charset="-122"/>
              </a:rPr>
              <a:t>入门程序</a:t>
            </a:r>
            <a:endParaRPr lang="zh-CN" altLang="en-US" b="1">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charRg st="0"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charRg st="4" end="1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charRg st="18" end="2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charRg st="25" end="3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charRg st="35" end="4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占位符 1"/>
          <p:cNvSpPr txBox="1">
            <a:spLocks noChangeArrowheads="1"/>
          </p:cNvSpPr>
          <p:nvPr/>
        </p:nvSpPr>
        <p:spPr bwMode="auto">
          <a:xfrm>
            <a:off x="1213803" y="339725"/>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3. </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RabbitMQ</a:t>
            </a:r>
            <a:r>
              <a:rPr kumimoji="0" 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 </a:t>
            </a:r>
            <a:r>
              <a:rPr kumimoji="0" lang="zh-CN" alt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快速</a:t>
            </a:r>
            <a:r>
              <a:rPr kumimoji="0"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入门</a:t>
            </a:r>
            <a:endParaRPr kumimoji="0"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36866" name="文本框 2"/>
          <p:cNvSpPr txBox="1">
            <a:spLocks noChangeArrowheads="1"/>
          </p:cNvSpPr>
          <p:nvPr/>
        </p:nvSpPr>
        <p:spPr bwMode="auto">
          <a:xfrm>
            <a:off x="1329690" y="1760538"/>
            <a:ext cx="6624638"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defTabSz="914400">
              <a:buClrTx/>
              <a:buSzTx/>
              <a:buFontTx/>
              <a:defRPr/>
            </a:pPr>
            <a:r>
              <a:rPr kumimoji="0" lang="zh-CN" altLang="en-US" sz="14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rPr>
              <a:t>上述的入门案例中其实使用的是如下的简单模式：</a:t>
            </a:r>
            <a:endParaRPr kumimoji="0" lang="zh-CN" altLang="en-US" sz="14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329690" y="3326765"/>
            <a:ext cx="7642225" cy="1706880"/>
          </a:xfrm>
          <a:prstGeom prst="rect">
            <a:avLst/>
          </a:prstGeom>
          <a:noFill/>
        </p:spPr>
        <p:txBody>
          <a:bodyPr wrap="square">
            <a:spAutoFit/>
          </a:bodyPr>
          <a:lstStyle/>
          <a:p>
            <a:pPr marR="0" defTabSz="914400" fontAlgn="auto">
              <a:lnSpc>
                <a:spcPct val="150000"/>
              </a:lnSpc>
              <a:spcBef>
                <a:spcPts val="0"/>
              </a:spcBef>
              <a:spcAft>
                <a:spcPts val="0"/>
              </a:spcAft>
              <a:buClrTx/>
              <a:buSzTx/>
              <a:buFontTx/>
              <a:defRPr/>
            </a:pPr>
            <a:r>
              <a:rPr kumimoji="0" lang="zh-CN" altLang="en-US" sz="14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mn-cs"/>
              </a:rPr>
              <a:t>在上图的模型中，有以下概念：</a:t>
            </a:r>
            <a:endParaRPr kumimoji="0" lang="zh-CN" altLang="en-US" sz="14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mn-cs"/>
            </a:endParaRPr>
          </a:p>
          <a:p>
            <a:pPr marL="285750" marR="0" indent="-285750" defTabSz="914400" fontAlgn="auto">
              <a:lnSpc>
                <a:spcPct val="150000"/>
              </a:lnSpc>
              <a:spcBef>
                <a:spcPts val="0"/>
              </a:spcBef>
              <a:spcAft>
                <a:spcPts val="0"/>
              </a:spcAft>
              <a:buClrTx/>
              <a:buSzTx/>
              <a:buFont typeface="Wingdings" panose="05000000000000000000" pitchFamily="2" charset="2"/>
              <a:buChar char="l"/>
              <a:defRPr/>
            </a:pPr>
            <a:r>
              <a:rPr kumimoji="0" lang="zh-CN" altLang="en-US" sz="14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mn-cs"/>
              </a:rPr>
              <a:t>P：生产者，也就是要发送消息的程序</a:t>
            </a:r>
            <a:endParaRPr kumimoji="0" lang="zh-CN" altLang="en-US" sz="14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mn-cs"/>
            </a:endParaRPr>
          </a:p>
          <a:p>
            <a:pPr marL="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mn-ea"/>
              </a:rPr>
              <a:t>C：消费者：消息的接收者，会一直等待消息到来</a:t>
            </a:r>
            <a:endPar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mn-ea"/>
            </a:endParaRPr>
          </a:p>
          <a:p>
            <a:pPr marL="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mn-ea"/>
              </a:rPr>
              <a:t>queue：消息队列，图中红色部分。类似一个邮箱，可以缓存消息；生产者向其中投递消息，消费者从其中取出消息</a:t>
            </a:r>
            <a:endPar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 name="椭圆 1"/>
          <p:cNvSpPr/>
          <p:nvPr/>
        </p:nvSpPr>
        <p:spPr>
          <a:xfrm>
            <a:off x="2409190" y="2628900"/>
            <a:ext cx="717550" cy="38735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a:t>
            </a: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8" name="组合 7"/>
          <p:cNvGrpSpPr/>
          <p:nvPr/>
        </p:nvGrpSpPr>
        <p:grpSpPr>
          <a:xfrm>
            <a:off x="3596640" y="2570163"/>
            <a:ext cx="1079500" cy="504825"/>
            <a:chOff x="2987824" y="2211710"/>
            <a:chExt cx="1080120" cy="504056"/>
          </a:xfrm>
        </p:grpSpPr>
        <p:sp>
          <p:nvSpPr>
            <p:cNvPr id="4" name="矩形 3"/>
            <p:cNvSpPr/>
            <p:nvPr/>
          </p:nvSpPr>
          <p:spPr>
            <a:xfrm>
              <a:off x="2987824" y="2211710"/>
              <a:ext cx="216024"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矩形 10"/>
            <p:cNvSpPr/>
            <p:nvPr/>
          </p:nvSpPr>
          <p:spPr>
            <a:xfrm>
              <a:off x="3203848" y="2211710"/>
              <a:ext cx="216024"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矩形 11"/>
            <p:cNvSpPr/>
            <p:nvPr/>
          </p:nvSpPr>
          <p:spPr>
            <a:xfrm>
              <a:off x="3419872" y="2211710"/>
              <a:ext cx="216024"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矩形 12"/>
            <p:cNvSpPr/>
            <p:nvPr/>
          </p:nvSpPr>
          <p:spPr>
            <a:xfrm>
              <a:off x="3635896" y="2211710"/>
              <a:ext cx="216024"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4" name="矩形 13"/>
            <p:cNvSpPr/>
            <p:nvPr/>
          </p:nvSpPr>
          <p:spPr>
            <a:xfrm>
              <a:off x="3851920" y="2211710"/>
              <a:ext cx="216024"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16" name="椭圆 15"/>
          <p:cNvSpPr/>
          <p:nvPr/>
        </p:nvSpPr>
        <p:spPr>
          <a:xfrm>
            <a:off x="5146040" y="2628900"/>
            <a:ext cx="717550" cy="38735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a:t>
            </a: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0" name="直接箭头连接符 9"/>
          <p:cNvCxnSpPr>
            <a:stCxn id="2" idx="6"/>
            <a:endCxn id="4" idx="1"/>
          </p:cNvCxnSpPr>
          <p:nvPr/>
        </p:nvCxnSpPr>
        <p:spPr>
          <a:xfrm>
            <a:off x="3198495" y="2822575"/>
            <a:ext cx="469900" cy="635"/>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4" idx="3"/>
            <a:endCxn id="16" idx="2"/>
          </p:cNvCxnSpPr>
          <p:nvPr/>
        </p:nvCxnSpPr>
        <p:spPr>
          <a:xfrm flipV="1">
            <a:off x="4747895" y="2822575"/>
            <a:ext cx="469900" cy="635"/>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782" name="TextBox 9"/>
          <p:cNvSpPr txBox="1"/>
          <p:nvPr/>
        </p:nvSpPr>
        <p:spPr>
          <a:xfrm>
            <a:off x="1329690" y="1149350"/>
            <a:ext cx="6624638" cy="458788"/>
          </a:xfrm>
          <a:prstGeom prst="rect">
            <a:avLst/>
          </a:prstGeom>
          <a:noFill/>
          <a:ln w="9525">
            <a:noFill/>
          </a:ln>
        </p:spPr>
        <p:txBody>
          <a:bodyPr anchor="t">
            <a:spAutoFit/>
          </a:bodyPr>
          <a:p>
            <a:pPr eaLnBrk="0" hangingPunct="0">
              <a:lnSpc>
                <a:spcPct val="150000"/>
              </a:lnSpc>
            </a:pPr>
            <a:r>
              <a:rPr lang="en-US" altLang="zh-CN" b="1" dirty="0">
                <a:solidFill>
                  <a:srgbClr val="404040"/>
                </a:solidFill>
                <a:latin typeface="微软雅黑" panose="020B0503020204020204" pitchFamily="34" charset="-122"/>
                <a:ea typeface="微软雅黑" panose="020B0503020204020204" pitchFamily="34" charset="-122"/>
                <a:sym typeface="黑体" panose="02010609060101010101" charset="-122"/>
              </a:rPr>
              <a:t>3.2 </a:t>
            </a:r>
            <a:r>
              <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rPr>
              <a:t>小结</a:t>
            </a:r>
            <a:endPar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charRg st="0" end="1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charRg st="15" end="3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charRg st="33" end="5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charRg st="56" end="1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2" grpId="0" bldLvl="0" animBg="1"/>
      <p:bldP spid="1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5270659" y="596980"/>
            <a:ext cx="3174683" cy="626133"/>
          </a:xfrm>
          <a:prstGeom prst="rect">
            <a:avLst/>
          </a:prstGeom>
          <a:noFill/>
        </p:spPr>
        <p:txBody>
          <a:bodyPr wrap="square" lIns="68580" tIns="34290" rIns="68580" bIns="34290" rtlCol="0" anchor="ctr" anchorCtr="0">
            <a:normAutofit/>
          </a:bodyPr>
          <a:lstStyle>
            <a:defPPr>
              <a:defRPr lang="zh-CN"/>
            </a:defPPr>
            <a:lvl1pPr>
              <a:lnSpc>
                <a:spcPct val="100000"/>
              </a:lnSpc>
              <a:defRPr sz="4400" b="1" spc="600">
                <a:solidFill>
                  <a:schemeClr val="tx1">
                    <a:lumMod val="85000"/>
                    <a:lumOff val="15000"/>
                  </a:schemeClr>
                </a:solidFill>
                <a:uFillTx/>
                <a:latin typeface="Arial" panose="020B0604020202020204" pitchFamily="34" charset="0"/>
                <a:ea typeface="微软雅黑" panose="020B0503020204020204" pitchFamily="34" charset="-122"/>
              </a:defRPr>
            </a:lvl1pPr>
          </a:lstStyle>
          <a:p>
            <a:pPr algn="ctr"/>
            <a:r>
              <a:rPr lang="zh-CN" altLang="en-US" sz="3300" b="0" dirty="0">
                <a:solidFill>
                  <a:schemeClr val="tx1">
                    <a:lumMod val="85000"/>
                    <a:lumOff val="15000"/>
                  </a:schemeClr>
                </a:solidFill>
                <a:ea typeface="汉仪旗黑-85S" panose="00020600040101010101" pitchFamily="18" charset="-122"/>
                <a:sym typeface="Arial" panose="020B0604020202020204" pitchFamily="34" charset="0"/>
              </a:rPr>
              <a:t>目录</a:t>
            </a:r>
            <a:endParaRPr lang="zh-CN" altLang="en-US" sz="3300" b="0" dirty="0">
              <a:solidFill>
                <a:schemeClr val="tx1">
                  <a:lumMod val="85000"/>
                  <a:lumOff val="15000"/>
                </a:schemeClr>
              </a:solidFill>
              <a:ea typeface="汉仪旗黑-85S" panose="00020600040101010101" pitchFamily="18" charset="-122"/>
              <a:sym typeface="Arial" panose="020B0604020202020204" pitchFamily="34" charset="0"/>
            </a:endParaRPr>
          </a:p>
        </p:txBody>
      </p:sp>
      <p:sp>
        <p:nvSpPr>
          <p:cNvPr id="34820" name="TextBox 9"/>
          <p:cNvSpPr txBox="1"/>
          <p:nvPr/>
        </p:nvSpPr>
        <p:spPr>
          <a:xfrm>
            <a:off x="4961890" y="1486535"/>
            <a:ext cx="4319588" cy="2861310"/>
          </a:xfrm>
          <a:prstGeom prst="rect">
            <a:avLst/>
          </a:prstGeom>
          <a:noFill/>
          <a:ln w="9525">
            <a:noFill/>
          </a:ln>
        </p:spPr>
        <p:txBody>
          <a:bodyPr anchor="t">
            <a:spAutoFit/>
          </a:bodyPr>
          <a:p>
            <a:pPr marL="171450" indent="-171450">
              <a:lnSpc>
                <a:spcPct val="200000"/>
              </a:lnSpc>
              <a:buClr>
                <a:srgbClr val="262626"/>
              </a:buClr>
              <a:buFont typeface="Wingdings" panose="05000000000000000000" pitchFamily="2" charset="2"/>
              <a:buChar char="u"/>
            </a:pPr>
            <a:r>
              <a:rPr lang="zh-CN" altLang="en-US" sz="1800" dirty="0">
                <a:solidFill>
                  <a:srgbClr val="262626"/>
                </a:solidFill>
                <a:latin typeface="微软雅黑" panose="020B0503020204020204" pitchFamily="34" charset="-122"/>
                <a:ea typeface="微软雅黑" panose="020B0503020204020204" pitchFamily="34" charset="-122"/>
              </a:rPr>
              <a:t> </a:t>
            </a:r>
            <a:r>
              <a:rPr lang="en-US" altLang="zh-CN" sz="1800" dirty="0">
                <a:solidFill>
                  <a:srgbClr val="262626"/>
                </a:solidFill>
                <a:latin typeface="微软雅黑" panose="020B0503020204020204" pitchFamily="34" charset="-122"/>
                <a:ea typeface="微软雅黑" panose="020B0503020204020204" pitchFamily="34" charset="-122"/>
              </a:rPr>
              <a:t>MQ </a:t>
            </a:r>
            <a:r>
              <a:rPr lang="zh-CN" altLang="en-US" sz="1800" dirty="0">
                <a:solidFill>
                  <a:srgbClr val="262626"/>
                </a:solidFill>
                <a:latin typeface="微软雅黑" panose="020B0503020204020204" pitchFamily="34" charset="-122"/>
                <a:ea typeface="微软雅黑" panose="020B0503020204020204" pitchFamily="34" charset="-122"/>
              </a:rPr>
              <a:t>的基本概念</a:t>
            </a:r>
            <a:endParaRPr lang="en-US" altLang="zh-CN" sz="1800" dirty="0">
              <a:solidFill>
                <a:srgbClr val="262626"/>
              </a:solidFill>
              <a:latin typeface="微软雅黑" panose="020B0503020204020204" pitchFamily="34" charset="-122"/>
              <a:ea typeface="微软雅黑" panose="020B0503020204020204" pitchFamily="34" charset="-122"/>
            </a:endParaRPr>
          </a:p>
          <a:p>
            <a:pPr marL="171450" indent="-171450" eaLnBrk="0" hangingPunct="0">
              <a:lnSpc>
                <a:spcPct val="200000"/>
              </a:lnSpc>
              <a:buClr>
                <a:srgbClr val="262626"/>
              </a:buClr>
              <a:buFont typeface="Wingdings" panose="05000000000000000000" pitchFamily="2" charset="2"/>
              <a:buChar char="u"/>
            </a:pPr>
            <a:r>
              <a:rPr lang="en-US" altLang="zh-CN" sz="1800" dirty="0">
                <a:solidFill>
                  <a:srgbClr val="262626"/>
                </a:solidFill>
                <a:latin typeface="微软雅黑" panose="020B0503020204020204" pitchFamily="34" charset="-122"/>
                <a:ea typeface="微软雅黑" panose="020B0503020204020204" pitchFamily="34" charset="-122"/>
              </a:rPr>
              <a:t> </a:t>
            </a:r>
            <a:r>
              <a:rPr lang="zh-CN" altLang="zh-CN" sz="1800" dirty="0">
                <a:solidFill>
                  <a:srgbClr val="262626"/>
                </a:solidFill>
                <a:latin typeface="微软雅黑" panose="020B0503020204020204" pitchFamily="34" charset="-122"/>
                <a:ea typeface="微软雅黑" panose="020B0503020204020204" pitchFamily="34" charset="-122"/>
              </a:rPr>
              <a:t>RabbitMQ</a:t>
            </a:r>
            <a:r>
              <a:rPr lang="en-US" altLang="zh-CN" sz="1800" dirty="0">
                <a:solidFill>
                  <a:srgbClr val="262626"/>
                </a:solidFill>
                <a:latin typeface="微软雅黑" panose="020B0503020204020204" pitchFamily="34" charset="-122"/>
                <a:ea typeface="微软雅黑" panose="020B0503020204020204" pitchFamily="34" charset="-122"/>
              </a:rPr>
              <a:t> </a:t>
            </a:r>
            <a:r>
              <a:rPr lang="zh-CN" altLang="en-US" sz="1800" dirty="0">
                <a:solidFill>
                  <a:srgbClr val="262626"/>
                </a:solidFill>
                <a:latin typeface="微软雅黑" panose="020B0503020204020204" pitchFamily="34" charset="-122"/>
                <a:ea typeface="微软雅黑" panose="020B0503020204020204" pitchFamily="34" charset="-122"/>
              </a:rPr>
              <a:t>的安装和配置</a:t>
            </a:r>
            <a:endParaRPr lang="en-US" altLang="zh-CN" sz="1800" dirty="0">
              <a:solidFill>
                <a:srgbClr val="262626"/>
              </a:solidFill>
              <a:latin typeface="微软雅黑" panose="020B0503020204020204" pitchFamily="34" charset="-122"/>
              <a:ea typeface="微软雅黑" panose="020B0503020204020204" pitchFamily="34" charset="-122"/>
            </a:endParaRPr>
          </a:p>
          <a:p>
            <a:pPr marL="171450" indent="-171450" eaLnBrk="0" hangingPunct="0">
              <a:lnSpc>
                <a:spcPct val="200000"/>
              </a:lnSpc>
              <a:buClr>
                <a:srgbClr val="262626"/>
              </a:buClr>
              <a:buFont typeface="Wingdings" panose="05000000000000000000" pitchFamily="2" charset="2"/>
              <a:buChar char="u"/>
            </a:pPr>
            <a:r>
              <a:rPr lang="en-US" altLang="zh-CN" sz="1800" dirty="0">
                <a:solidFill>
                  <a:srgbClr val="262626"/>
                </a:solidFill>
                <a:latin typeface="微软雅黑" panose="020B0503020204020204" pitchFamily="34" charset="-122"/>
                <a:ea typeface="微软雅黑" panose="020B0503020204020204" pitchFamily="34" charset="-122"/>
              </a:rPr>
              <a:t> </a:t>
            </a:r>
            <a:r>
              <a:rPr lang="zh-CN" altLang="zh-CN" sz="1800" dirty="0">
                <a:solidFill>
                  <a:srgbClr val="262626"/>
                </a:solidFill>
                <a:latin typeface="微软雅黑" panose="020B0503020204020204" pitchFamily="34" charset="-122"/>
                <a:ea typeface="微软雅黑" panose="020B0503020204020204" pitchFamily="34" charset="-122"/>
              </a:rPr>
              <a:t>RabbitMQ</a:t>
            </a:r>
            <a:r>
              <a:rPr lang="en-US" altLang="zh-CN" sz="1800" dirty="0">
                <a:solidFill>
                  <a:srgbClr val="262626"/>
                </a:solidFill>
                <a:latin typeface="微软雅黑" panose="020B0503020204020204" pitchFamily="34" charset="-122"/>
                <a:ea typeface="微软雅黑" panose="020B0503020204020204" pitchFamily="34" charset="-122"/>
              </a:rPr>
              <a:t> </a:t>
            </a:r>
            <a:r>
              <a:rPr lang="zh-CN" altLang="en-US" sz="1800" dirty="0">
                <a:solidFill>
                  <a:srgbClr val="262626"/>
                </a:solidFill>
                <a:latin typeface="微软雅黑" panose="020B0503020204020204" pitchFamily="34" charset="-122"/>
                <a:ea typeface="微软雅黑" panose="020B0503020204020204" pitchFamily="34" charset="-122"/>
              </a:rPr>
              <a:t>快速入门</a:t>
            </a:r>
            <a:endParaRPr lang="en-US" altLang="zh-CN" sz="1800" dirty="0">
              <a:solidFill>
                <a:srgbClr val="262626"/>
              </a:solidFill>
              <a:latin typeface="微软雅黑" panose="020B0503020204020204" pitchFamily="34" charset="-122"/>
              <a:ea typeface="微软雅黑" panose="020B0503020204020204" pitchFamily="34" charset="-122"/>
            </a:endParaRPr>
          </a:p>
          <a:p>
            <a:pPr marL="171450" indent="-171450" eaLnBrk="0" hangingPunct="0">
              <a:lnSpc>
                <a:spcPct val="200000"/>
              </a:lnSpc>
              <a:buClr>
                <a:srgbClr val="FF0000"/>
              </a:buClr>
              <a:buFont typeface="Wingdings" panose="05000000000000000000" pitchFamily="2" charset="2"/>
              <a:buChar char="u"/>
            </a:pPr>
            <a:r>
              <a:rPr lang="en-US" altLang="zh-CN" sz="1800" dirty="0">
                <a:solidFill>
                  <a:srgbClr val="FF0000"/>
                </a:solidFill>
                <a:latin typeface="微软雅黑" panose="020B0503020204020204" pitchFamily="34" charset="-122"/>
                <a:ea typeface="微软雅黑" panose="020B0503020204020204" pitchFamily="34" charset="-122"/>
              </a:rPr>
              <a:t> RabbitMQ </a:t>
            </a:r>
            <a:r>
              <a:rPr lang="zh-CN" altLang="en-US" sz="1800" dirty="0">
                <a:solidFill>
                  <a:srgbClr val="FF0000"/>
                </a:solidFill>
                <a:latin typeface="微软雅黑" panose="020B0503020204020204" pitchFamily="34" charset="-122"/>
                <a:ea typeface="微软雅黑" panose="020B0503020204020204" pitchFamily="34" charset="-122"/>
              </a:rPr>
              <a:t>的工作模式</a:t>
            </a:r>
            <a:endParaRPr lang="en-US" altLang="zh-CN" sz="1800" dirty="0">
              <a:solidFill>
                <a:srgbClr val="FF0000"/>
              </a:solidFill>
              <a:latin typeface="微软雅黑" panose="020B0503020204020204" pitchFamily="34" charset="-122"/>
              <a:ea typeface="微软雅黑" panose="020B0503020204020204" pitchFamily="34" charset="-122"/>
            </a:endParaRPr>
          </a:p>
          <a:p>
            <a:pPr marL="171450" indent="-171450" eaLnBrk="0" hangingPunct="0">
              <a:lnSpc>
                <a:spcPct val="200000"/>
              </a:lnSpc>
              <a:buClr>
                <a:srgbClr val="262626"/>
              </a:buClr>
              <a:buFont typeface="Wingdings" panose="05000000000000000000" pitchFamily="2" charset="2"/>
              <a:buChar char="u"/>
            </a:pPr>
            <a:r>
              <a:rPr lang="en-US" altLang="zh-CN" sz="1800" dirty="0">
                <a:solidFill>
                  <a:srgbClr val="262626"/>
                </a:solidFill>
                <a:latin typeface="微软雅黑" panose="020B0503020204020204" pitchFamily="34" charset="-122"/>
                <a:ea typeface="微软雅黑" panose="020B0503020204020204" pitchFamily="34" charset="-122"/>
              </a:rPr>
              <a:t> Spring </a:t>
            </a:r>
            <a:r>
              <a:rPr lang="zh-CN" altLang="en-US" sz="1800" dirty="0">
                <a:solidFill>
                  <a:srgbClr val="262626"/>
                </a:solidFill>
                <a:latin typeface="微软雅黑" panose="020B0503020204020204" pitchFamily="34" charset="-122"/>
                <a:ea typeface="微软雅黑" panose="020B0503020204020204" pitchFamily="34" charset="-122"/>
              </a:rPr>
              <a:t>整合 </a:t>
            </a:r>
            <a:r>
              <a:rPr lang="zh-CN" altLang="zh-CN" sz="1800" dirty="0">
                <a:solidFill>
                  <a:srgbClr val="262626"/>
                </a:solidFill>
                <a:latin typeface="微软雅黑" panose="020B0503020204020204" pitchFamily="34" charset="-122"/>
                <a:ea typeface="微软雅黑" panose="020B0503020204020204" pitchFamily="34" charset="-122"/>
              </a:rPr>
              <a:t>RabbitMQ</a:t>
            </a:r>
            <a:endParaRPr lang="zh-CN" altLang="zh-CN" sz="1800" dirty="0">
              <a:solidFill>
                <a:srgbClr val="262626"/>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占位符 1"/>
          <p:cNvSpPr txBox="1">
            <a:spLocks noChangeArrowheads="1"/>
          </p:cNvSpPr>
          <p:nvPr/>
        </p:nvSpPr>
        <p:spPr bwMode="auto">
          <a:xfrm>
            <a:off x="926783" y="215265"/>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4. </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RabbitMQ</a:t>
            </a:r>
            <a:r>
              <a:rPr kumimoji="0" 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 </a:t>
            </a:r>
            <a:r>
              <a:rPr kumimoji="0" lang="zh-CN" alt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的</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工作模式</a:t>
            </a:r>
            <a:endParaRPr kumimoji="0"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3" name="文本框 3"/>
          <p:cNvSpPr txBox="1">
            <a:spLocks noChangeArrowheads="1"/>
          </p:cNvSpPr>
          <p:nvPr/>
        </p:nvSpPr>
        <p:spPr bwMode="auto">
          <a:xfrm>
            <a:off x="1142365" y="3501390"/>
            <a:ext cx="762063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marR="0" indent="-171450" defTabSz="914400">
              <a:lnSpc>
                <a:spcPct val="200000"/>
              </a:lnSpc>
              <a:buClrTx/>
              <a:buSzTx/>
              <a:buFont typeface="Wingdings" panose="05000000000000000000" pitchFamily="2" charset="2"/>
              <a:buChar char="l"/>
              <a:defRPr/>
            </a:pPr>
            <a:r>
              <a:rPr kumimoji="0" lang="zh-CN" altLang="en-US" sz="1400" b="1"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rPr>
              <a:t>Work Queues：</a:t>
            </a:r>
            <a:r>
              <a:rPr kumimoji="0" lang="zh-CN" altLang="en-US" sz="14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rPr>
              <a:t>与入门程序的简单模式相比，多了一个或一些消费端，多个消费端共同消费同一个队列中的消息。</a:t>
            </a:r>
            <a:endParaRPr kumimoji="0" lang="zh-CN" altLang="en-US" sz="14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endParaRPr>
          </a:p>
          <a:p>
            <a:pPr marL="171450" marR="0" indent="-171450" defTabSz="914400">
              <a:lnSpc>
                <a:spcPct val="200000"/>
              </a:lnSpc>
              <a:buClrTx/>
              <a:buSzTx/>
              <a:buFont typeface="Wingdings" panose="05000000000000000000" pitchFamily="2" charset="2"/>
              <a:buChar char="l"/>
              <a:defRPr/>
            </a:pPr>
            <a:r>
              <a:rPr kumimoji="0" lang="zh-CN" altLang="en-US" sz="1400" b="1"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rPr>
              <a:t>应用场景</a:t>
            </a:r>
            <a:r>
              <a:rPr kumimoji="0" lang="zh-CN" altLang="en-US" sz="14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rPr>
              <a:t>：对于任务过重或任务较多情况使用工作队列可以提高任务处理的速度。</a:t>
            </a:r>
            <a:endParaRPr kumimoji="0" lang="zh-CN" altLang="en-US" sz="14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endParaRPr>
          </a:p>
        </p:txBody>
      </p:sp>
      <p:sp>
        <p:nvSpPr>
          <p:cNvPr id="4" name="椭圆 3"/>
          <p:cNvSpPr/>
          <p:nvPr/>
        </p:nvSpPr>
        <p:spPr>
          <a:xfrm>
            <a:off x="2122170" y="2504440"/>
            <a:ext cx="717550" cy="38735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a:t>
            </a: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5" name="组合 4"/>
          <p:cNvGrpSpPr/>
          <p:nvPr/>
        </p:nvGrpSpPr>
        <p:grpSpPr>
          <a:xfrm>
            <a:off x="3309620" y="2445703"/>
            <a:ext cx="1079500" cy="504825"/>
            <a:chOff x="2987824" y="2211710"/>
            <a:chExt cx="1080120" cy="504056"/>
          </a:xfrm>
        </p:grpSpPr>
        <p:sp>
          <p:nvSpPr>
            <p:cNvPr id="7" name="矩形 6"/>
            <p:cNvSpPr/>
            <p:nvPr/>
          </p:nvSpPr>
          <p:spPr>
            <a:xfrm>
              <a:off x="2987824" y="2211710"/>
              <a:ext cx="216024"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8" name="矩形 17"/>
            <p:cNvSpPr/>
            <p:nvPr/>
          </p:nvSpPr>
          <p:spPr>
            <a:xfrm>
              <a:off x="3203848" y="2211710"/>
              <a:ext cx="216024"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1" name="矩形 20"/>
            <p:cNvSpPr/>
            <p:nvPr/>
          </p:nvSpPr>
          <p:spPr>
            <a:xfrm>
              <a:off x="3419872" y="2211710"/>
              <a:ext cx="216024"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2" name="矩形 21"/>
            <p:cNvSpPr/>
            <p:nvPr/>
          </p:nvSpPr>
          <p:spPr>
            <a:xfrm>
              <a:off x="3635896" y="2211710"/>
              <a:ext cx="216024"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3" name="矩形 22"/>
            <p:cNvSpPr/>
            <p:nvPr/>
          </p:nvSpPr>
          <p:spPr>
            <a:xfrm>
              <a:off x="3851920" y="2211710"/>
              <a:ext cx="216024"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cxnSp>
        <p:nvCxnSpPr>
          <p:cNvPr id="27" name="直接箭头连接符 26"/>
          <p:cNvCxnSpPr>
            <a:stCxn id="4" idx="6"/>
            <a:endCxn id="7" idx="1"/>
          </p:cNvCxnSpPr>
          <p:nvPr/>
        </p:nvCxnSpPr>
        <p:spPr>
          <a:xfrm>
            <a:off x="2911475" y="2698115"/>
            <a:ext cx="469900" cy="635"/>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4460875" y="2253615"/>
            <a:ext cx="1107758" cy="445135"/>
            <a:chOff x="4174153" y="2018653"/>
            <a:chExt cx="1107086" cy="445721"/>
          </a:xfrm>
        </p:grpSpPr>
        <p:sp>
          <p:nvSpPr>
            <p:cNvPr id="29" name="椭圆 28"/>
            <p:cNvSpPr/>
            <p:nvPr/>
          </p:nvSpPr>
          <p:spPr>
            <a:xfrm>
              <a:off x="4564125" y="2018653"/>
              <a:ext cx="717114" cy="386271"/>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a:t>
              </a:r>
              <a:r>
                <a:rPr kumimoji="0" lang="en-US" altLang="zh-CN" sz="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a:t>
              </a:r>
              <a:endParaRPr kumimoji="0" lang="zh-CN" altLang="en-US" sz="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30" name="直接箭头连接符 29"/>
            <p:cNvCxnSpPr>
              <a:stCxn id="23" idx="3"/>
              <a:endCxn id="29" idx="2"/>
            </p:cNvCxnSpPr>
            <p:nvPr/>
          </p:nvCxnSpPr>
          <p:spPr>
            <a:xfrm flipV="1">
              <a:off x="4174153" y="2211947"/>
              <a:ext cx="390288" cy="252427"/>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4460558" y="2698750"/>
            <a:ext cx="1108075" cy="485140"/>
            <a:chOff x="4172344" y="2423045"/>
            <a:chExt cx="1108895" cy="485778"/>
          </a:xfrm>
        </p:grpSpPr>
        <p:sp>
          <p:nvSpPr>
            <p:cNvPr id="32" name="椭圆 31"/>
            <p:cNvSpPr/>
            <p:nvPr/>
          </p:nvSpPr>
          <p:spPr>
            <a:xfrm>
              <a:off x="4564746" y="2522553"/>
              <a:ext cx="716493" cy="38627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a:t>
              </a:r>
              <a:r>
                <a:rPr kumimoji="0" lang="en-US" altLang="zh-CN" sz="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a:t>
              </a:r>
              <a:endParaRPr kumimoji="0" lang="zh-CN" altLang="en-US" sz="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33" name="直接箭头连接符 32"/>
            <p:cNvCxnSpPr>
              <a:stCxn id="23" idx="3"/>
              <a:endCxn id="32" idx="2"/>
            </p:cNvCxnSpPr>
            <p:nvPr/>
          </p:nvCxnSpPr>
          <p:spPr>
            <a:xfrm>
              <a:off x="4172344" y="2423045"/>
              <a:ext cx="392085" cy="292484"/>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4" name="TextBox 9"/>
          <p:cNvSpPr txBox="1"/>
          <p:nvPr/>
        </p:nvSpPr>
        <p:spPr>
          <a:xfrm>
            <a:off x="1042670" y="1024890"/>
            <a:ext cx="6624638" cy="508000"/>
          </a:xfrm>
          <a:prstGeom prst="rect">
            <a:avLst/>
          </a:prstGeom>
          <a:noFill/>
          <a:ln w="9525">
            <a:noFill/>
          </a:ln>
        </p:spPr>
        <p:txBody>
          <a:bodyPr anchor="t">
            <a:spAutoFit/>
          </a:bodyPr>
          <a:p>
            <a:pPr eaLnBrk="0" hangingPunct="0">
              <a:lnSpc>
                <a:spcPct val="150000"/>
              </a:lnSpc>
            </a:pPr>
            <a:r>
              <a:rPr lang="en-US" altLang="zh-CN" b="1" dirty="0">
                <a:solidFill>
                  <a:srgbClr val="404040"/>
                </a:solidFill>
                <a:latin typeface="微软雅黑" panose="020B0503020204020204" pitchFamily="34" charset="-122"/>
                <a:ea typeface="微软雅黑" panose="020B0503020204020204" pitchFamily="34" charset="-122"/>
                <a:sym typeface="黑体" panose="02010609060101010101" charset="-122"/>
              </a:rPr>
              <a:t>4.1 Work queues </a:t>
            </a:r>
            <a:r>
              <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rPr>
              <a:t>工作队列模式</a:t>
            </a:r>
            <a:endPar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
        <p:nvSpPr>
          <p:cNvPr id="35" name="文本框 6"/>
          <p:cNvSpPr txBox="1"/>
          <p:nvPr/>
        </p:nvSpPr>
        <p:spPr>
          <a:xfrm>
            <a:off x="1049020" y="1585278"/>
            <a:ext cx="6618288" cy="415925"/>
          </a:xfrm>
          <a:prstGeom prst="rect">
            <a:avLst/>
          </a:prstGeom>
          <a:noFill/>
          <a:ln w="9525">
            <a:noFill/>
          </a:ln>
        </p:spPr>
        <p:txBody>
          <a:bodyPr anchor="t">
            <a:spAutoFit/>
          </a:bodyPr>
          <a:p>
            <a:pPr>
              <a:lnSpc>
                <a:spcPct val="150000"/>
              </a:lnSpc>
            </a:pPr>
            <a:r>
              <a:rPr lang="en-US" altLang="zh-CN" sz="1400" b="1" dirty="0">
                <a:solidFill>
                  <a:srgbClr val="262626"/>
                </a:solidFill>
                <a:latin typeface="微软雅黑" panose="020B0503020204020204" pitchFamily="34" charset="-122"/>
                <a:ea typeface="微软雅黑" panose="020B0503020204020204" pitchFamily="34" charset="-122"/>
              </a:rPr>
              <a:t>1. </a:t>
            </a:r>
            <a:r>
              <a:rPr lang="en-US" altLang="en-US" sz="1400" b="1" dirty="0">
                <a:solidFill>
                  <a:srgbClr val="262626"/>
                </a:solidFill>
                <a:latin typeface="微软雅黑" panose="020B0503020204020204" pitchFamily="34" charset="-122"/>
                <a:ea typeface="微软雅黑" panose="020B0503020204020204" pitchFamily="34" charset="-122"/>
              </a:rPr>
              <a:t>模式说明</a:t>
            </a:r>
            <a:endParaRPr lang="en-US" altLang="en-US" sz="1400" b="1" dirty="0">
              <a:solidFill>
                <a:srgbClr val="262626"/>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charRg st="0" end="5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charRg st="56" end="9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占位符 1"/>
          <p:cNvSpPr txBox="1">
            <a:spLocks noChangeArrowheads="1"/>
          </p:cNvSpPr>
          <p:nvPr/>
        </p:nvSpPr>
        <p:spPr bwMode="auto">
          <a:xfrm>
            <a:off x="926783" y="196215"/>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4. </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RabbitMQ</a:t>
            </a:r>
            <a:r>
              <a:rPr kumimoji="0" 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 </a:t>
            </a:r>
            <a:r>
              <a:rPr kumimoji="0" lang="zh-CN" alt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的</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工作模式</a:t>
            </a:r>
            <a:endParaRPr kumimoji="0"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40963" name="文本框 4"/>
          <p:cNvSpPr txBox="1">
            <a:spLocks noChangeArrowheads="1"/>
          </p:cNvSpPr>
          <p:nvPr/>
        </p:nvSpPr>
        <p:spPr bwMode="auto">
          <a:xfrm>
            <a:off x="1049020" y="1673860"/>
            <a:ext cx="749998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defTabSz="914400">
              <a:lnSpc>
                <a:spcPct val="150000"/>
              </a:lnSpc>
              <a:buClrTx/>
              <a:buSzTx/>
              <a:buFontTx/>
              <a:defRPr/>
            </a:pPr>
            <a:r>
              <a:rPr kumimoji="0" lang="zh-CN" altLang="en-US" sz="1400" b="1" kern="1200" cap="none" spc="0" normalizeH="0" baseline="0" noProof="0">
                <a:solidFill>
                  <a:srgbClr val="FF0000"/>
                </a:solidFill>
                <a:latin typeface="微软雅黑" panose="020B0503020204020204" pitchFamily="34" charset="-122"/>
                <a:ea typeface="微软雅黑" panose="020B0503020204020204" pitchFamily="34" charset="-122"/>
                <a:cs typeface="+mn-cs"/>
              </a:rPr>
              <a:t>Work Queues </a:t>
            </a:r>
            <a:r>
              <a:rPr kumimoji="0" lang="zh-CN" altLang="en-US" sz="14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rPr>
              <a:t>与入门程序的简单模式的代码几乎是一样的。可以完全复制，并多复制一个消费者进行多个消费者同时对消费消息的测试。</a:t>
            </a:r>
            <a:endParaRPr kumimoji="0" lang="zh-CN" altLang="en-US" sz="14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endParaRPr>
          </a:p>
        </p:txBody>
      </p:sp>
      <p:sp>
        <p:nvSpPr>
          <p:cNvPr id="37891" name="TextBox 9"/>
          <p:cNvSpPr txBox="1"/>
          <p:nvPr/>
        </p:nvSpPr>
        <p:spPr>
          <a:xfrm>
            <a:off x="1042670" y="790575"/>
            <a:ext cx="6624638" cy="508000"/>
          </a:xfrm>
          <a:prstGeom prst="rect">
            <a:avLst/>
          </a:prstGeom>
          <a:noFill/>
          <a:ln w="9525">
            <a:noFill/>
          </a:ln>
        </p:spPr>
        <p:txBody>
          <a:bodyPr anchor="t">
            <a:spAutoFit/>
          </a:bodyPr>
          <a:p>
            <a:pPr eaLnBrk="0" hangingPunct="0">
              <a:lnSpc>
                <a:spcPct val="150000"/>
              </a:lnSpc>
            </a:pPr>
            <a:r>
              <a:rPr lang="en-US" altLang="zh-CN" b="1" dirty="0">
                <a:solidFill>
                  <a:srgbClr val="404040"/>
                </a:solidFill>
                <a:latin typeface="微软雅黑" panose="020B0503020204020204" pitchFamily="34" charset="-122"/>
                <a:ea typeface="微软雅黑" panose="020B0503020204020204" pitchFamily="34" charset="-122"/>
                <a:sym typeface="黑体" panose="02010609060101010101" charset="-122"/>
              </a:rPr>
              <a:t>4.1 Work queues </a:t>
            </a:r>
            <a:r>
              <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rPr>
              <a:t>工作队列模式</a:t>
            </a:r>
            <a:endPar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
        <p:nvSpPr>
          <p:cNvPr id="37892" name="文本框 6"/>
          <p:cNvSpPr txBox="1"/>
          <p:nvPr/>
        </p:nvSpPr>
        <p:spPr>
          <a:xfrm>
            <a:off x="1049020" y="1350963"/>
            <a:ext cx="6618288" cy="415925"/>
          </a:xfrm>
          <a:prstGeom prst="rect">
            <a:avLst/>
          </a:prstGeom>
          <a:noFill/>
          <a:ln w="9525">
            <a:noFill/>
          </a:ln>
        </p:spPr>
        <p:txBody>
          <a:bodyPr anchor="t">
            <a:spAutoFit/>
          </a:bodyPr>
          <a:p>
            <a:pPr>
              <a:lnSpc>
                <a:spcPct val="150000"/>
              </a:lnSpc>
            </a:pPr>
            <a:r>
              <a:rPr lang="en-US" altLang="zh-CN" sz="1400" b="1" dirty="0">
                <a:solidFill>
                  <a:srgbClr val="262626"/>
                </a:solidFill>
                <a:latin typeface="微软雅黑" panose="020B0503020204020204" pitchFamily="34" charset="-122"/>
                <a:ea typeface="微软雅黑" panose="020B0503020204020204" pitchFamily="34" charset="-122"/>
              </a:rPr>
              <a:t>2. </a:t>
            </a:r>
            <a:r>
              <a:rPr lang="en-US" altLang="en-US" sz="1400" b="1" dirty="0">
                <a:solidFill>
                  <a:srgbClr val="262626"/>
                </a:solidFill>
                <a:latin typeface="微软雅黑" panose="020B0503020204020204" pitchFamily="34" charset="-122"/>
                <a:ea typeface="微软雅黑" panose="020B0503020204020204" pitchFamily="34" charset="-122"/>
              </a:rPr>
              <a:t>代码编写</a:t>
            </a:r>
            <a:endParaRPr lang="en-US" altLang="en-US" sz="1400" b="1" dirty="0">
              <a:solidFill>
                <a:srgbClr val="262626"/>
              </a:solidFill>
              <a:latin typeface="微软雅黑" panose="020B0503020204020204" pitchFamily="34" charset="-122"/>
              <a:ea typeface="微软雅黑" panose="020B0503020204020204" pitchFamily="34" charset="-122"/>
            </a:endParaRPr>
          </a:p>
        </p:txBody>
      </p:sp>
      <p:pic>
        <p:nvPicPr>
          <p:cNvPr id="37893" name="图片 1" descr="mq2"/>
          <p:cNvPicPr>
            <a:picLocks noChangeAspect="1"/>
          </p:cNvPicPr>
          <p:nvPr/>
        </p:nvPicPr>
        <p:blipFill>
          <a:blip r:embed="rId1"/>
          <a:stretch>
            <a:fillRect/>
          </a:stretch>
        </p:blipFill>
        <p:spPr>
          <a:xfrm>
            <a:off x="1315085" y="2482850"/>
            <a:ext cx="6771640" cy="2493010"/>
          </a:xfrm>
          <a:prstGeom prst="rect">
            <a:avLst/>
          </a:prstGeom>
          <a:noFill/>
          <a:ln w="9525">
            <a:noFill/>
          </a:ln>
        </p:spPr>
      </p:pic>
    </p:spTree>
    <p:custDataLst>
      <p:tags r:id="rId2"/>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占位符 1"/>
          <p:cNvSpPr txBox="1">
            <a:spLocks noChangeArrowheads="1"/>
          </p:cNvSpPr>
          <p:nvPr/>
        </p:nvSpPr>
        <p:spPr bwMode="auto">
          <a:xfrm>
            <a:off x="1142048" y="358775"/>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4. </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RabbitMQ</a:t>
            </a:r>
            <a:r>
              <a:rPr kumimoji="0" 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 </a:t>
            </a:r>
            <a:r>
              <a:rPr kumimoji="0" lang="zh-CN" alt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的</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工作模式</a:t>
            </a:r>
            <a:endParaRPr kumimoji="0"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3" name="文本框 2"/>
          <p:cNvSpPr txBox="1"/>
          <p:nvPr/>
        </p:nvSpPr>
        <p:spPr>
          <a:xfrm>
            <a:off x="1257935" y="2197100"/>
            <a:ext cx="7480300" cy="414020"/>
          </a:xfrm>
          <a:prstGeom prst="rect">
            <a:avLst/>
          </a:prstGeom>
          <a:noFill/>
        </p:spPr>
        <p:txBody>
          <a:bodyPr wrap="square">
            <a:spAutoFit/>
          </a:bodyPr>
          <a:lstStyle/>
          <a:p>
            <a:pPr marR="0" defTabSz="914400" fontAlgn="auto">
              <a:lnSpc>
                <a:spcPct val="150000"/>
              </a:lnSpc>
              <a:spcBef>
                <a:spcPts val="0"/>
              </a:spcBef>
              <a:spcAft>
                <a:spcPts val="0"/>
              </a:spcAft>
              <a:buClrTx/>
              <a:buSzTx/>
              <a:buFontTx/>
              <a:defRPr/>
            </a:pPr>
            <a:r>
              <a:rPr kumimoji="0" lang="en-US" altLang="zh-CN" sz="14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1. </a:t>
            </a:r>
            <a:r>
              <a:rPr kumimoji="0" lang="zh-CN" altLang="en-US" sz="14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在一个队列中如果有多个消费者，那么消费者之间对于同一个消息的关系是</a:t>
            </a:r>
            <a:r>
              <a:rPr kumimoji="0" lang="zh-CN" altLang="en-US" sz="1400" b="1" kern="1200" cap="none" spc="0" normalizeH="0" baseline="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竞争</a:t>
            </a:r>
            <a:r>
              <a:rPr kumimoji="0" lang="zh-CN" altLang="en-US" sz="14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的关系。</a:t>
            </a:r>
            <a:endParaRPr kumimoji="0" lang="zh-CN" altLang="en-US" sz="14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6"/>
          <p:cNvSpPr txBox="1"/>
          <p:nvPr/>
        </p:nvSpPr>
        <p:spPr>
          <a:xfrm>
            <a:off x="1264285" y="1728788"/>
            <a:ext cx="6618288" cy="377825"/>
          </a:xfrm>
          <a:prstGeom prst="rect">
            <a:avLst/>
          </a:prstGeom>
          <a:noFill/>
          <a:ln w="9525">
            <a:noFill/>
          </a:ln>
        </p:spPr>
        <p:txBody>
          <a:bodyPr anchor="t">
            <a:spAutoFit/>
          </a:bodyPr>
          <a:p>
            <a:pPr>
              <a:lnSpc>
                <a:spcPct val="150000"/>
              </a:lnSpc>
            </a:pPr>
            <a:r>
              <a:rPr lang="en-US" altLang="zh-CN" sz="1400" b="1" dirty="0">
                <a:solidFill>
                  <a:srgbClr val="262626"/>
                </a:solidFill>
                <a:latin typeface="微软雅黑" panose="020B0503020204020204" pitchFamily="34" charset="-122"/>
                <a:ea typeface="微软雅黑" panose="020B0503020204020204" pitchFamily="34" charset="-122"/>
              </a:rPr>
              <a:t>3. </a:t>
            </a:r>
            <a:r>
              <a:rPr lang="en-US" altLang="en-US" sz="1400" b="1" dirty="0">
                <a:solidFill>
                  <a:srgbClr val="262626"/>
                </a:solidFill>
                <a:latin typeface="微软雅黑" panose="020B0503020204020204" pitchFamily="34" charset="-122"/>
                <a:ea typeface="微软雅黑" panose="020B0503020204020204" pitchFamily="34" charset="-122"/>
              </a:rPr>
              <a:t>小结</a:t>
            </a:r>
            <a:endParaRPr lang="en-US" altLang="en-US" sz="1400" b="1" dirty="0">
              <a:solidFill>
                <a:srgbClr val="262626"/>
              </a:solidFill>
              <a:latin typeface="微软雅黑" panose="020B0503020204020204" pitchFamily="34" charset="-122"/>
              <a:ea typeface="微软雅黑" panose="020B0503020204020204" pitchFamily="34" charset="-122"/>
            </a:endParaRPr>
          </a:p>
        </p:txBody>
      </p:sp>
      <p:sp>
        <p:nvSpPr>
          <p:cNvPr id="7" name="TextBox 9"/>
          <p:cNvSpPr txBox="1"/>
          <p:nvPr/>
        </p:nvSpPr>
        <p:spPr>
          <a:xfrm>
            <a:off x="1257935" y="1168400"/>
            <a:ext cx="6624638" cy="508000"/>
          </a:xfrm>
          <a:prstGeom prst="rect">
            <a:avLst/>
          </a:prstGeom>
          <a:noFill/>
          <a:ln w="9525">
            <a:noFill/>
          </a:ln>
        </p:spPr>
        <p:txBody>
          <a:bodyPr anchor="t">
            <a:spAutoFit/>
          </a:bodyPr>
          <a:p>
            <a:pPr eaLnBrk="0" hangingPunct="0">
              <a:lnSpc>
                <a:spcPct val="150000"/>
              </a:lnSpc>
            </a:pPr>
            <a:r>
              <a:rPr lang="en-US" altLang="zh-CN" b="1" dirty="0">
                <a:solidFill>
                  <a:srgbClr val="404040"/>
                </a:solidFill>
                <a:latin typeface="微软雅黑" panose="020B0503020204020204" pitchFamily="34" charset="-122"/>
                <a:ea typeface="微软雅黑" panose="020B0503020204020204" pitchFamily="34" charset="-122"/>
                <a:sym typeface="黑体" panose="02010609060101010101" charset="-122"/>
              </a:rPr>
              <a:t>4.1 Work queues </a:t>
            </a:r>
            <a:r>
              <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rPr>
              <a:t>工作队列模式</a:t>
            </a:r>
            <a:endPar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
        <p:nvSpPr>
          <p:cNvPr id="8" name="文本框 7"/>
          <p:cNvSpPr txBox="1"/>
          <p:nvPr/>
        </p:nvSpPr>
        <p:spPr>
          <a:xfrm>
            <a:off x="1257935" y="2627630"/>
            <a:ext cx="7052310" cy="737235"/>
          </a:xfrm>
          <a:prstGeom prst="rect">
            <a:avLst/>
          </a:prstGeom>
          <a:noFill/>
          <a:ln w="9525">
            <a:noFill/>
          </a:ln>
        </p:spPr>
        <p:txBody>
          <a:bodyPr wrap="square" anchor="t">
            <a:spAutoFit/>
          </a:bodyPr>
          <a:p>
            <a:pPr>
              <a:lnSpc>
                <a:spcPct val="150000"/>
              </a:lnSpc>
            </a:pPr>
            <a:r>
              <a:rPr lang="en-US" altLang="zh-CN" sz="1400" b="1" dirty="0">
                <a:solidFill>
                  <a:srgbClr val="FF0000"/>
                </a:solidFill>
                <a:latin typeface="微软雅黑" panose="020B0503020204020204" pitchFamily="34" charset="-122"/>
                <a:ea typeface="微软雅黑" panose="020B0503020204020204" pitchFamily="34" charset="-122"/>
              </a:rPr>
              <a:t>2. </a:t>
            </a:r>
            <a:r>
              <a:rPr lang="en-US" altLang="en-US" sz="1400" b="1" dirty="0">
                <a:solidFill>
                  <a:srgbClr val="FF0000"/>
                </a:solidFill>
                <a:latin typeface="微软雅黑" panose="020B0503020204020204" pitchFamily="34" charset="-122"/>
                <a:ea typeface="微软雅黑" panose="020B0503020204020204" pitchFamily="34" charset="-122"/>
              </a:rPr>
              <a:t>Work Queues </a:t>
            </a:r>
            <a:r>
              <a:rPr lang="en-US" altLang="en-US" sz="1400" dirty="0">
                <a:solidFill>
                  <a:srgbClr val="262626"/>
                </a:solidFill>
                <a:latin typeface="微软雅黑" panose="020B0503020204020204" pitchFamily="34" charset="-122"/>
                <a:ea typeface="微软雅黑" panose="020B0503020204020204" pitchFamily="34" charset="-122"/>
              </a:rPr>
              <a:t>对于任务过重或任务较多情况使用工作队列可以提高任务处理的速度。例如：短信服务部署多个，只需要有一个节点成功发送即可。</a:t>
            </a:r>
            <a:endParaRPr lang="en-US" altLang="en-US" sz="1400" dirty="0">
              <a:solidFill>
                <a:srgbClr val="262626"/>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占位符 1"/>
          <p:cNvSpPr txBox="1">
            <a:spLocks noChangeArrowheads="1"/>
          </p:cNvSpPr>
          <p:nvPr/>
        </p:nvSpPr>
        <p:spPr bwMode="auto">
          <a:xfrm>
            <a:off x="926783" y="-19050"/>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4. </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RabbitMQ</a:t>
            </a:r>
            <a:r>
              <a:rPr kumimoji="0" 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 </a:t>
            </a:r>
            <a:r>
              <a:rPr kumimoji="0" lang="zh-CN" alt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的</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工作模式</a:t>
            </a:r>
            <a:endParaRPr kumimoji="0"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50" name="文本框 49"/>
          <p:cNvSpPr txBox="1"/>
          <p:nvPr/>
        </p:nvSpPr>
        <p:spPr>
          <a:xfrm>
            <a:off x="1037590" y="2077720"/>
            <a:ext cx="8106410" cy="3138170"/>
          </a:xfrm>
          <a:prstGeom prst="rect">
            <a:avLst/>
          </a:prstGeom>
          <a:noFill/>
        </p:spPr>
        <p:txBody>
          <a:bodyPr wrap="square">
            <a:spAutoFit/>
          </a:bodyPr>
          <a:p>
            <a:pPr marR="0" defTabSz="914400" fontAlgn="auto">
              <a:lnSpc>
                <a:spcPct val="150000"/>
              </a:lnSpc>
              <a:spcBef>
                <a:spcPts val="0"/>
              </a:spcBef>
              <a:spcAft>
                <a:spcPts val="0"/>
              </a:spcAft>
              <a:buClrTx/>
              <a:buSzTx/>
              <a:buFontTx/>
              <a:defRPr/>
            </a:pPr>
            <a:r>
              <a:rPr kumimoji="0" lang="zh-CN" altLang="en-US" sz="12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在订阅模型中，多了一个 </a:t>
            </a:r>
            <a:r>
              <a:rPr kumimoji="0" lang="en-US" altLang="zh-CN" sz="12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E</a:t>
            </a:r>
            <a:r>
              <a:rPr kumimoji="0" lang="zh-CN" altLang="en-US" sz="12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xchange 角色，而且过程略有变化：</a:t>
            </a:r>
            <a:endParaRPr kumimoji="0" lang="zh-CN" altLang="en-US" sz="12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marR="0" indent="-171450" defTabSz="914400" fontAlgn="auto">
              <a:lnSpc>
                <a:spcPct val="150000"/>
              </a:lnSpc>
              <a:spcBef>
                <a:spcPts val="0"/>
              </a:spcBef>
              <a:spcAft>
                <a:spcPts val="0"/>
              </a:spcAft>
              <a:buClrTx/>
              <a:buSzTx/>
              <a:buFont typeface="Wingdings" panose="05000000000000000000" pitchFamily="2" charset="2"/>
              <a:buChar char="l"/>
              <a:defRPr/>
            </a:pPr>
            <a:r>
              <a:rPr kumimoji="0" lang="zh-CN" altLang="en-US" sz="12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P：生产者，也就是要发送消息的程序，但是不再发送到队列中，而是发给X（交换机）</a:t>
            </a:r>
            <a:endParaRPr kumimoji="0" lang="zh-CN" altLang="en-US" sz="12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marR="0" indent="-171450" defTabSz="914400" fontAlgn="auto">
              <a:lnSpc>
                <a:spcPct val="150000"/>
              </a:lnSpc>
              <a:spcBef>
                <a:spcPts val="0"/>
              </a:spcBef>
              <a:spcAft>
                <a:spcPts val="0"/>
              </a:spcAft>
              <a:buClrTx/>
              <a:buSzTx/>
              <a:buFont typeface="Wingdings" panose="05000000000000000000" pitchFamily="2" charset="2"/>
              <a:buChar char="l"/>
              <a:defRPr/>
            </a:pPr>
            <a:r>
              <a:rPr kumimoji="0" lang="zh-CN" altLang="en-US" sz="12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C：消费者，消息的接收者，会一直等待消息到来</a:t>
            </a:r>
            <a:endParaRPr kumimoji="0" lang="zh-CN" altLang="en-US" sz="12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marR="0" indent="-171450" defTabSz="914400" fontAlgn="auto">
              <a:lnSpc>
                <a:spcPct val="150000"/>
              </a:lnSpc>
              <a:spcBef>
                <a:spcPts val="0"/>
              </a:spcBef>
              <a:spcAft>
                <a:spcPts val="0"/>
              </a:spcAft>
              <a:buClrTx/>
              <a:buSzTx/>
              <a:buFont typeface="Wingdings" panose="05000000000000000000" pitchFamily="2" charset="2"/>
              <a:buChar char="l"/>
              <a:defRPr/>
            </a:pPr>
            <a:r>
              <a:rPr kumimoji="0" lang="zh-CN" altLang="en-US" sz="12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Queue：消息队列，接收消息、缓存消息</a:t>
            </a:r>
            <a:endParaRPr kumimoji="0" lang="zh-CN" altLang="en-US" sz="12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marR="0" indent="-171450" defTabSz="914400" fontAlgn="auto">
              <a:lnSpc>
                <a:spcPct val="150000"/>
              </a:lnSpc>
              <a:spcBef>
                <a:spcPts val="0"/>
              </a:spcBef>
              <a:spcAft>
                <a:spcPts val="0"/>
              </a:spcAft>
              <a:buClrTx/>
              <a:buSzTx/>
              <a:buFont typeface="Wingdings" panose="05000000000000000000" pitchFamily="2" charset="2"/>
              <a:buChar char="l"/>
              <a:defRPr/>
            </a:pPr>
            <a:r>
              <a:rPr kumimoji="0" lang="zh-CN" altLang="en-US" sz="12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Exchange：交换机（X）。一方面，接收生产者发送的消息。另一方面，知道如何处理消息，例如递交给某个特别队列、递交给所有队列、或是将消息丢弃。到底如何操作，取决于Exchange的类型。Exchange有常见以下3种类型：</a:t>
            </a:r>
            <a:endParaRPr kumimoji="0" lang="zh-CN" altLang="en-US" sz="12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endParaRPr>
          </a:p>
          <a:p>
            <a:pPr marL="628650" marR="0" lvl="1"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12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Fanout：广播，将消息交给所有绑定到交换机的队列</a:t>
            </a:r>
            <a:endParaRPr kumimoji="0" lang="zh-CN" altLang="en-US" sz="12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628650" marR="0" lvl="1"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12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Direct：定向，把消息交给符合指定routing key 的队列</a:t>
            </a:r>
            <a:endParaRPr kumimoji="0" lang="zh-CN" altLang="en-US" sz="12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628650" marR="0" lvl="1"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12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Topic：通配符，把消息交给符合routing pattern（路由模式） 的队列</a:t>
            </a:r>
            <a:endParaRPr kumimoji="0" lang="zh-CN" altLang="en-US" sz="12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defTabSz="914400" fontAlgn="auto">
              <a:lnSpc>
                <a:spcPct val="150000"/>
              </a:lnSpc>
              <a:spcBef>
                <a:spcPts val="0"/>
              </a:spcBef>
              <a:spcAft>
                <a:spcPts val="0"/>
              </a:spcAft>
              <a:buClrTx/>
              <a:buSzTx/>
              <a:buFontTx/>
              <a:defRPr/>
            </a:pPr>
            <a:r>
              <a:rPr kumimoji="0" lang="zh-CN" altLang="en-US" sz="1200" b="1" kern="1200" cap="none" spc="0" normalizeH="0" baseline="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Exchange</a:t>
            </a:r>
            <a:r>
              <a:rPr kumimoji="0" lang="zh-CN" altLang="en-US" sz="12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（交换机）只负责转发消息，不具备存储消息的能力，因此如果没有任何队列与 Exchange 绑定，或者没有符合路由规则的队列，那么消息会丢失！</a:t>
            </a:r>
            <a:endParaRPr kumimoji="0" lang="zh-CN" altLang="en-US" sz="12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椭圆 50"/>
          <p:cNvSpPr/>
          <p:nvPr/>
        </p:nvSpPr>
        <p:spPr>
          <a:xfrm>
            <a:off x="1907540" y="1470660"/>
            <a:ext cx="717550" cy="385763"/>
          </a:xfrm>
          <a:prstGeom prst="ellipse">
            <a:avLst/>
          </a:prstGeom>
        </p:spPr>
        <p:style>
          <a:lnRef idx="1">
            <a:schemeClr val="accent5"/>
          </a:lnRef>
          <a:fillRef idx="2">
            <a:schemeClr val="accent5"/>
          </a:fillRef>
          <a:effectRef idx="1">
            <a:schemeClr val="accent5"/>
          </a:effectRef>
          <a:fontRef idx="minor">
            <a:schemeClr val="dk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a:t>
            </a: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52" name="组合 9"/>
          <p:cNvGrpSpPr/>
          <p:nvPr/>
        </p:nvGrpSpPr>
        <p:grpSpPr>
          <a:xfrm>
            <a:off x="4312603" y="1188085"/>
            <a:ext cx="1081087" cy="439738"/>
            <a:chOff x="2987824" y="2211710"/>
            <a:chExt cx="1080120" cy="504056"/>
          </a:xfrm>
        </p:grpSpPr>
        <p:sp>
          <p:nvSpPr>
            <p:cNvPr id="53" name="矩形 52"/>
            <p:cNvSpPr/>
            <p:nvPr/>
          </p:nvSpPr>
          <p:spPr>
            <a:xfrm>
              <a:off x="2987824" y="2211710"/>
              <a:ext cx="215707"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4" name="矩形 53"/>
            <p:cNvSpPr/>
            <p:nvPr/>
          </p:nvSpPr>
          <p:spPr>
            <a:xfrm>
              <a:off x="3203531" y="2211710"/>
              <a:ext cx="215707"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5" name="矩形 54"/>
            <p:cNvSpPr/>
            <p:nvPr/>
          </p:nvSpPr>
          <p:spPr>
            <a:xfrm>
              <a:off x="3419238" y="2211710"/>
              <a:ext cx="217292"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6" name="矩形 55"/>
            <p:cNvSpPr/>
            <p:nvPr/>
          </p:nvSpPr>
          <p:spPr>
            <a:xfrm>
              <a:off x="3636530" y="2211710"/>
              <a:ext cx="215707"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7" name="矩形 56"/>
            <p:cNvSpPr/>
            <p:nvPr/>
          </p:nvSpPr>
          <p:spPr>
            <a:xfrm>
              <a:off x="3852237" y="2211710"/>
              <a:ext cx="215707"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58" name="椭圆 57"/>
          <p:cNvSpPr/>
          <p:nvPr/>
        </p:nvSpPr>
        <p:spPr>
          <a:xfrm>
            <a:off x="5809615" y="1215073"/>
            <a:ext cx="717550" cy="385763"/>
          </a:xfrm>
          <a:prstGeom prst="ellipse">
            <a:avLst/>
          </a:prstGeom>
        </p:spPr>
        <p:style>
          <a:lnRef idx="1">
            <a:schemeClr val="accent1"/>
          </a:lnRef>
          <a:fillRef idx="2">
            <a:schemeClr val="accent1"/>
          </a:fillRef>
          <a:effectRef idx="1">
            <a:schemeClr val="accent1"/>
          </a:effectRef>
          <a:fontRef idx="minor">
            <a:schemeClr val="dk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a:t>
            </a:r>
            <a:r>
              <a:rPr kumimoji="0" lang="en-US" altLang="zh-CN" sz="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a:t>
            </a:r>
            <a:endParaRPr kumimoji="0" lang="zh-CN" altLang="en-US" sz="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59" name="直接箭头连接符 58"/>
          <p:cNvCxnSpPr>
            <a:stCxn id="51" idx="6"/>
            <a:endCxn id="63" idx="2"/>
          </p:cNvCxnSpPr>
          <p:nvPr/>
        </p:nvCxnSpPr>
        <p:spPr>
          <a:xfrm>
            <a:off x="2625090" y="1663700"/>
            <a:ext cx="428625" cy="0"/>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57" idx="3"/>
            <a:endCxn id="58" idx="2"/>
          </p:cNvCxnSpPr>
          <p:nvPr/>
        </p:nvCxnSpPr>
        <p:spPr>
          <a:xfrm>
            <a:off x="5393690" y="1336675"/>
            <a:ext cx="415925" cy="0"/>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5809615" y="1726248"/>
            <a:ext cx="717550" cy="385763"/>
          </a:xfrm>
          <a:prstGeom prst="ellipse">
            <a:avLst/>
          </a:prstGeom>
        </p:spPr>
        <p:style>
          <a:lnRef idx="1">
            <a:schemeClr val="accent1"/>
          </a:lnRef>
          <a:fillRef idx="2">
            <a:schemeClr val="accent1"/>
          </a:fillRef>
          <a:effectRef idx="1">
            <a:schemeClr val="accent1"/>
          </a:effectRef>
          <a:fontRef idx="minor">
            <a:schemeClr val="dk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a:t>
            </a:r>
            <a:r>
              <a:rPr kumimoji="0" lang="en-US" altLang="zh-CN" sz="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a:t>
            </a:r>
            <a:endParaRPr kumimoji="0" lang="zh-CN" altLang="en-US" sz="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62" name="直接箭头连接符 61"/>
          <p:cNvCxnSpPr>
            <a:stCxn id="71" idx="3"/>
            <a:endCxn id="61" idx="2"/>
          </p:cNvCxnSpPr>
          <p:nvPr/>
        </p:nvCxnSpPr>
        <p:spPr>
          <a:xfrm>
            <a:off x="5393690" y="1919288"/>
            <a:ext cx="415925" cy="0"/>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3053715" y="1470660"/>
            <a:ext cx="717550" cy="385763"/>
          </a:xfrm>
          <a:prstGeom prst="ellipse">
            <a:avLst/>
          </a:prstGeom>
        </p:spPr>
        <p:style>
          <a:lnRef idx="1">
            <a:schemeClr val="accent6"/>
          </a:lnRef>
          <a:fillRef idx="2">
            <a:schemeClr val="accent6"/>
          </a:fillRef>
          <a:effectRef idx="1">
            <a:schemeClr val="accent6"/>
          </a:effectRef>
          <a:fontRef idx="minor">
            <a:schemeClr val="dk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X</a:t>
            </a: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64" name="直接箭头连接符 63"/>
          <p:cNvCxnSpPr>
            <a:stCxn id="63" idx="6"/>
            <a:endCxn id="53" idx="1"/>
          </p:cNvCxnSpPr>
          <p:nvPr/>
        </p:nvCxnSpPr>
        <p:spPr>
          <a:xfrm flipV="1">
            <a:off x="3771265" y="1336675"/>
            <a:ext cx="541655" cy="255270"/>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a:stCxn id="63" idx="6"/>
            <a:endCxn id="67" idx="1"/>
          </p:cNvCxnSpPr>
          <p:nvPr/>
        </p:nvCxnSpPr>
        <p:spPr>
          <a:xfrm>
            <a:off x="3771265" y="1663700"/>
            <a:ext cx="541655" cy="255905"/>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6" name="组合 24"/>
          <p:cNvGrpSpPr/>
          <p:nvPr/>
        </p:nvGrpSpPr>
        <p:grpSpPr>
          <a:xfrm>
            <a:off x="4312603" y="1699260"/>
            <a:ext cx="1081087" cy="439738"/>
            <a:chOff x="2987824" y="2211710"/>
            <a:chExt cx="1080120" cy="504056"/>
          </a:xfrm>
        </p:grpSpPr>
        <p:sp>
          <p:nvSpPr>
            <p:cNvPr id="67" name="矩形 66"/>
            <p:cNvSpPr/>
            <p:nvPr/>
          </p:nvSpPr>
          <p:spPr>
            <a:xfrm>
              <a:off x="2987824" y="2211710"/>
              <a:ext cx="215707"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8" name="矩形 67"/>
            <p:cNvSpPr/>
            <p:nvPr/>
          </p:nvSpPr>
          <p:spPr>
            <a:xfrm>
              <a:off x="3203531" y="2211710"/>
              <a:ext cx="215707"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9" name="矩形 68"/>
            <p:cNvSpPr/>
            <p:nvPr/>
          </p:nvSpPr>
          <p:spPr>
            <a:xfrm>
              <a:off x="3419238" y="2211710"/>
              <a:ext cx="217292"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70" name="矩形 69"/>
            <p:cNvSpPr/>
            <p:nvPr/>
          </p:nvSpPr>
          <p:spPr>
            <a:xfrm>
              <a:off x="3636530" y="2211710"/>
              <a:ext cx="215707"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71" name="矩形 70"/>
            <p:cNvSpPr/>
            <p:nvPr/>
          </p:nvSpPr>
          <p:spPr>
            <a:xfrm>
              <a:off x="3852237" y="2211710"/>
              <a:ext cx="215707" cy="50405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72" name="TextBox 9"/>
          <p:cNvSpPr txBox="1"/>
          <p:nvPr/>
        </p:nvSpPr>
        <p:spPr>
          <a:xfrm>
            <a:off x="1031240" y="549910"/>
            <a:ext cx="6624638" cy="458788"/>
          </a:xfrm>
          <a:prstGeom prst="rect">
            <a:avLst/>
          </a:prstGeom>
          <a:noFill/>
          <a:ln w="9525">
            <a:noFill/>
          </a:ln>
        </p:spPr>
        <p:txBody>
          <a:bodyPr anchor="t">
            <a:spAutoFit/>
          </a:bodyPr>
          <a:p>
            <a:pPr eaLnBrk="0" hangingPunct="0">
              <a:lnSpc>
                <a:spcPct val="150000"/>
              </a:lnSpc>
            </a:pPr>
            <a:r>
              <a:rPr lang="en-US" altLang="zh-CN" b="1" dirty="0">
                <a:solidFill>
                  <a:srgbClr val="404040"/>
                </a:solidFill>
                <a:latin typeface="微软雅黑" panose="020B0503020204020204" pitchFamily="34" charset="-122"/>
                <a:ea typeface="微软雅黑" panose="020B0503020204020204" pitchFamily="34" charset="-122"/>
                <a:sym typeface="黑体" panose="02010609060101010101" charset="-122"/>
              </a:rPr>
              <a:t>4.2 Pub/Sub </a:t>
            </a:r>
            <a:r>
              <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rPr>
              <a:t>订阅模式</a:t>
            </a:r>
            <a:r>
              <a:rPr lang="en-US" altLang="zh-CN" b="1" dirty="0">
                <a:solidFill>
                  <a:srgbClr val="404040"/>
                </a:solidFill>
                <a:latin typeface="微软雅黑" panose="020B0503020204020204" pitchFamily="34" charset="-122"/>
                <a:ea typeface="微软雅黑" panose="020B0503020204020204" pitchFamily="34" charset="-122"/>
                <a:sym typeface="黑体" panose="02010609060101010101" charset="-122"/>
              </a:rPr>
              <a:t> </a:t>
            </a:r>
            <a:endPar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
        <p:nvSpPr>
          <p:cNvPr id="73" name="文本框 6"/>
          <p:cNvSpPr txBox="1"/>
          <p:nvPr/>
        </p:nvSpPr>
        <p:spPr>
          <a:xfrm>
            <a:off x="1037590" y="1110298"/>
            <a:ext cx="6618288" cy="415925"/>
          </a:xfrm>
          <a:prstGeom prst="rect">
            <a:avLst/>
          </a:prstGeom>
          <a:noFill/>
          <a:ln w="9525">
            <a:noFill/>
          </a:ln>
        </p:spPr>
        <p:txBody>
          <a:bodyPr anchor="t">
            <a:spAutoFit/>
          </a:bodyPr>
          <a:p>
            <a:pPr>
              <a:lnSpc>
                <a:spcPct val="150000"/>
              </a:lnSpc>
            </a:pPr>
            <a:r>
              <a:rPr lang="en-US" altLang="zh-CN" sz="1400" b="1" dirty="0">
                <a:solidFill>
                  <a:srgbClr val="262626"/>
                </a:solidFill>
                <a:latin typeface="微软雅黑" panose="020B0503020204020204" pitchFamily="34" charset="-122"/>
                <a:ea typeface="微软雅黑" panose="020B0503020204020204" pitchFamily="34" charset="-122"/>
              </a:rPr>
              <a:t>1. </a:t>
            </a:r>
            <a:r>
              <a:rPr lang="en-US" altLang="en-US" sz="1400" b="1" dirty="0">
                <a:solidFill>
                  <a:srgbClr val="262626"/>
                </a:solidFill>
                <a:latin typeface="微软雅黑" panose="020B0503020204020204" pitchFamily="34" charset="-122"/>
                <a:ea typeface="微软雅黑" panose="020B0503020204020204" pitchFamily="34" charset="-122"/>
              </a:rPr>
              <a:t>模式说明</a:t>
            </a:r>
            <a:endParaRPr lang="en-US" altLang="en-US" sz="1400" b="1" dirty="0">
              <a:solidFill>
                <a:srgbClr val="262626"/>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bldLvl="0" animBg="1"/>
      <p:bldP spid="58" grpId="0" bldLvl="0" animBg="1"/>
      <p:bldP spid="61" grpId="0" bldLvl="0" animBg="1"/>
      <p:bldP spid="63" grpId="0" bldLvl="0" animBg="1"/>
      <p:bldP spid="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占位符 1"/>
          <p:cNvSpPr txBox="1">
            <a:spLocks noChangeArrowheads="1"/>
          </p:cNvSpPr>
          <p:nvPr/>
        </p:nvSpPr>
        <p:spPr bwMode="auto">
          <a:xfrm>
            <a:off x="650875" y="487045"/>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1</a:t>
            </a:r>
            <a:r>
              <a:rPr kumimoji="0" lang="en-US" altLang="zh-CN" sz="2400" b="1" i="0" u="none" strike="noStrike" kern="0" cap="none" spc="0" normalizeH="0" baseline="0" noProof="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 </a:t>
            </a:r>
            <a:r>
              <a:rPr kumimoji="0" lang="en-US" altLang="zh-CN"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MQ </a:t>
            </a:r>
            <a:r>
              <a:rPr kumimoji="0" lang="zh-CN" altLang="en-US"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的基本概念</a:t>
            </a:r>
            <a:endParaRPr kumimoji="0" lang="zh-CN" altLang="en-US"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
        <p:nvSpPr>
          <p:cNvPr id="9218" name="文本框 1"/>
          <p:cNvSpPr txBox="1">
            <a:spLocks noChangeArrowheads="1"/>
          </p:cNvSpPr>
          <p:nvPr/>
        </p:nvSpPr>
        <p:spPr bwMode="auto">
          <a:xfrm>
            <a:off x="1259205" y="1784350"/>
            <a:ext cx="714057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defTabSz="914400" eaLnBrk="0" hangingPunct="0">
              <a:lnSpc>
                <a:spcPct val="150000"/>
              </a:lnSpc>
              <a:buClrTx/>
              <a:buSzTx/>
              <a:buFontTx/>
              <a:defRPr/>
            </a:pPr>
            <a:r>
              <a:rPr kumimoji="0" lang="en-US"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MQ</a:t>
            </a:r>
            <a:r>
              <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全称 </a:t>
            </a:r>
            <a:r>
              <a:rPr kumimoji="0" lang="en-US" altLang="zh-CN" sz="1400" kern="1200" cap="none" spc="0" normalizeH="0" baseline="0" noProof="0">
                <a:solidFill>
                  <a:srgbClr val="FF0000"/>
                </a:solidFill>
                <a:latin typeface="微软雅黑" panose="020B0503020204020204" pitchFamily="34" charset="-122"/>
                <a:ea typeface="微软雅黑" panose="020B0503020204020204" pitchFamily="34" charset="-122"/>
                <a:cs typeface="+mn-cs"/>
              </a:rPr>
              <a:t>M</a:t>
            </a:r>
            <a:r>
              <a:rPr kumimoji="0" lang="en-US"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essage </a:t>
            </a:r>
            <a:r>
              <a:rPr kumimoji="0" lang="en-US" altLang="zh-CN" sz="1400" kern="1200" cap="none" spc="0" normalizeH="0" baseline="0" noProof="0">
                <a:solidFill>
                  <a:srgbClr val="FF0000"/>
                </a:solidFill>
                <a:latin typeface="微软雅黑" panose="020B0503020204020204" pitchFamily="34" charset="-122"/>
                <a:ea typeface="微软雅黑" panose="020B0503020204020204" pitchFamily="34" charset="-122"/>
                <a:cs typeface="+mn-cs"/>
              </a:rPr>
              <a:t>Q</a:t>
            </a:r>
            <a:r>
              <a:rPr kumimoji="0" lang="en-US"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ueue</a:t>
            </a:r>
            <a:r>
              <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a:t>
            </a:r>
            <a:r>
              <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sym typeface="+mn-ea"/>
              </a:rPr>
              <a:t>消息队列</a:t>
            </a:r>
            <a:r>
              <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），是在消息的传输过程中保存消息的容器。多用于分布式系统之间进行通信。</a:t>
            </a:r>
            <a:endPar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
        <p:nvSpPr>
          <p:cNvPr id="7171" name="TextBox 9"/>
          <p:cNvSpPr txBox="1"/>
          <p:nvPr/>
        </p:nvSpPr>
        <p:spPr>
          <a:xfrm>
            <a:off x="1114425" y="1149350"/>
            <a:ext cx="6624638" cy="553085"/>
          </a:xfrm>
          <a:prstGeom prst="rect">
            <a:avLst/>
          </a:prstGeom>
          <a:noFill/>
          <a:ln w="9525">
            <a:noFill/>
          </a:ln>
        </p:spPr>
        <p:txBody>
          <a:bodyPr anchor="t">
            <a:spAutoFit/>
          </a:bodyPr>
          <a:p>
            <a:pPr eaLnBrk="0" hangingPunct="0">
              <a:lnSpc>
                <a:spcPct val="150000"/>
              </a:lnSpc>
              <a:buSzTx/>
            </a:pPr>
            <a:r>
              <a:rPr lang="en-US" altLang="zh-CN" sz="2000" b="1">
                <a:solidFill>
                  <a:srgbClr val="404040"/>
                </a:solidFill>
                <a:latin typeface="微软雅黑" panose="020B0503020204020204" pitchFamily="34" charset="-122"/>
                <a:ea typeface="微软雅黑" panose="020B0503020204020204" pitchFamily="34" charset="-122"/>
              </a:rPr>
              <a:t>1.1 MQ</a:t>
            </a:r>
            <a:r>
              <a:rPr lang="zh-CN" altLang="en-US" sz="2000" b="1">
                <a:solidFill>
                  <a:srgbClr val="404040"/>
                </a:solidFill>
                <a:latin typeface="微软雅黑" panose="020B0503020204020204" pitchFamily="34" charset="-122"/>
                <a:ea typeface="微软雅黑" panose="020B0503020204020204" pitchFamily="34" charset="-122"/>
              </a:rPr>
              <a:t>概述</a:t>
            </a:r>
            <a:endParaRPr lang="zh-CN" altLang="en-US" sz="2000" b="1">
              <a:solidFill>
                <a:srgbClr val="404040"/>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967865" y="3009265"/>
            <a:ext cx="1189038" cy="504825"/>
          </a:xfrm>
          <a:prstGeom prst="round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A</a:t>
            </a: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 name="圆角矩形 2"/>
          <p:cNvSpPr/>
          <p:nvPr/>
        </p:nvSpPr>
        <p:spPr>
          <a:xfrm>
            <a:off x="5487353" y="3009265"/>
            <a:ext cx="1065213" cy="504825"/>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B</a:t>
            </a: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4" name="直接箭头连接符 3"/>
          <p:cNvCxnSpPr>
            <a:stCxn id="5" idx="3"/>
            <a:endCxn id="3" idx="1"/>
          </p:cNvCxnSpPr>
          <p:nvPr/>
        </p:nvCxnSpPr>
        <p:spPr>
          <a:xfrm>
            <a:off x="3157220" y="3261678"/>
            <a:ext cx="23304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785553" y="3009265"/>
            <a:ext cx="1074738" cy="252413"/>
          </a:xfrm>
          <a:prstGeom prst="rect">
            <a:avLst/>
          </a:prstGeom>
          <a:noFill/>
        </p:spPr>
        <p:txBody>
          <a:bodyPr wrap="square">
            <a:spAutoFit/>
          </a:bodyPr>
          <a:p>
            <a:pPr marR="0" defTabSz="914400" eaLnBrk="0" fontAlgn="auto" hangingPunct="0">
              <a:spcBef>
                <a:spcPts val="0"/>
              </a:spcBef>
              <a:spcAft>
                <a:spcPts val="0"/>
              </a:spcAft>
              <a:buClrTx/>
              <a:buSzTx/>
              <a:buFontTx/>
            </a:pPr>
            <a:r>
              <a:rPr kumimoji="0" lang="zh-CN" altLang="en-US" sz="1050" kern="1200" cap="none" spc="0" normalizeH="0" baseline="0" noProof="1" dirty="0">
                <a:solidFill>
                  <a:schemeClr val="tx1">
                    <a:lumMod val="65000"/>
                    <a:lumOff val="35000"/>
                  </a:schemeClr>
                </a:solidFill>
                <a:latin typeface="+mn-lt"/>
                <a:ea typeface="+mn-ea"/>
                <a:cs typeface="+mn-cs"/>
              </a:rPr>
              <a:t>远程调用</a:t>
            </a:r>
            <a:endParaRPr kumimoji="0" lang="zh-CN" altLang="en-US" sz="1050" kern="1200" cap="none" spc="0" normalizeH="0" baseline="0" noProof="1" dirty="0">
              <a:solidFill>
                <a:schemeClr val="tx1">
                  <a:lumMod val="65000"/>
                  <a:lumOff val="35000"/>
                </a:schemeClr>
              </a:solidFill>
              <a:latin typeface="+mn-lt"/>
              <a:ea typeface="+mn-ea"/>
              <a:cs typeface="+mn-cs"/>
            </a:endParaRPr>
          </a:p>
        </p:txBody>
      </p:sp>
      <p:sp>
        <p:nvSpPr>
          <p:cNvPr id="15" name="圆角矩形 14"/>
          <p:cNvSpPr/>
          <p:nvPr/>
        </p:nvSpPr>
        <p:spPr>
          <a:xfrm>
            <a:off x="1967865" y="3028315"/>
            <a:ext cx="1189038" cy="504825"/>
          </a:xfrm>
          <a:prstGeom prst="round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A</a:t>
            </a: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6" name="圆角矩形 15"/>
          <p:cNvSpPr/>
          <p:nvPr/>
        </p:nvSpPr>
        <p:spPr>
          <a:xfrm>
            <a:off x="5487353" y="3028315"/>
            <a:ext cx="1065213" cy="504825"/>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B</a:t>
            </a: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bldLvl="0" animBg="1"/>
      <p:bldP spid="7" grpId="0"/>
      <p:bldP spid="15" grpId="0" bldLvl="0" animBg="1"/>
      <p:bldP spid="16"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图片 1" descr="mq3"/>
          <p:cNvPicPr>
            <a:picLocks noChangeAspect="1"/>
          </p:cNvPicPr>
          <p:nvPr>
            <p:custDataLst>
              <p:tags r:id="rId1"/>
            </p:custDataLst>
          </p:nvPr>
        </p:nvPicPr>
        <p:blipFill>
          <a:blip r:embed="rId2"/>
          <a:stretch>
            <a:fillRect/>
          </a:stretch>
        </p:blipFill>
        <p:spPr>
          <a:xfrm>
            <a:off x="1085215" y="383540"/>
            <a:ext cx="7751445" cy="4376420"/>
          </a:xfrm>
          <a:prstGeom prst="rect">
            <a:avLst/>
          </a:prstGeom>
          <a:noFill/>
          <a:ln w="9525">
            <a:noFill/>
          </a:ln>
        </p:spPr>
      </p:pic>
    </p:spTree>
    <p:custDataLst>
      <p:tags r:id="rId3"/>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占位符 1"/>
          <p:cNvSpPr txBox="1">
            <a:spLocks noChangeArrowheads="1"/>
          </p:cNvSpPr>
          <p:nvPr/>
        </p:nvSpPr>
        <p:spPr bwMode="auto">
          <a:xfrm>
            <a:off x="1142048" y="339725"/>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4. </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RabbitMQ</a:t>
            </a:r>
            <a:r>
              <a:rPr kumimoji="0" 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 </a:t>
            </a:r>
            <a:r>
              <a:rPr kumimoji="0" lang="zh-CN" alt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的</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工作模式</a:t>
            </a:r>
            <a:endParaRPr kumimoji="0"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5" name="文本框 4"/>
          <p:cNvSpPr txBox="1"/>
          <p:nvPr/>
        </p:nvSpPr>
        <p:spPr>
          <a:xfrm>
            <a:off x="1257935" y="2155825"/>
            <a:ext cx="6624638" cy="2353310"/>
          </a:xfrm>
          <a:prstGeom prst="rect">
            <a:avLst/>
          </a:prstGeom>
          <a:noFill/>
        </p:spPr>
        <p:txBody>
          <a:bodyPr>
            <a:spAutoFit/>
          </a:bodyPr>
          <a:lstStyle/>
          <a:p>
            <a:pPr marR="0" defTabSz="914400" fontAlgn="auto">
              <a:lnSpc>
                <a:spcPct val="150000"/>
              </a:lnSpc>
              <a:spcBef>
                <a:spcPts val="0"/>
              </a:spcBef>
              <a:spcAft>
                <a:spcPts val="0"/>
              </a:spcAft>
              <a:buClrTx/>
              <a:buSzTx/>
              <a:buFontTx/>
              <a:defRPr/>
            </a:pPr>
            <a:r>
              <a:rPr kumimoji="0" lang="en-US" altLang="zh-CN" sz="14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1. </a:t>
            </a:r>
            <a:r>
              <a:rPr kumimoji="0" lang="zh-CN" altLang="en-US" sz="14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交换机需要与队列进行绑定，绑定之后；一个消息可以被多个消费者都收到。</a:t>
            </a:r>
            <a:endParaRPr kumimoji="0" lang="zh-CN" altLang="en-US" sz="14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fontAlgn="auto">
              <a:lnSpc>
                <a:spcPct val="150000"/>
              </a:lnSpc>
              <a:spcBef>
                <a:spcPts val="0"/>
              </a:spcBef>
              <a:spcAft>
                <a:spcPts val="0"/>
              </a:spcAft>
              <a:buClrTx/>
              <a:buSzTx/>
              <a:buFontTx/>
              <a:defRPr/>
            </a:pPr>
            <a:r>
              <a:rPr kumimoji="0" lang="en-US" altLang="zh-CN" sz="14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2. </a:t>
            </a:r>
            <a:r>
              <a:rPr kumimoji="0" lang="zh-CN" altLang="en-US" sz="14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发布订阅模式与工作队列模式的区别：</a:t>
            </a:r>
            <a:endParaRPr kumimoji="0" lang="zh-CN" altLang="en-US" sz="14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endParaRPr>
          </a:p>
          <a:p>
            <a:pPr marL="452755" marR="0" lvl="1" indent="-276225"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工作队列模式不用定义交换机，而发布/订阅模式需要定义交换机</a:t>
            </a:r>
            <a:endPar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2755" marR="0" lvl="1" indent="-276225"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发布/订阅模式的生产方是面向交换机发送消息，工作队列模式的生产方是面向队列发送消息(底层使用默认交换机)</a:t>
            </a:r>
            <a:endPar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2755" marR="0" lvl="1" indent="-276225"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发布/订阅模式需要设置队列和交换机的绑定，工作队列模式不需要设置，实际上工作队列模式会将队列绑 定到默认的交换机 </a:t>
            </a:r>
            <a:endPar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083" name="TextBox 9"/>
          <p:cNvSpPr txBox="1"/>
          <p:nvPr/>
        </p:nvSpPr>
        <p:spPr>
          <a:xfrm>
            <a:off x="1257935" y="1149350"/>
            <a:ext cx="6624638" cy="506413"/>
          </a:xfrm>
          <a:prstGeom prst="rect">
            <a:avLst/>
          </a:prstGeom>
          <a:noFill/>
          <a:ln w="9525">
            <a:noFill/>
          </a:ln>
        </p:spPr>
        <p:txBody>
          <a:bodyPr anchor="t">
            <a:spAutoFit/>
          </a:bodyPr>
          <a:p>
            <a:pPr eaLnBrk="0" hangingPunct="0">
              <a:lnSpc>
                <a:spcPct val="150000"/>
              </a:lnSpc>
            </a:pPr>
            <a:r>
              <a:rPr lang="en-US" altLang="zh-CN" b="1" dirty="0">
                <a:solidFill>
                  <a:srgbClr val="404040"/>
                </a:solidFill>
                <a:latin typeface="微软雅黑" panose="020B0503020204020204" pitchFamily="34" charset="-122"/>
                <a:ea typeface="微软雅黑" panose="020B0503020204020204" pitchFamily="34" charset="-122"/>
                <a:sym typeface="黑体" panose="02010609060101010101" charset="-122"/>
              </a:rPr>
              <a:t>4.</a:t>
            </a:r>
            <a:r>
              <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rPr>
              <a:t>3</a:t>
            </a:r>
            <a:r>
              <a:rPr lang="en-US" altLang="zh-CN" b="1" dirty="0">
                <a:solidFill>
                  <a:srgbClr val="404040"/>
                </a:solidFill>
                <a:latin typeface="微软雅黑" panose="020B0503020204020204" pitchFamily="34" charset="-122"/>
                <a:ea typeface="微软雅黑" panose="020B0503020204020204" pitchFamily="34" charset="-122"/>
                <a:sym typeface="黑体" panose="02010609060101010101" charset="-122"/>
              </a:rPr>
              <a:t> Pub/Sub </a:t>
            </a:r>
            <a:r>
              <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rPr>
              <a:t>订阅模式</a:t>
            </a:r>
            <a:r>
              <a:rPr lang="en-US" altLang="zh-CN" b="1" dirty="0">
                <a:solidFill>
                  <a:srgbClr val="404040"/>
                </a:solidFill>
                <a:latin typeface="微软雅黑" panose="020B0503020204020204" pitchFamily="34" charset="-122"/>
                <a:ea typeface="微软雅黑" panose="020B0503020204020204" pitchFamily="34" charset="-122"/>
                <a:sym typeface="黑体" panose="02010609060101010101" charset="-122"/>
              </a:rPr>
              <a:t> </a:t>
            </a:r>
            <a:endPar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
        <p:nvSpPr>
          <p:cNvPr id="46084" name="文本框 6"/>
          <p:cNvSpPr txBox="1"/>
          <p:nvPr/>
        </p:nvSpPr>
        <p:spPr>
          <a:xfrm>
            <a:off x="1264285" y="1709738"/>
            <a:ext cx="6618288" cy="415925"/>
          </a:xfrm>
          <a:prstGeom prst="rect">
            <a:avLst/>
          </a:prstGeom>
          <a:noFill/>
          <a:ln w="9525">
            <a:noFill/>
          </a:ln>
        </p:spPr>
        <p:txBody>
          <a:bodyPr anchor="t">
            <a:spAutoFit/>
          </a:bodyPr>
          <a:p>
            <a:pPr>
              <a:lnSpc>
                <a:spcPct val="150000"/>
              </a:lnSpc>
            </a:pPr>
            <a:r>
              <a:rPr lang="en-US" altLang="zh-CN" sz="1400" b="1" dirty="0">
                <a:solidFill>
                  <a:srgbClr val="262626"/>
                </a:solidFill>
                <a:latin typeface="微软雅黑" panose="020B0503020204020204" pitchFamily="34" charset="-122"/>
                <a:ea typeface="微软雅黑" panose="020B0503020204020204" pitchFamily="34" charset="-122"/>
              </a:rPr>
              <a:t>3. </a:t>
            </a:r>
            <a:r>
              <a:rPr lang="en-US" altLang="en-US" sz="1400" b="1" dirty="0">
                <a:solidFill>
                  <a:srgbClr val="262626"/>
                </a:solidFill>
                <a:latin typeface="微软雅黑" panose="020B0503020204020204" pitchFamily="34" charset="-122"/>
                <a:ea typeface="微软雅黑" panose="020B0503020204020204" pitchFamily="34" charset="-122"/>
              </a:rPr>
              <a:t>小结</a:t>
            </a:r>
            <a:endParaRPr lang="en-US" altLang="en-US" sz="1400" b="1" dirty="0">
              <a:solidFill>
                <a:srgbClr val="262626"/>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charRg st="0" end="3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charRg st="38" end="5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charRg st="59" end="8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charRg st="89" end="14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charRg st="142" end="20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占位符 1"/>
          <p:cNvSpPr txBox="1">
            <a:spLocks noChangeArrowheads="1"/>
          </p:cNvSpPr>
          <p:nvPr/>
        </p:nvSpPr>
        <p:spPr bwMode="auto">
          <a:xfrm>
            <a:off x="639763" y="-19050"/>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4. </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RabbitMQ</a:t>
            </a:r>
            <a:r>
              <a:rPr kumimoji="0" 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 </a:t>
            </a:r>
            <a:r>
              <a:rPr kumimoji="0" lang="zh-CN" alt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的</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工作模式</a:t>
            </a:r>
            <a:endParaRPr kumimoji="0"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51202" name="文本框 2"/>
          <p:cNvSpPr txBox="1">
            <a:spLocks noChangeArrowheads="1"/>
          </p:cNvSpPr>
          <p:nvPr/>
        </p:nvSpPr>
        <p:spPr bwMode="auto">
          <a:xfrm>
            <a:off x="1373505" y="1423670"/>
            <a:ext cx="763841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2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队列与交换机的绑定，不能是任意绑定了，而是要指定一个 RoutingKey（路由key）</a:t>
            </a:r>
            <a:endParaRPr kumimoji="0" lang="zh-CN" altLang="en-US" sz="12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2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消息的发送方在向 Exchange 发送消息时，也必须指定消息的 RoutingKey</a:t>
            </a:r>
            <a:endParaRPr kumimoji="0" lang="zh-CN" altLang="en-US" sz="12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2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Exchange 不再把消息交给每一个绑定的队列，而是根据消息的 Routing Key 进行判断，只有队列的Routingkey 与消息的 Routing key 完全一致，才会接收到消息</a:t>
            </a:r>
            <a:endParaRPr kumimoji="0" lang="zh-CN" altLang="en-US" sz="12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86180" y="3660775"/>
            <a:ext cx="7720965" cy="1476375"/>
          </a:xfrm>
          <a:prstGeom prst="rect">
            <a:avLst/>
          </a:prstGeom>
          <a:noFill/>
        </p:spPr>
        <p:txBody>
          <a:bodyPr wrap="square">
            <a:spAutoFit/>
          </a:bodyPr>
          <a:lstStyle/>
          <a:p>
            <a:pPr marR="0" defTabSz="914400" fontAlgn="auto">
              <a:lnSpc>
                <a:spcPct val="150000"/>
              </a:lnSpc>
              <a:spcBef>
                <a:spcPts val="0"/>
              </a:spcBef>
              <a:spcAft>
                <a:spcPts val="0"/>
              </a:spcAft>
              <a:buClrTx/>
              <a:buSzTx/>
              <a:buFontTx/>
              <a:defRPr/>
            </a:pPr>
            <a:r>
              <a:rPr kumimoji="0" lang="zh-CN" altLang="en-US" sz="12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图解：</a:t>
            </a:r>
            <a:endParaRPr kumimoji="0" lang="zh-CN" altLang="en-US" sz="12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endParaRPr>
          </a:p>
          <a:p>
            <a:pPr marL="452755" marR="0" lvl="1" indent="-276225"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P：生产者，向 Exchange 发送消息，发送消息时，会指定一个routing key</a:t>
            </a:r>
            <a:endParaRPr kumimoji="0" lang="zh-CN" altLang="en-US" sz="12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2755" marR="0" lvl="1" indent="-276225"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X：Exchange（交换机），接收生产者的消息，然后把消息递交给与 routing key 完全匹配的队列</a:t>
            </a:r>
            <a:endParaRPr kumimoji="0" lang="zh-CN" altLang="en-US" sz="12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2755" marR="0" lvl="1" indent="-276225"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C1：消费者，其所在队列指定了需要 routing key 为 error 的消息</a:t>
            </a:r>
            <a:endParaRPr kumimoji="0" lang="zh-CN" altLang="en-US" sz="12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2755" marR="0" lvl="1" indent="-276225"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C2：消费者，其所在队列指定了需要 routing key 为 info、error、warning 的消息</a:t>
            </a:r>
            <a:endParaRPr kumimoji="0" lang="zh-CN" altLang="en-US" sz="12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1"/>
          <p:cNvGrpSpPr/>
          <p:nvPr/>
        </p:nvGrpSpPr>
        <p:grpSpPr>
          <a:xfrm>
            <a:off x="1771968" y="2675255"/>
            <a:ext cx="4968875" cy="1146175"/>
            <a:chOff x="1259607" y="2803175"/>
            <a:chExt cx="4968875" cy="1146175"/>
          </a:xfrm>
        </p:grpSpPr>
        <p:sp>
          <p:nvSpPr>
            <p:cNvPr id="8" name="椭圆 7"/>
            <p:cNvSpPr/>
            <p:nvPr/>
          </p:nvSpPr>
          <p:spPr>
            <a:xfrm>
              <a:off x="1259607" y="3501675"/>
              <a:ext cx="717550" cy="385763"/>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a:t>
              </a: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48134" name="组合 8"/>
            <p:cNvGrpSpPr/>
            <p:nvPr/>
          </p:nvGrpSpPr>
          <p:grpSpPr>
            <a:xfrm>
              <a:off x="4013919" y="2803175"/>
              <a:ext cx="1081088" cy="439737"/>
              <a:chOff x="2987824" y="2211710"/>
              <a:chExt cx="1080120" cy="504056"/>
            </a:xfrm>
          </p:grpSpPr>
          <p:sp>
            <p:nvSpPr>
              <p:cNvPr id="10" name="矩形 9"/>
              <p:cNvSpPr/>
              <p:nvPr/>
            </p:nvSpPr>
            <p:spPr>
              <a:xfrm>
                <a:off x="2987824" y="2211710"/>
                <a:ext cx="215707" cy="504057"/>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矩形 10"/>
              <p:cNvSpPr/>
              <p:nvPr/>
            </p:nvSpPr>
            <p:spPr>
              <a:xfrm>
                <a:off x="3203531" y="2211710"/>
                <a:ext cx="215707" cy="504057"/>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矩形 11"/>
              <p:cNvSpPr/>
              <p:nvPr/>
            </p:nvSpPr>
            <p:spPr>
              <a:xfrm>
                <a:off x="3419237" y="2211710"/>
                <a:ext cx="217293" cy="504057"/>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矩形 12"/>
              <p:cNvSpPr/>
              <p:nvPr/>
            </p:nvSpPr>
            <p:spPr>
              <a:xfrm>
                <a:off x="3636531" y="2211710"/>
                <a:ext cx="215707" cy="504057"/>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4" name="矩形 13"/>
              <p:cNvSpPr/>
              <p:nvPr/>
            </p:nvSpPr>
            <p:spPr>
              <a:xfrm>
                <a:off x="3852237" y="2211710"/>
                <a:ext cx="215707" cy="504057"/>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15" name="椭圆 14"/>
            <p:cNvSpPr/>
            <p:nvPr/>
          </p:nvSpPr>
          <p:spPr>
            <a:xfrm>
              <a:off x="5510932" y="2828575"/>
              <a:ext cx="717550" cy="38735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a:t>
              </a:r>
              <a:r>
                <a:rPr kumimoji="0" lang="en-US" altLang="zh-CN" sz="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a:t>
              </a:r>
              <a:endParaRPr kumimoji="0" lang="zh-CN" altLang="en-US" sz="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6" name="直接箭头连接符 15"/>
            <p:cNvCxnSpPr>
              <a:stCxn id="8" idx="6"/>
              <a:endCxn id="20" idx="2"/>
            </p:cNvCxnSpPr>
            <p:nvPr/>
          </p:nvCxnSpPr>
          <p:spPr>
            <a:xfrm>
              <a:off x="1977157" y="3695350"/>
              <a:ext cx="428625" cy="0"/>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4" idx="3"/>
              <a:endCxn id="15" idx="2"/>
            </p:cNvCxnSpPr>
            <p:nvPr/>
          </p:nvCxnSpPr>
          <p:spPr>
            <a:xfrm flipV="1">
              <a:off x="5095007" y="3022250"/>
              <a:ext cx="415925" cy="0"/>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5510932" y="3501675"/>
              <a:ext cx="717550" cy="38576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a:t>
              </a:r>
              <a:r>
                <a:rPr kumimoji="0" lang="en-US" altLang="zh-CN" sz="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a:t>
              </a:r>
              <a:endParaRPr kumimoji="0" lang="zh-CN" altLang="en-US" sz="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9" name="直接箭头连接符 18"/>
            <p:cNvCxnSpPr>
              <a:stCxn id="28" idx="3"/>
              <a:endCxn id="18" idx="2"/>
            </p:cNvCxnSpPr>
            <p:nvPr/>
          </p:nvCxnSpPr>
          <p:spPr>
            <a:xfrm flipV="1">
              <a:off x="5107707" y="3695350"/>
              <a:ext cx="403225" cy="0"/>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405782" y="3501675"/>
              <a:ext cx="717550" cy="385763"/>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X</a:t>
              </a: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22" name="直接箭头连接符 21"/>
            <p:cNvCxnSpPr>
              <a:stCxn id="20" idx="6"/>
              <a:endCxn id="24" idx="1"/>
            </p:cNvCxnSpPr>
            <p:nvPr/>
          </p:nvCxnSpPr>
          <p:spPr>
            <a:xfrm>
              <a:off x="3123332" y="3695350"/>
              <a:ext cx="904875" cy="0"/>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8147" name="组合 22"/>
            <p:cNvGrpSpPr/>
            <p:nvPr/>
          </p:nvGrpSpPr>
          <p:grpSpPr>
            <a:xfrm>
              <a:off x="4028207" y="3474687"/>
              <a:ext cx="1079500" cy="439738"/>
              <a:chOff x="2987824" y="2211710"/>
              <a:chExt cx="1080120" cy="504056"/>
            </a:xfrm>
          </p:grpSpPr>
          <p:sp>
            <p:nvSpPr>
              <p:cNvPr id="24" name="矩形 23"/>
              <p:cNvSpPr/>
              <p:nvPr/>
            </p:nvSpPr>
            <p:spPr>
              <a:xfrm>
                <a:off x="2987824" y="2211711"/>
                <a:ext cx="216024" cy="504055"/>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5" name="矩形 24"/>
              <p:cNvSpPr/>
              <p:nvPr/>
            </p:nvSpPr>
            <p:spPr>
              <a:xfrm>
                <a:off x="3203848" y="2211711"/>
                <a:ext cx="216024" cy="504055"/>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6" name="矩形 25"/>
              <p:cNvSpPr/>
              <p:nvPr/>
            </p:nvSpPr>
            <p:spPr>
              <a:xfrm>
                <a:off x="3419872" y="2211711"/>
                <a:ext cx="216024" cy="504055"/>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7" name="矩形 26"/>
              <p:cNvSpPr/>
              <p:nvPr/>
            </p:nvSpPr>
            <p:spPr>
              <a:xfrm>
                <a:off x="3635896" y="2211711"/>
                <a:ext cx="216024" cy="504055"/>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8" name="矩形 27"/>
              <p:cNvSpPr/>
              <p:nvPr/>
            </p:nvSpPr>
            <p:spPr>
              <a:xfrm>
                <a:off x="3851920" y="2211711"/>
                <a:ext cx="216024" cy="504055"/>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59" name="TextBox 58"/>
            <p:cNvSpPr txBox="1"/>
            <p:nvPr/>
          </p:nvSpPr>
          <p:spPr>
            <a:xfrm>
              <a:off x="3420194" y="3192113"/>
              <a:ext cx="495300" cy="254000"/>
            </a:xfrm>
            <a:prstGeom prst="rect">
              <a:avLst/>
            </a:prstGeom>
            <a:noFill/>
          </p:spPr>
          <p:txBody>
            <a:bodyPr>
              <a:spAutoFit/>
            </a:bodyPr>
            <a:lstStyle/>
            <a:p>
              <a:pPr marR="0" defTabSz="914400" fontAlgn="auto">
                <a:spcBef>
                  <a:spcPts val="0"/>
                </a:spcBef>
                <a:spcAft>
                  <a:spcPts val="0"/>
                </a:spcAft>
                <a:buClrTx/>
                <a:buSzTx/>
                <a:buFontTx/>
                <a:defRPr/>
              </a:pPr>
              <a:r>
                <a:rPr kumimoji="0" lang="en-US" altLang="zh-CN" sz="1050" kern="1200" cap="none" spc="0" normalizeH="0" baseline="0" noProof="0">
                  <a:solidFill>
                    <a:prstClr val="black">
                      <a:lumMod val="75000"/>
                      <a:lumOff val="25000"/>
                    </a:prstClr>
                  </a:solidFill>
                  <a:latin typeface="Calibri" panose="020F0502020204030204"/>
                  <a:ea typeface="黑体" panose="02010609060101010101" charset="-122"/>
                  <a:cs typeface="+mn-cs"/>
                </a:rPr>
                <a:t>info</a:t>
              </a:r>
              <a:endParaRPr kumimoji="0" lang="zh-CN" altLang="en-US" sz="1050" kern="1200" cap="none" spc="0" normalizeH="0" baseline="0" noProof="0" dirty="0">
                <a:solidFill>
                  <a:prstClr val="black">
                    <a:lumMod val="75000"/>
                    <a:lumOff val="25000"/>
                  </a:prstClr>
                </a:solidFill>
                <a:latin typeface="Calibri" panose="020F0502020204030204"/>
                <a:ea typeface="黑体" panose="02010609060101010101" charset="-122"/>
                <a:cs typeface="+mn-cs"/>
              </a:endParaRPr>
            </a:p>
          </p:txBody>
        </p:sp>
        <p:sp>
          <p:nvSpPr>
            <p:cNvPr id="63" name="TextBox 62"/>
            <p:cNvSpPr txBox="1"/>
            <p:nvPr/>
          </p:nvSpPr>
          <p:spPr>
            <a:xfrm>
              <a:off x="3275732" y="3695350"/>
              <a:ext cx="714375" cy="254000"/>
            </a:xfrm>
            <a:prstGeom prst="rect">
              <a:avLst/>
            </a:prstGeom>
            <a:noFill/>
          </p:spPr>
          <p:txBody>
            <a:bodyPr>
              <a:spAutoFit/>
            </a:bodyPr>
            <a:lstStyle/>
            <a:p>
              <a:pPr marR="0" defTabSz="914400" fontAlgn="auto">
                <a:spcBef>
                  <a:spcPts val="0"/>
                </a:spcBef>
                <a:spcAft>
                  <a:spcPts val="0"/>
                </a:spcAft>
                <a:buClrTx/>
                <a:buSzTx/>
                <a:buFontTx/>
                <a:defRPr/>
              </a:pPr>
              <a:r>
                <a:rPr kumimoji="0" lang="en-US" altLang="zh-CN" sz="1050" kern="1200" cap="none" spc="0" normalizeH="0" baseline="0" noProof="0">
                  <a:solidFill>
                    <a:prstClr val="black">
                      <a:lumMod val="75000"/>
                      <a:lumOff val="25000"/>
                    </a:prstClr>
                  </a:solidFill>
                  <a:latin typeface="Calibri" panose="020F0502020204030204"/>
                  <a:ea typeface="黑体" panose="02010609060101010101" charset="-122"/>
                  <a:cs typeface="+mn-cs"/>
                </a:rPr>
                <a:t>warning</a:t>
              </a:r>
              <a:endParaRPr kumimoji="0" lang="zh-CN" altLang="en-US" sz="1050" kern="1200" cap="none" spc="0" normalizeH="0" baseline="0" noProof="0" dirty="0">
                <a:solidFill>
                  <a:prstClr val="black">
                    <a:lumMod val="75000"/>
                    <a:lumOff val="25000"/>
                  </a:prstClr>
                </a:solidFill>
                <a:latin typeface="Calibri" panose="020F0502020204030204"/>
                <a:ea typeface="黑体" panose="02010609060101010101" charset="-122"/>
                <a:cs typeface="+mn-cs"/>
              </a:endParaRPr>
            </a:p>
          </p:txBody>
        </p:sp>
        <p:sp>
          <p:nvSpPr>
            <p:cNvPr id="64" name="TextBox 63"/>
            <p:cNvSpPr txBox="1"/>
            <p:nvPr/>
          </p:nvSpPr>
          <p:spPr>
            <a:xfrm>
              <a:off x="3348757" y="3479450"/>
              <a:ext cx="493712" cy="254000"/>
            </a:xfrm>
            <a:prstGeom prst="rect">
              <a:avLst/>
            </a:prstGeom>
            <a:noFill/>
          </p:spPr>
          <p:txBody>
            <a:bodyPr>
              <a:spAutoFit/>
            </a:bodyPr>
            <a:lstStyle/>
            <a:p>
              <a:pPr marR="0" defTabSz="914400" fontAlgn="auto">
                <a:spcBef>
                  <a:spcPts val="0"/>
                </a:spcBef>
                <a:spcAft>
                  <a:spcPts val="0"/>
                </a:spcAft>
                <a:buClrTx/>
                <a:buSzTx/>
                <a:buFontTx/>
                <a:defRPr/>
              </a:pPr>
              <a:r>
                <a:rPr kumimoji="0" lang="en-US" altLang="zh-CN" sz="1050" kern="1200" cap="none" spc="0" normalizeH="0" baseline="0" noProof="0">
                  <a:solidFill>
                    <a:prstClr val="black">
                      <a:lumMod val="75000"/>
                      <a:lumOff val="25000"/>
                    </a:prstClr>
                  </a:solidFill>
                  <a:latin typeface="Calibri" panose="020F0502020204030204"/>
                  <a:ea typeface="黑体" panose="02010609060101010101" charset="-122"/>
                  <a:cs typeface="+mn-cs"/>
                </a:rPr>
                <a:t>error</a:t>
              </a:r>
              <a:endParaRPr kumimoji="0" lang="zh-CN" altLang="en-US" sz="1050" kern="1200" cap="none" spc="0" normalizeH="0" baseline="0" noProof="0" dirty="0">
                <a:solidFill>
                  <a:prstClr val="black">
                    <a:lumMod val="75000"/>
                    <a:lumOff val="25000"/>
                  </a:prstClr>
                </a:solidFill>
                <a:latin typeface="Calibri" panose="020F0502020204030204"/>
                <a:ea typeface="黑体" panose="02010609060101010101" charset="-122"/>
                <a:cs typeface="+mn-cs"/>
              </a:endParaRPr>
            </a:p>
          </p:txBody>
        </p:sp>
        <p:sp>
          <p:nvSpPr>
            <p:cNvPr id="60" name="弧形 59"/>
            <p:cNvSpPr/>
            <p:nvPr/>
          </p:nvSpPr>
          <p:spPr>
            <a:xfrm rot="13927216">
              <a:off x="3269372" y="2753953"/>
              <a:ext cx="633413" cy="1150938"/>
            </a:xfrm>
            <a:prstGeom prst="arc">
              <a:avLst>
                <a:gd name="adj1" fmla="val 16375738"/>
                <a:gd name="adj2" fmla="val 5085903"/>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 name="TextBox 65"/>
            <p:cNvSpPr txBox="1"/>
            <p:nvPr/>
          </p:nvSpPr>
          <p:spPr>
            <a:xfrm>
              <a:off x="3059832" y="2866675"/>
              <a:ext cx="495300" cy="254000"/>
            </a:xfrm>
            <a:prstGeom prst="rect">
              <a:avLst/>
            </a:prstGeom>
            <a:noFill/>
          </p:spPr>
          <p:txBody>
            <a:bodyPr>
              <a:spAutoFit/>
            </a:bodyPr>
            <a:lstStyle/>
            <a:p>
              <a:pPr marR="0" defTabSz="914400" fontAlgn="auto">
                <a:spcBef>
                  <a:spcPts val="0"/>
                </a:spcBef>
                <a:spcAft>
                  <a:spcPts val="0"/>
                </a:spcAft>
                <a:buClrTx/>
                <a:buSzTx/>
                <a:buFontTx/>
                <a:defRPr/>
              </a:pPr>
              <a:r>
                <a:rPr kumimoji="0" lang="en-US" altLang="zh-CN" sz="1050" kern="1200" cap="none" spc="0" normalizeH="0" baseline="0" noProof="0">
                  <a:solidFill>
                    <a:prstClr val="black">
                      <a:lumMod val="75000"/>
                      <a:lumOff val="25000"/>
                    </a:prstClr>
                  </a:solidFill>
                  <a:latin typeface="Calibri" panose="020F0502020204030204"/>
                  <a:ea typeface="黑体" panose="02010609060101010101" charset="-122"/>
                  <a:cs typeface="+mn-cs"/>
                </a:rPr>
                <a:t>error</a:t>
              </a:r>
              <a:endParaRPr kumimoji="0" lang="zh-CN" altLang="en-US" sz="1050" kern="1200" cap="none" spc="0" normalizeH="0" baseline="0" noProof="0" dirty="0">
                <a:solidFill>
                  <a:prstClr val="black">
                    <a:lumMod val="75000"/>
                    <a:lumOff val="25000"/>
                  </a:prstClr>
                </a:solidFill>
                <a:latin typeface="Calibri" panose="020F0502020204030204"/>
                <a:ea typeface="黑体" panose="02010609060101010101" charset="-122"/>
                <a:cs typeface="+mn-cs"/>
              </a:endParaRPr>
            </a:p>
          </p:txBody>
        </p:sp>
        <p:sp>
          <p:nvSpPr>
            <p:cNvPr id="68" name="弧形 67"/>
            <p:cNvSpPr/>
            <p:nvPr/>
          </p:nvSpPr>
          <p:spPr>
            <a:xfrm rot="15637296" flipH="1">
              <a:off x="3428121" y="2977789"/>
              <a:ext cx="625475" cy="1247775"/>
            </a:xfrm>
            <a:prstGeom prst="arc">
              <a:avLst>
                <a:gd name="adj1" fmla="val 16195074"/>
                <a:gd name="adj2" fmla="val 2356407"/>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 name="弧形 70"/>
            <p:cNvSpPr/>
            <p:nvPr/>
          </p:nvSpPr>
          <p:spPr>
            <a:xfrm rot="15637296">
              <a:off x="3336841" y="3135747"/>
              <a:ext cx="339725" cy="1141412"/>
            </a:xfrm>
            <a:prstGeom prst="arc">
              <a:avLst>
                <a:gd name="adj1" fmla="val 17274201"/>
                <a:gd name="adj2" fmla="val 4996788"/>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grpSp>
      <p:sp>
        <p:nvSpPr>
          <p:cNvPr id="48160" name="TextBox 9"/>
          <p:cNvSpPr txBox="1"/>
          <p:nvPr/>
        </p:nvSpPr>
        <p:spPr>
          <a:xfrm>
            <a:off x="1186180" y="503555"/>
            <a:ext cx="6624638" cy="508000"/>
          </a:xfrm>
          <a:prstGeom prst="rect">
            <a:avLst/>
          </a:prstGeom>
          <a:noFill/>
          <a:ln w="9525">
            <a:noFill/>
          </a:ln>
        </p:spPr>
        <p:txBody>
          <a:bodyPr anchor="t">
            <a:spAutoFit/>
          </a:bodyPr>
          <a:p>
            <a:pPr eaLnBrk="0" hangingPunct="0">
              <a:lnSpc>
                <a:spcPct val="150000"/>
              </a:lnSpc>
            </a:pPr>
            <a:r>
              <a:rPr lang="en-US" altLang="zh-CN" b="1" dirty="0">
                <a:solidFill>
                  <a:srgbClr val="404040"/>
                </a:solidFill>
                <a:latin typeface="微软雅黑" panose="020B0503020204020204" pitchFamily="34" charset="-122"/>
                <a:ea typeface="微软雅黑" panose="020B0503020204020204" pitchFamily="34" charset="-122"/>
                <a:sym typeface="黑体" panose="02010609060101010101" charset="-122"/>
              </a:rPr>
              <a:t>4.3 Routing </a:t>
            </a:r>
            <a:r>
              <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rPr>
              <a:t>路由模式</a:t>
            </a:r>
            <a:endPar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
        <p:nvSpPr>
          <p:cNvPr id="36" name="文本框 6"/>
          <p:cNvSpPr txBox="1"/>
          <p:nvPr/>
        </p:nvSpPr>
        <p:spPr>
          <a:xfrm>
            <a:off x="1192530" y="1063308"/>
            <a:ext cx="6618288" cy="415925"/>
          </a:xfrm>
          <a:prstGeom prst="rect">
            <a:avLst/>
          </a:prstGeom>
          <a:noFill/>
          <a:ln w="9525">
            <a:noFill/>
          </a:ln>
        </p:spPr>
        <p:txBody>
          <a:bodyPr anchor="t">
            <a:spAutoFit/>
          </a:bodyPr>
          <a:p>
            <a:pPr>
              <a:lnSpc>
                <a:spcPct val="150000"/>
              </a:lnSpc>
            </a:pPr>
            <a:r>
              <a:rPr lang="en-US" altLang="zh-CN" sz="1400" b="1" dirty="0">
                <a:solidFill>
                  <a:srgbClr val="262626"/>
                </a:solidFill>
                <a:latin typeface="微软雅黑" panose="020B0503020204020204" pitchFamily="34" charset="-122"/>
                <a:ea typeface="微软雅黑" panose="020B0503020204020204" pitchFamily="34" charset="-122"/>
              </a:rPr>
              <a:t>1. </a:t>
            </a:r>
            <a:r>
              <a:rPr lang="en-US" altLang="en-US" sz="1400" b="1" dirty="0">
                <a:solidFill>
                  <a:srgbClr val="262626"/>
                </a:solidFill>
                <a:latin typeface="微软雅黑" panose="020B0503020204020204" pitchFamily="34" charset="-122"/>
                <a:ea typeface="微软雅黑" panose="020B0503020204020204" pitchFamily="34" charset="-122"/>
              </a:rPr>
              <a:t>模式说明：</a:t>
            </a:r>
            <a:endParaRPr lang="en-US" altLang="en-US" sz="1400" b="1" dirty="0">
              <a:solidFill>
                <a:srgbClr val="262626"/>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4" grpId="0"/>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占位符 1"/>
          <p:cNvSpPr txBox="1">
            <a:spLocks noChangeArrowheads="1"/>
          </p:cNvSpPr>
          <p:nvPr/>
        </p:nvSpPr>
        <p:spPr bwMode="auto">
          <a:xfrm>
            <a:off x="998538" y="196215"/>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4. </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RabbitMQ</a:t>
            </a:r>
            <a:r>
              <a:rPr kumimoji="0" 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 </a:t>
            </a:r>
            <a:r>
              <a:rPr kumimoji="0" lang="zh-CN" alt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的</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工作模式</a:t>
            </a:r>
            <a:endParaRPr kumimoji="0"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55299" name="文本框 4"/>
          <p:cNvSpPr txBox="1">
            <a:spLocks noChangeArrowheads="1"/>
          </p:cNvSpPr>
          <p:nvPr/>
        </p:nvSpPr>
        <p:spPr bwMode="auto">
          <a:xfrm>
            <a:off x="1388110" y="2099945"/>
            <a:ext cx="6548438"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Routing </a:t>
            </a:r>
            <a:r>
              <a:rPr kumimoji="0" lang="zh-CN" altLang="en-US" sz="16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模式要求队列在绑定交换机时要指定 </a:t>
            </a:r>
            <a:r>
              <a:rPr kumimoji="0" lang="zh-CN" altLang="en-US" sz="16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routing key</a:t>
            </a:r>
            <a:r>
              <a:rPr kumimoji="0" lang="zh-CN" altLang="en-US" sz="16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，消息会转发到符合 routing key 的队列。</a:t>
            </a:r>
            <a:endParaRPr kumimoji="0" lang="zh-CN" altLang="en-US" sz="16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0179" name="文本框 6"/>
          <p:cNvSpPr txBox="1"/>
          <p:nvPr/>
        </p:nvSpPr>
        <p:spPr>
          <a:xfrm>
            <a:off x="1120775" y="1566228"/>
            <a:ext cx="6618288" cy="506730"/>
          </a:xfrm>
          <a:prstGeom prst="rect">
            <a:avLst/>
          </a:prstGeom>
          <a:noFill/>
          <a:ln w="9525">
            <a:noFill/>
          </a:ln>
        </p:spPr>
        <p:txBody>
          <a:bodyPr anchor="t">
            <a:spAutoFit/>
          </a:bodyPr>
          <a:p>
            <a:pPr>
              <a:lnSpc>
                <a:spcPct val="150000"/>
              </a:lnSpc>
            </a:pPr>
            <a:r>
              <a:rPr lang="en-US" altLang="zh-CN" sz="1800" b="1" dirty="0">
                <a:solidFill>
                  <a:srgbClr val="262626"/>
                </a:solidFill>
                <a:latin typeface="微软雅黑" panose="020B0503020204020204" pitchFamily="34" charset="-122"/>
                <a:ea typeface="微软雅黑" panose="020B0503020204020204" pitchFamily="34" charset="-122"/>
              </a:rPr>
              <a:t>3. </a:t>
            </a:r>
            <a:r>
              <a:rPr lang="en-US" altLang="en-US" sz="1800" b="1" dirty="0">
                <a:solidFill>
                  <a:srgbClr val="262626"/>
                </a:solidFill>
                <a:latin typeface="微软雅黑" panose="020B0503020204020204" pitchFamily="34" charset="-122"/>
                <a:ea typeface="微软雅黑" panose="020B0503020204020204" pitchFamily="34" charset="-122"/>
              </a:rPr>
              <a:t>小结</a:t>
            </a:r>
            <a:endParaRPr lang="en-US" altLang="en-US" sz="1800" b="1" dirty="0">
              <a:solidFill>
                <a:srgbClr val="262626"/>
              </a:solidFill>
              <a:latin typeface="微软雅黑" panose="020B0503020204020204" pitchFamily="34" charset="-122"/>
              <a:ea typeface="微软雅黑" panose="020B0503020204020204" pitchFamily="34" charset="-122"/>
            </a:endParaRPr>
          </a:p>
        </p:txBody>
      </p:sp>
      <p:sp>
        <p:nvSpPr>
          <p:cNvPr id="50180" name="TextBox 9"/>
          <p:cNvSpPr txBox="1"/>
          <p:nvPr/>
        </p:nvSpPr>
        <p:spPr>
          <a:xfrm>
            <a:off x="1114425" y="1005840"/>
            <a:ext cx="6624638" cy="508000"/>
          </a:xfrm>
          <a:prstGeom prst="rect">
            <a:avLst/>
          </a:prstGeom>
          <a:noFill/>
          <a:ln w="9525">
            <a:noFill/>
          </a:ln>
        </p:spPr>
        <p:txBody>
          <a:bodyPr anchor="t">
            <a:spAutoFit/>
          </a:bodyPr>
          <a:p>
            <a:pPr eaLnBrk="0" hangingPunct="0">
              <a:lnSpc>
                <a:spcPct val="150000"/>
              </a:lnSpc>
            </a:pPr>
            <a:r>
              <a:rPr lang="en-US" altLang="zh-CN" b="1" dirty="0">
                <a:solidFill>
                  <a:srgbClr val="404040"/>
                </a:solidFill>
                <a:latin typeface="微软雅黑" panose="020B0503020204020204" pitchFamily="34" charset="-122"/>
                <a:ea typeface="微软雅黑" panose="020B0503020204020204" pitchFamily="34" charset="-122"/>
                <a:sym typeface="黑体" panose="02010609060101010101" charset="-122"/>
              </a:rPr>
              <a:t>4.3 Routing </a:t>
            </a:r>
            <a:r>
              <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rPr>
              <a:t>路由模式</a:t>
            </a:r>
            <a:endPar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占位符 1"/>
          <p:cNvSpPr txBox="1">
            <a:spLocks noChangeArrowheads="1"/>
          </p:cNvSpPr>
          <p:nvPr/>
        </p:nvSpPr>
        <p:spPr bwMode="auto">
          <a:xfrm>
            <a:off x="1131253" y="287020"/>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4. </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RabbitMQ</a:t>
            </a:r>
            <a:r>
              <a:rPr kumimoji="0" 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 </a:t>
            </a:r>
            <a:r>
              <a:rPr kumimoji="0" lang="zh-CN" alt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的</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工作模式</a:t>
            </a:r>
            <a:endParaRPr kumimoji="0"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4" name="文本框 3"/>
          <p:cNvSpPr txBox="1"/>
          <p:nvPr/>
        </p:nvSpPr>
        <p:spPr>
          <a:xfrm>
            <a:off x="1131570" y="2066925"/>
            <a:ext cx="8013065" cy="1706880"/>
          </a:xfrm>
          <a:prstGeom prst="rect">
            <a:avLst/>
          </a:prstGeom>
          <a:noFill/>
        </p:spPr>
        <p:txBody>
          <a:bodyPr wrap="square">
            <a:spAutoFit/>
          </a:bodyPr>
          <a:lstStyle/>
          <a:p>
            <a:pPr marL="447675" marR="0" lvl="1" indent="-276225" algn="l" defTabSz="914400" rtl="0" eaLnBrk="1" fontAlgn="auto" latinLnBrk="0" hangingPunct="1">
              <a:lnSpc>
                <a:spcPct val="150000"/>
              </a:lnSpc>
              <a:spcBef>
                <a:spcPts val="0"/>
              </a:spcBef>
              <a:spcAft>
                <a:spcPts val="0"/>
              </a:spcAft>
              <a:buClrTx/>
              <a:buSzTx/>
              <a:buFont typeface="Wingdings" panose="05000000000000000000" charset="0"/>
              <a:buChar char="l"/>
              <a:defRPr/>
            </a:pPr>
            <a:r>
              <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Topic 类型与 Direct 相比，都是可以根据 RoutingKey 把消息路由到不同的队列。只不过 Topic 类型Exchange 可以让队列在绑定 Routing key 的时候使用</a:t>
            </a:r>
            <a:r>
              <a:rPr kumimoji="0" lang="zh-CN" altLang="en-US" sz="14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通配符</a:t>
            </a:r>
            <a:r>
              <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47675" marR="0" lvl="1" indent="-276225" algn="l" defTabSz="914400" rtl="0" eaLnBrk="1" fontAlgn="auto" latinLnBrk="0" hangingPunct="1">
              <a:lnSpc>
                <a:spcPct val="150000"/>
              </a:lnSpc>
              <a:spcBef>
                <a:spcPts val="0"/>
              </a:spcBef>
              <a:spcAft>
                <a:spcPts val="0"/>
              </a:spcAft>
              <a:buClrTx/>
              <a:buSzTx/>
              <a:buFont typeface="Wingdings" panose="05000000000000000000" charset="0"/>
              <a:buChar char="l"/>
              <a:defRPr/>
            </a:pPr>
            <a:r>
              <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Routingkey 一般都是有一个或多个单词组成，多个单词之间以”.”分割，例如： item.insert </a:t>
            </a:r>
            <a:endParaRPr kumimoji="0" lang="en-US" altLang="zh-CN"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47675" marR="0" lvl="1" indent="-276225" algn="l" defTabSz="914400" rtl="0" eaLnBrk="1" fontAlgn="auto" latinLnBrk="0" hangingPunct="1">
              <a:lnSpc>
                <a:spcPct val="150000"/>
              </a:lnSpc>
              <a:spcBef>
                <a:spcPts val="0"/>
              </a:spcBef>
              <a:spcAft>
                <a:spcPts val="0"/>
              </a:spcAft>
              <a:buClrTx/>
              <a:buSzTx/>
              <a:buFont typeface="Wingdings" panose="05000000000000000000" charset="0"/>
              <a:buChar char="l"/>
              <a:defRPr/>
            </a:pPr>
            <a:r>
              <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通配符规则：# 匹配一个或多个词，* 匹配不多不少恰好1个词，例如：item.# 能够匹配 item.insert.abc 或者 item.insert，item.* 只能匹配 item.insert</a:t>
            </a:r>
            <a:endParaRPr kumimoji="0" lang="en-US" altLang="zh-CN"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TextBox 9"/>
          <p:cNvSpPr txBox="1"/>
          <p:nvPr/>
        </p:nvSpPr>
        <p:spPr>
          <a:xfrm>
            <a:off x="1247140" y="1096645"/>
            <a:ext cx="6624638" cy="458788"/>
          </a:xfrm>
          <a:prstGeom prst="rect">
            <a:avLst/>
          </a:prstGeom>
          <a:noFill/>
          <a:ln w="9525">
            <a:noFill/>
          </a:ln>
        </p:spPr>
        <p:txBody>
          <a:bodyPr anchor="t">
            <a:spAutoFit/>
          </a:bodyPr>
          <a:p>
            <a:pPr eaLnBrk="0" hangingPunct="0">
              <a:lnSpc>
                <a:spcPct val="150000"/>
              </a:lnSpc>
            </a:pPr>
            <a:r>
              <a:rPr lang="en-US" altLang="zh-CN" b="1" dirty="0">
                <a:solidFill>
                  <a:srgbClr val="404040"/>
                </a:solidFill>
                <a:latin typeface="微软雅黑" panose="020B0503020204020204" pitchFamily="34" charset="-122"/>
                <a:ea typeface="微软雅黑" panose="020B0503020204020204" pitchFamily="34" charset="-122"/>
                <a:sym typeface="黑体" panose="02010609060101010101" charset="-122"/>
              </a:rPr>
              <a:t>4.4 Topics </a:t>
            </a:r>
            <a:r>
              <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rPr>
              <a:t>通配符模式</a:t>
            </a:r>
            <a:endPar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
        <p:nvSpPr>
          <p:cNvPr id="7" name="文本框 6"/>
          <p:cNvSpPr txBox="1"/>
          <p:nvPr/>
        </p:nvSpPr>
        <p:spPr>
          <a:xfrm>
            <a:off x="1253490" y="1657033"/>
            <a:ext cx="6618288" cy="460375"/>
          </a:xfrm>
          <a:prstGeom prst="rect">
            <a:avLst/>
          </a:prstGeom>
          <a:noFill/>
          <a:ln w="9525">
            <a:noFill/>
          </a:ln>
        </p:spPr>
        <p:txBody>
          <a:bodyPr anchor="t">
            <a:spAutoFit/>
          </a:bodyPr>
          <a:p>
            <a:pPr>
              <a:lnSpc>
                <a:spcPct val="150000"/>
              </a:lnSpc>
            </a:pPr>
            <a:r>
              <a:rPr lang="en-US" altLang="zh-CN" sz="1600" b="1" dirty="0">
                <a:solidFill>
                  <a:srgbClr val="262626"/>
                </a:solidFill>
                <a:latin typeface="微软雅黑" panose="020B0503020204020204" pitchFamily="34" charset="-122"/>
                <a:ea typeface="微软雅黑" panose="020B0503020204020204" pitchFamily="34" charset="-122"/>
              </a:rPr>
              <a:t>1. </a:t>
            </a:r>
            <a:r>
              <a:rPr lang="en-US" altLang="en-US" sz="1600" b="1" dirty="0">
                <a:solidFill>
                  <a:srgbClr val="262626"/>
                </a:solidFill>
                <a:latin typeface="微软雅黑" panose="020B0503020204020204" pitchFamily="34" charset="-122"/>
                <a:ea typeface="微软雅黑" panose="020B0503020204020204" pitchFamily="34" charset="-122"/>
              </a:rPr>
              <a:t>模式说明</a:t>
            </a:r>
            <a:endParaRPr lang="en-US" altLang="en-US" sz="1600" b="1" dirty="0">
              <a:solidFill>
                <a:srgbClr val="262626"/>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charRg st="0" end="10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charRg st="102" end="15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charRg st="158" end="25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占位符 1"/>
          <p:cNvSpPr txBox="1">
            <a:spLocks noChangeArrowheads="1"/>
          </p:cNvSpPr>
          <p:nvPr/>
        </p:nvSpPr>
        <p:spPr bwMode="auto">
          <a:xfrm>
            <a:off x="639763" y="196215"/>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4. </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RabbitMQ</a:t>
            </a:r>
            <a:r>
              <a:rPr kumimoji="0" 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 </a:t>
            </a:r>
            <a:r>
              <a:rPr kumimoji="0" lang="zh-CN" alt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的</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工作模式</a:t>
            </a:r>
            <a:endParaRPr kumimoji="0"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pic>
        <p:nvPicPr>
          <p:cNvPr id="44035" name="图片 6" descr="1556031519931"/>
          <p:cNvPicPr>
            <a:picLocks noChangeAspect="1"/>
          </p:cNvPicPr>
          <p:nvPr/>
        </p:nvPicPr>
        <p:blipFill>
          <a:blip r:embed="rId1"/>
          <a:srcRect l="2316" t="3636" r="3819" b="6332"/>
          <a:stretch>
            <a:fillRect/>
          </a:stretch>
        </p:blipFill>
        <p:spPr>
          <a:xfrm>
            <a:off x="6021388" y="2083753"/>
            <a:ext cx="2943225" cy="1525587"/>
          </a:xfrm>
          <a:prstGeom prst="rect">
            <a:avLst/>
          </a:prstGeom>
          <a:noFill/>
          <a:ln w="9525">
            <a:noFill/>
          </a:ln>
        </p:spPr>
      </p:pic>
      <p:sp>
        <p:nvSpPr>
          <p:cNvPr id="2" name="文本框 1"/>
          <p:cNvSpPr txBox="1"/>
          <p:nvPr/>
        </p:nvSpPr>
        <p:spPr>
          <a:xfrm>
            <a:off x="847725" y="3731895"/>
            <a:ext cx="8116570" cy="1060450"/>
          </a:xfrm>
          <a:prstGeom prst="rect">
            <a:avLst/>
          </a:prstGeom>
          <a:noFill/>
        </p:spPr>
        <p:txBody>
          <a:bodyPr wrap="square">
            <a:spAutoFit/>
          </a:bodyPr>
          <a:lstStyle/>
          <a:p>
            <a:pPr marR="0" defTabSz="914400" fontAlgn="auto">
              <a:lnSpc>
                <a:spcPct val="150000"/>
              </a:lnSpc>
              <a:spcBef>
                <a:spcPts val="0"/>
              </a:spcBef>
              <a:spcAft>
                <a:spcPts val="0"/>
              </a:spcAft>
              <a:buClrTx/>
              <a:buSzTx/>
              <a:buFontTx/>
              <a:defRPr/>
            </a:pPr>
            <a:r>
              <a:rPr kumimoji="0" lang="zh-CN" altLang="en-US" sz="14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图解：</a:t>
            </a:r>
            <a:endParaRPr kumimoji="0" lang="zh-CN" altLang="en-US" sz="1400" kern="1200" cap="none" spc="0" normalizeH="0" baseline="0" noProof="1">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endParaRPr>
          </a:p>
          <a:p>
            <a:pPr marL="447675" marR="0" lvl="1" indent="-2667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红色 Queue：绑定的是 usa.# ，因此凡是以 usa. 开头的 routing key 都会被匹配到</a:t>
            </a:r>
            <a:endPar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47675" marR="0" lvl="1" indent="-2667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黄色 Queue：绑定的是 #.news ，因此凡是以 .news 结尾的 routing key 都会被匹配</a:t>
            </a:r>
            <a:endParaRPr kumimoji="0" lang="zh-CN" altLang="en-US" sz="1400" b="0" i="0" u="none" strike="noStrike" kern="1200" cap="none" spc="0" normalizeH="0" baseline="0" noProof="1">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4276" name="组合 2"/>
          <p:cNvGrpSpPr/>
          <p:nvPr/>
        </p:nvGrpSpPr>
        <p:grpSpPr>
          <a:xfrm>
            <a:off x="847725" y="1925003"/>
            <a:ext cx="4968875" cy="1544637"/>
            <a:chOff x="848238" y="1708994"/>
            <a:chExt cx="4968875" cy="1545773"/>
          </a:xfrm>
        </p:grpSpPr>
        <p:sp>
          <p:nvSpPr>
            <p:cNvPr id="7" name="椭圆 6"/>
            <p:cNvSpPr/>
            <p:nvPr/>
          </p:nvSpPr>
          <p:spPr>
            <a:xfrm>
              <a:off x="848238" y="2492207"/>
              <a:ext cx="717550" cy="386047"/>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a:t>
              </a: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54278" name="组合 7"/>
            <p:cNvGrpSpPr/>
            <p:nvPr/>
          </p:nvGrpSpPr>
          <p:grpSpPr>
            <a:xfrm>
              <a:off x="3604138" y="2057792"/>
              <a:ext cx="1079500" cy="439737"/>
              <a:chOff x="2987824" y="2211710"/>
              <a:chExt cx="1080120" cy="504056"/>
            </a:xfrm>
          </p:grpSpPr>
          <p:sp>
            <p:nvSpPr>
              <p:cNvPr id="9" name="矩形 8"/>
              <p:cNvSpPr/>
              <p:nvPr/>
            </p:nvSpPr>
            <p:spPr>
              <a:xfrm>
                <a:off x="2987824" y="2212522"/>
                <a:ext cx="216024" cy="50260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矩形 9"/>
              <p:cNvSpPr/>
              <p:nvPr/>
            </p:nvSpPr>
            <p:spPr>
              <a:xfrm>
                <a:off x="3203848" y="2212522"/>
                <a:ext cx="216024" cy="50260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矩形 10"/>
              <p:cNvSpPr/>
              <p:nvPr/>
            </p:nvSpPr>
            <p:spPr>
              <a:xfrm>
                <a:off x="3419872" y="2212522"/>
                <a:ext cx="216024" cy="50260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矩形 11"/>
              <p:cNvSpPr/>
              <p:nvPr/>
            </p:nvSpPr>
            <p:spPr>
              <a:xfrm>
                <a:off x="3635896" y="2212522"/>
                <a:ext cx="216024" cy="50260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矩形 12"/>
              <p:cNvSpPr/>
              <p:nvPr/>
            </p:nvSpPr>
            <p:spPr>
              <a:xfrm>
                <a:off x="3851920" y="2212522"/>
                <a:ext cx="216024" cy="50260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14" name="椭圆 13"/>
            <p:cNvSpPr/>
            <p:nvPr/>
          </p:nvSpPr>
          <p:spPr>
            <a:xfrm>
              <a:off x="5101151" y="2085508"/>
              <a:ext cx="715962" cy="38445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C1</a:t>
              </a: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5" name="直接箭头连接符 14"/>
            <p:cNvCxnSpPr>
              <a:stCxn id="7" idx="6"/>
              <a:endCxn id="19" idx="2"/>
            </p:cNvCxnSpPr>
            <p:nvPr/>
          </p:nvCxnSpPr>
          <p:spPr>
            <a:xfrm>
              <a:off x="1565788" y="2684436"/>
              <a:ext cx="428625" cy="0"/>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3" idx="3"/>
              <a:endCxn id="14" idx="2"/>
            </p:cNvCxnSpPr>
            <p:nvPr/>
          </p:nvCxnSpPr>
          <p:spPr>
            <a:xfrm flipV="1">
              <a:off x="4683638" y="2276148"/>
              <a:ext cx="417513" cy="0"/>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101151" y="2841713"/>
              <a:ext cx="715962" cy="38604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C2</a:t>
              </a: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8" name="直接箭头连接符 17"/>
            <p:cNvCxnSpPr>
              <a:stCxn id="26" idx="3"/>
              <a:endCxn id="17" idx="2"/>
            </p:cNvCxnSpPr>
            <p:nvPr/>
          </p:nvCxnSpPr>
          <p:spPr>
            <a:xfrm flipV="1">
              <a:off x="4696338" y="3033943"/>
              <a:ext cx="404813" cy="0"/>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1994413" y="2492207"/>
              <a:ext cx="717550" cy="386047"/>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X</a:t>
              </a: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20" name="直接箭头连接符 19"/>
            <p:cNvCxnSpPr>
              <a:stCxn id="19" idx="6"/>
              <a:endCxn id="22" idx="1"/>
            </p:cNvCxnSpPr>
            <p:nvPr/>
          </p:nvCxnSpPr>
          <p:spPr>
            <a:xfrm>
              <a:off x="2711963" y="2684436"/>
              <a:ext cx="904875" cy="349507"/>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4291" name="组合 20"/>
            <p:cNvGrpSpPr/>
            <p:nvPr/>
          </p:nvGrpSpPr>
          <p:grpSpPr>
            <a:xfrm>
              <a:off x="3616838" y="2815029"/>
              <a:ext cx="1079500" cy="439738"/>
              <a:chOff x="2987824" y="2211710"/>
              <a:chExt cx="1080120" cy="504056"/>
            </a:xfrm>
          </p:grpSpPr>
          <p:sp>
            <p:nvSpPr>
              <p:cNvPr id="22" name="矩形 21"/>
              <p:cNvSpPr/>
              <p:nvPr/>
            </p:nvSpPr>
            <p:spPr>
              <a:xfrm>
                <a:off x="2987824" y="2211341"/>
                <a:ext cx="216024" cy="504425"/>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3" name="矩形 22"/>
              <p:cNvSpPr/>
              <p:nvPr/>
            </p:nvSpPr>
            <p:spPr>
              <a:xfrm>
                <a:off x="3203848" y="2211341"/>
                <a:ext cx="216024" cy="504425"/>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4" name="矩形 23"/>
              <p:cNvSpPr/>
              <p:nvPr/>
            </p:nvSpPr>
            <p:spPr>
              <a:xfrm>
                <a:off x="3419872" y="2211341"/>
                <a:ext cx="216024" cy="504425"/>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5" name="矩形 24"/>
              <p:cNvSpPr/>
              <p:nvPr/>
            </p:nvSpPr>
            <p:spPr>
              <a:xfrm>
                <a:off x="3635896" y="2211341"/>
                <a:ext cx="216024" cy="504425"/>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6" name="矩形 25"/>
              <p:cNvSpPr/>
              <p:nvPr/>
            </p:nvSpPr>
            <p:spPr>
              <a:xfrm>
                <a:off x="3851920" y="2211341"/>
                <a:ext cx="216024" cy="504425"/>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27" name="TextBox 26"/>
            <p:cNvSpPr txBox="1"/>
            <p:nvPr/>
          </p:nvSpPr>
          <p:spPr>
            <a:xfrm>
              <a:off x="2796101" y="2137934"/>
              <a:ext cx="788987" cy="252598"/>
            </a:xfrm>
            <a:prstGeom prst="rect">
              <a:avLst/>
            </a:prstGeom>
            <a:noFill/>
          </p:spPr>
          <p:txBody>
            <a:bodyPr>
              <a:spAutoFit/>
            </a:bodyPr>
            <a:lstStyle/>
            <a:p>
              <a:pPr marR="0" defTabSz="914400" fontAlgn="auto">
                <a:spcBef>
                  <a:spcPts val="0"/>
                </a:spcBef>
                <a:spcAft>
                  <a:spcPts val="0"/>
                </a:spcAft>
                <a:buClrTx/>
                <a:buSzTx/>
                <a:buFontTx/>
                <a:defRPr/>
              </a:pPr>
              <a:r>
                <a:rPr kumimoji="0" lang="en-US" altLang="zh-CN" sz="1050" kern="1200" cap="none" spc="0" normalizeH="0" baseline="0" noProof="0">
                  <a:solidFill>
                    <a:prstClr val="black">
                      <a:lumMod val="75000"/>
                      <a:lumOff val="25000"/>
                    </a:prstClr>
                  </a:solidFill>
                  <a:latin typeface="Calibri" panose="020F0502020204030204"/>
                  <a:ea typeface="黑体" panose="02010609060101010101" charset="-122"/>
                  <a:cs typeface="+mn-cs"/>
                </a:rPr>
                <a:t>*.orange.*</a:t>
              </a:r>
              <a:endParaRPr kumimoji="0" lang="zh-CN" altLang="en-US" sz="1050" kern="1200" cap="none" spc="0" normalizeH="0" baseline="0" noProof="0" dirty="0">
                <a:solidFill>
                  <a:prstClr val="black">
                    <a:lumMod val="75000"/>
                    <a:lumOff val="25000"/>
                  </a:prstClr>
                </a:solidFill>
                <a:latin typeface="Calibri" panose="020F0502020204030204"/>
                <a:ea typeface="黑体" panose="02010609060101010101" charset="-122"/>
                <a:cs typeface="+mn-cs"/>
              </a:endParaRPr>
            </a:p>
          </p:txBody>
        </p:sp>
        <p:sp>
          <p:nvSpPr>
            <p:cNvPr id="28" name="TextBox 27"/>
            <p:cNvSpPr txBox="1"/>
            <p:nvPr/>
          </p:nvSpPr>
          <p:spPr>
            <a:xfrm>
              <a:off x="2943738" y="2964041"/>
              <a:ext cx="712788" cy="254187"/>
            </a:xfrm>
            <a:prstGeom prst="rect">
              <a:avLst/>
            </a:prstGeom>
            <a:noFill/>
          </p:spPr>
          <p:txBody>
            <a:bodyPr>
              <a:spAutoFit/>
            </a:bodyPr>
            <a:lstStyle/>
            <a:p>
              <a:pPr marR="0" defTabSz="914400" fontAlgn="auto">
                <a:spcBef>
                  <a:spcPts val="0"/>
                </a:spcBef>
                <a:spcAft>
                  <a:spcPts val="0"/>
                </a:spcAft>
                <a:buClrTx/>
                <a:buSzTx/>
                <a:buFontTx/>
                <a:defRPr/>
              </a:pPr>
              <a:r>
                <a:rPr kumimoji="0" lang="en-US" altLang="zh-CN" sz="1050" kern="1200" cap="none" spc="0" normalizeH="0" baseline="0" noProof="0">
                  <a:solidFill>
                    <a:prstClr val="black">
                      <a:lumMod val="75000"/>
                      <a:lumOff val="25000"/>
                    </a:prstClr>
                  </a:solidFill>
                  <a:latin typeface="Calibri" panose="020F0502020204030204"/>
                  <a:ea typeface="黑体" panose="02010609060101010101" charset="-122"/>
                  <a:cs typeface="+mn-cs"/>
                </a:rPr>
                <a:t>Lazy.#</a:t>
              </a:r>
              <a:endParaRPr kumimoji="0" lang="zh-CN" altLang="en-US" sz="1050" kern="1200" cap="none" spc="0" normalizeH="0" baseline="0" noProof="0" dirty="0">
                <a:solidFill>
                  <a:prstClr val="black">
                    <a:lumMod val="75000"/>
                    <a:lumOff val="25000"/>
                  </a:prstClr>
                </a:solidFill>
                <a:latin typeface="Calibri" panose="020F0502020204030204"/>
                <a:ea typeface="黑体" panose="02010609060101010101" charset="-122"/>
                <a:cs typeface="+mn-cs"/>
              </a:endParaRPr>
            </a:p>
          </p:txBody>
        </p:sp>
        <p:sp>
          <p:nvSpPr>
            <p:cNvPr id="31" name="TextBox 30"/>
            <p:cNvSpPr txBox="1"/>
            <p:nvPr/>
          </p:nvSpPr>
          <p:spPr>
            <a:xfrm>
              <a:off x="2000763" y="2230077"/>
              <a:ext cx="792163" cy="254187"/>
            </a:xfrm>
            <a:prstGeom prst="rect">
              <a:avLst/>
            </a:prstGeom>
            <a:noFill/>
          </p:spPr>
          <p:txBody>
            <a:bodyPr>
              <a:spAutoFit/>
            </a:bodyPr>
            <a:lstStyle/>
            <a:p>
              <a:pPr marR="0" defTabSz="914400" fontAlgn="auto">
                <a:spcBef>
                  <a:spcPts val="0"/>
                </a:spcBef>
                <a:spcAft>
                  <a:spcPts val="0"/>
                </a:spcAft>
                <a:buClrTx/>
                <a:buSzTx/>
                <a:buFontTx/>
                <a:defRPr/>
              </a:pPr>
              <a:r>
                <a:rPr kumimoji="0" lang="en-US" altLang="zh-CN" sz="1050" kern="1200" cap="none" spc="0" normalizeH="0" baseline="0" noProof="0">
                  <a:solidFill>
                    <a:prstClr val="black">
                      <a:lumMod val="75000"/>
                      <a:lumOff val="25000"/>
                    </a:prstClr>
                  </a:solidFill>
                  <a:latin typeface="Calibri" panose="020F0502020204030204"/>
                  <a:ea typeface="黑体" panose="02010609060101010101" charset="-122"/>
                  <a:cs typeface="+mn-cs"/>
                </a:rPr>
                <a:t>type=topic</a:t>
              </a:r>
              <a:endParaRPr kumimoji="0" lang="zh-CN" altLang="en-US" sz="1050" kern="1200" cap="none" spc="0" normalizeH="0" baseline="0" noProof="0" dirty="0">
                <a:solidFill>
                  <a:prstClr val="black">
                    <a:lumMod val="75000"/>
                    <a:lumOff val="25000"/>
                  </a:prstClr>
                </a:solidFill>
                <a:latin typeface="Calibri" panose="020F0502020204030204"/>
                <a:ea typeface="黑体" panose="02010609060101010101" charset="-122"/>
                <a:cs typeface="+mn-cs"/>
              </a:endParaRPr>
            </a:p>
          </p:txBody>
        </p:sp>
        <p:sp>
          <p:nvSpPr>
            <p:cNvPr id="34" name="TextBox 33"/>
            <p:cNvSpPr txBox="1"/>
            <p:nvPr/>
          </p:nvSpPr>
          <p:spPr>
            <a:xfrm>
              <a:off x="3996251" y="1708994"/>
              <a:ext cx="495300" cy="254187"/>
            </a:xfrm>
            <a:prstGeom prst="rect">
              <a:avLst/>
            </a:prstGeom>
            <a:noFill/>
          </p:spPr>
          <p:txBody>
            <a:bodyPr>
              <a:spAutoFit/>
            </a:bodyPr>
            <a:lstStyle/>
            <a:p>
              <a:pPr marR="0" defTabSz="914400" fontAlgn="auto">
                <a:spcBef>
                  <a:spcPts val="0"/>
                </a:spcBef>
                <a:spcAft>
                  <a:spcPts val="0"/>
                </a:spcAft>
                <a:buClrTx/>
                <a:buSzTx/>
                <a:buFontTx/>
                <a:defRPr/>
              </a:pPr>
              <a:r>
                <a:rPr kumimoji="0" lang="en-US" altLang="zh-CN" sz="1050" kern="1200" cap="none" spc="0" normalizeH="0" baseline="0" noProof="0">
                  <a:solidFill>
                    <a:prstClr val="black">
                      <a:lumMod val="75000"/>
                      <a:lumOff val="25000"/>
                    </a:prstClr>
                  </a:solidFill>
                  <a:latin typeface="Calibri" panose="020F0502020204030204"/>
                  <a:ea typeface="黑体" panose="02010609060101010101" charset="-122"/>
                  <a:cs typeface="+mn-cs"/>
                </a:rPr>
                <a:t>Q1</a:t>
              </a:r>
              <a:endParaRPr kumimoji="0" lang="zh-CN" altLang="en-US" sz="1050" kern="1200" cap="none" spc="0" normalizeH="0" baseline="0" noProof="0" dirty="0">
                <a:solidFill>
                  <a:prstClr val="black">
                    <a:lumMod val="75000"/>
                    <a:lumOff val="25000"/>
                  </a:prstClr>
                </a:solidFill>
                <a:latin typeface="Calibri" panose="020F0502020204030204"/>
                <a:ea typeface="黑体" panose="02010609060101010101" charset="-122"/>
                <a:cs typeface="+mn-cs"/>
              </a:endParaRPr>
            </a:p>
          </p:txBody>
        </p:sp>
        <p:sp>
          <p:nvSpPr>
            <p:cNvPr id="35" name="TextBox 34"/>
            <p:cNvSpPr txBox="1"/>
            <p:nvPr/>
          </p:nvSpPr>
          <p:spPr>
            <a:xfrm>
              <a:off x="3996251" y="2568463"/>
              <a:ext cx="495300" cy="254187"/>
            </a:xfrm>
            <a:prstGeom prst="rect">
              <a:avLst/>
            </a:prstGeom>
            <a:noFill/>
          </p:spPr>
          <p:txBody>
            <a:bodyPr>
              <a:spAutoFit/>
            </a:bodyPr>
            <a:lstStyle/>
            <a:p>
              <a:pPr marR="0" defTabSz="914400" fontAlgn="auto">
                <a:spcBef>
                  <a:spcPts val="0"/>
                </a:spcBef>
                <a:spcAft>
                  <a:spcPts val="0"/>
                </a:spcAft>
                <a:buClrTx/>
                <a:buSzTx/>
                <a:buFontTx/>
                <a:defRPr/>
              </a:pPr>
              <a:r>
                <a:rPr kumimoji="0" lang="en-US" altLang="zh-CN" sz="1050" kern="1200" cap="none" spc="0" normalizeH="0" baseline="0" noProof="0">
                  <a:solidFill>
                    <a:prstClr val="black">
                      <a:lumMod val="75000"/>
                      <a:lumOff val="25000"/>
                    </a:prstClr>
                  </a:solidFill>
                  <a:latin typeface="Calibri" panose="020F0502020204030204"/>
                  <a:ea typeface="黑体" panose="02010609060101010101" charset="-122"/>
                  <a:cs typeface="+mn-cs"/>
                </a:rPr>
                <a:t>Q2</a:t>
              </a:r>
              <a:endParaRPr kumimoji="0" lang="zh-CN" altLang="en-US" sz="1050" kern="1200" cap="none" spc="0" normalizeH="0" baseline="0" noProof="0" dirty="0">
                <a:solidFill>
                  <a:prstClr val="black">
                    <a:lumMod val="75000"/>
                    <a:lumOff val="25000"/>
                  </a:prstClr>
                </a:solidFill>
                <a:latin typeface="Calibri" panose="020F0502020204030204"/>
                <a:ea typeface="黑体" panose="02010609060101010101" charset="-122"/>
                <a:cs typeface="+mn-cs"/>
              </a:endParaRPr>
            </a:p>
          </p:txBody>
        </p:sp>
        <p:cxnSp>
          <p:nvCxnSpPr>
            <p:cNvPr id="36" name="直接箭头连接符 35"/>
            <p:cNvCxnSpPr>
              <a:stCxn id="19" idx="6"/>
              <a:endCxn id="9" idx="1"/>
            </p:cNvCxnSpPr>
            <p:nvPr/>
          </p:nvCxnSpPr>
          <p:spPr>
            <a:xfrm flipV="1">
              <a:off x="2715138" y="2276148"/>
              <a:ext cx="889000" cy="416231"/>
            </a:xfrm>
            <a:prstGeom prst="straightConnector1">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弧形 47"/>
            <p:cNvSpPr/>
            <p:nvPr/>
          </p:nvSpPr>
          <p:spPr>
            <a:xfrm rot="15395263" flipH="1">
              <a:off x="2909212" y="1974025"/>
              <a:ext cx="1045343" cy="1436687"/>
            </a:xfrm>
            <a:prstGeom prst="arc">
              <a:avLst>
                <a:gd name="adj1" fmla="val 15610350"/>
                <a:gd name="adj2" fmla="val 505840"/>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 name="TextBox 48"/>
            <p:cNvSpPr txBox="1"/>
            <p:nvPr/>
          </p:nvSpPr>
          <p:spPr>
            <a:xfrm>
              <a:off x="2940563" y="2568463"/>
              <a:ext cx="788988" cy="254187"/>
            </a:xfrm>
            <a:prstGeom prst="rect">
              <a:avLst/>
            </a:prstGeom>
            <a:noFill/>
          </p:spPr>
          <p:txBody>
            <a:bodyPr>
              <a:spAutoFit/>
            </a:bodyPr>
            <a:lstStyle/>
            <a:p>
              <a:pPr marR="0" defTabSz="914400" fontAlgn="auto">
                <a:spcBef>
                  <a:spcPts val="0"/>
                </a:spcBef>
                <a:spcAft>
                  <a:spcPts val="0"/>
                </a:spcAft>
                <a:buClrTx/>
                <a:buSzTx/>
                <a:buFontTx/>
                <a:defRPr/>
              </a:pPr>
              <a:r>
                <a:rPr kumimoji="0" lang="en-US" altLang="zh-CN" sz="1050" kern="1200" cap="none" spc="0" normalizeH="0" baseline="0" noProof="0">
                  <a:solidFill>
                    <a:prstClr val="black">
                      <a:lumMod val="75000"/>
                      <a:lumOff val="25000"/>
                    </a:prstClr>
                  </a:solidFill>
                  <a:latin typeface="Calibri" panose="020F0502020204030204"/>
                  <a:ea typeface="黑体" panose="02010609060101010101" charset="-122"/>
                  <a:cs typeface="+mn-cs"/>
                </a:rPr>
                <a:t>*.*.rabbite</a:t>
              </a:r>
              <a:endParaRPr kumimoji="0" lang="zh-CN" altLang="en-US" sz="1050" kern="1200" cap="none" spc="0" normalizeH="0" baseline="0" noProof="0" dirty="0">
                <a:solidFill>
                  <a:prstClr val="black">
                    <a:lumMod val="75000"/>
                    <a:lumOff val="25000"/>
                  </a:prstClr>
                </a:solidFill>
                <a:latin typeface="Calibri" panose="020F0502020204030204"/>
                <a:ea typeface="黑体" panose="02010609060101010101" charset="-122"/>
                <a:cs typeface="+mn-cs"/>
              </a:endParaRPr>
            </a:p>
          </p:txBody>
        </p:sp>
      </p:grpSp>
      <p:sp>
        <p:nvSpPr>
          <p:cNvPr id="54305" name="TextBox 9"/>
          <p:cNvSpPr txBox="1"/>
          <p:nvPr/>
        </p:nvSpPr>
        <p:spPr>
          <a:xfrm>
            <a:off x="755650" y="1005840"/>
            <a:ext cx="6624638" cy="458788"/>
          </a:xfrm>
          <a:prstGeom prst="rect">
            <a:avLst/>
          </a:prstGeom>
          <a:noFill/>
          <a:ln w="9525">
            <a:noFill/>
          </a:ln>
        </p:spPr>
        <p:txBody>
          <a:bodyPr anchor="t">
            <a:spAutoFit/>
          </a:bodyPr>
          <a:p>
            <a:pPr eaLnBrk="0" hangingPunct="0">
              <a:lnSpc>
                <a:spcPct val="150000"/>
              </a:lnSpc>
            </a:pPr>
            <a:r>
              <a:rPr lang="en-US" altLang="zh-CN" b="1" dirty="0">
                <a:solidFill>
                  <a:srgbClr val="404040"/>
                </a:solidFill>
                <a:latin typeface="微软雅黑" panose="020B0503020204020204" pitchFamily="34" charset="-122"/>
                <a:ea typeface="微软雅黑" panose="020B0503020204020204" pitchFamily="34" charset="-122"/>
                <a:sym typeface="黑体" panose="02010609060101010101" charset="-122"/>
              </a:rPr>
              <a:t>4.4 Topics </a:t>
            </a:r>
            <a:r>
              <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rPr>
              <a:t>通配符模式</a:t>
            </a:r>
            <a:endPar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
        <p:nvSpPr>
          <p:cNvPr id="54306" name="文本框 6"/>
          <p:cNvSpPr txBox="1"/>
          <p:nvPr/>
        </p:nvSpPr>
        <p:spPr>
          <a:xfrm>
            <a:off x="762000" y="1566228"/>
            <a:ext cx="6618288" cy="415925"/>
          </a:xfrm>
          <a:prstGeom prst="rect">
            <a:avLst/>
          </a:prstGeom>
          <a:noFill/>
          <a:ln w="9525">
            <a:noFill/>
          </a:ln>
        </p:spPr>
        <p:txBody>
          <a:bodyPr anchor="t">
            <a:spAutoFit/>
          </a:bodyPr>
          <a:p>
            <a:pPr>
              <a:lnSpc>
                <a:spcPct val="150000"/>
              </a:lnSpc>
            </a:pPr>
            <a:r>
              <a:rPr lang="en-US" altLang="zh-CN" sz="1400" b="1" dirty="0">
                <a:solidFill>
                  <a:srgbClr val="262626"/>
                </a:solidFill>
                <a:latin typeface="微软雅黑" panose="020B0503020204020204" pitchFamily="34" charset="-122"/>
                <a:ea typeface="微软雅黑" panose="020B0503020204020204" pitchFamily="34" charset="-122"/>
              </a:rPr>
              <a:t>1. </a:t>
            </a:r>
            <a:r>
              <a:rPr lang="en-US" altLang="en-US" sz="1400" b="1" dirty="0">
                <a:solidFill>
                  <a:srgbClr val="262626"/>
                </a:solidFill>
                <a:latin typeface="微软雅黑" panose="020B0503020204020204" pitchFamily="34" charset="-122"/>
                <a:ea typeface="微软雅黑" panose="020B0503020204020204" pitchFamily="34" charset="-122"/>
              </a:rPr>
              <a:t>模式说明</a:t>
            </a:r>
            <a:endParaRPr lang="en-US" altLang="en-US" sz="1400" b="1" dirty="0">
              <a:solidFill>
                <a:srgbClr val="262626"/>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占位符 1"/>
          <p:cNvSpPr txBox="1">
            <a:spLocks noChangeArrowheads="1"/>
          </p:cNvSpPr>
          <p:nvPr/>
        </p:nvSpPr>
        <p:spPr bwMode="auto">
          <a:xfrm>
            <a:off x="1142048" y="430530"/>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4. </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RabbitMQ</a:t>
            </a:r>
            <a:r>
              <a:rPr kumimoji="0" 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 </a:t>
            </a:r>
            <a:r>
              <a:rPr kumimoji="0" lang="zh-CN" alt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的</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工作模式</a:t>
            </a:r>
            <a:endParaRPr kumimoji="0"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3" name="文本框 4"/>
          <p:cNvSpPr txBox="1">
            <a:spLocks noChangeArrowheads="1"/>
          </p:cNvSpPr>
          <p:nvPr/>
        </p:nvSpPr>
        <p:spPr bwMode="auto">
          <a:xfrm>
            <a:off x="1544955" y="2275205"/>
            <a:ext cx="6840538"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Topic 主题模式可以实现 Pub/Sub 发布与订阅模式和 Routing 路由模式的功能，只是 Topic 在配置routing key 的时候可以使用通配符，显得更加灵活。</a:t>
            </a:r>
            <a:endParaRPr kumimoji="0" lang="zh-CN" altLang="en-US" sz="1400" b="0" i="0" u="none" strike="noStrike" kern="1200" cap="none" spc="0" normalizeH="0" baseline="0" noProof="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 name="TextBox 9"/>
          <p:cNvSpPr txBox="1"/>
          <p:nvPr/>
        </p:nvSpPr>
        <p:spPr>
          <a:xfrm>
            <a:off x="1257935" y="1240155"/>
            <a:ext cx="6624638" cy="458788"/>
          </a:xfrm>
          <a:prstGeom prst="rect">
            <a:avLst/>
          </a:prstGeom>
          <a:noFill/>
          <a:ln w="9525">
            <a:noFill/>
          </a:ln>
        </p:spPr>
        <p:txBody>
          <a:bodyPr anchor="t">
            <a:spAutoFit/>
          </a:bodyPr>
          <a:p>
            <a:pPr eaLnBrk="0" hangingPunct="0">
              <a:lnSpc>
                <a:spcPct val="150000"/>
              </a:lnSpc>
            </a:pPr>
            <a:r>
              <a:rPr lang="en-US" altLang="zh-CN" b="1" dirty="0">
                <a:solidFill>
                  <a:srgbClr val="404040"/>
                </a:solidFill>
                <a:latin typeface="微软雅黑" panose="020B0503020204020204" pitchFamily="34" charset="-122"/>
                <a:ea typeface="微软雅黑" panose="020B0503020204020204" pitchFamily="34" charset="-122"/>
                <a:sym typeface="黑体" panose="02010609060101010101" charset="-122"/>
              </a:rPr>
              <a:t>4.4 Topics </a:t>
            </a:r>
            <a:r>
              <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rPr>
              <a:t>通配符模式</a:t>
            </a:r>
            <a:endPar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
        <p:nvSpPr>
          <p:cNvPr id="5" name="文本框 7"/>
          <p:cNvSpPr txBox="1"/>
          <p:nvPr/>
        </p:nvSpPr>
        <p:spPr>
          <a:xfrm>
            <a:off x="1264285" y="1800543"/>
            <a:ext cx="6618288" cy="460375"/>
          </a:xfrm>
          <a:prstGeom prst="rect">
            <a:avLst/>
          </a:prstGeom>
          <a:noFill/>
          <a:ln w="9525">
            <a:noFill/>
          </a:ln>
        </p:spPr>
        <p:txBody>
          <a:bodyPr anchor="t">
            <a:spAutoFit/>
          </a:bodyPr>
          <a:p>
            <a:pPr>
              <a:lnSpc>
                <a:spcPct val="150000"/>
              </a:lnSpc>
            </a:pPr>
            <a:r>
              <a:rPr lang="en-US" altLang="zh-CN" sz="1600" b="1" dirty="0">
                <a:solidFill>
                  <a:srgbClr val="262626"/>
                </a:solidFill>
                <a:latin typeface="微软雅黑" panose="020B0503020204020204" pitchFamily="34" charset="-122"/>
                <a:ea typeface="微软雅黑" panose="020B0503020204020204" pitchFamily="34" charset="-122"/>
              </a:rPr>
              <a:t>3. </a:t>
            </a:r>
            <a:r>
              <a:rPr lang="en-US" altLang="en-US" sz="1600" b="1" dirty="0">
                <a:solidFill>
                  <a:srgbClr val="262626"/>
                </a:solidFill>
                <a:latin typeface="微软雅黑" panose="020B0503020204020204" pitchFamily="34" charset="-122"/>
                <a:ea typeface="微软雅黑" panose="020B0503020204020204" pitchFamily="34" charset="-122"/>
              </a:rPr>
              <a:t>小结</a:t>
            </a:r>
            <a:endParaRPr lang="en-US" altLang="en-US" sz="1600" b="1" dirty="0">
              <a:solidFill>
                <a:srgbClr val="262626"/>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占位符 1"/>
          <p:cNvSpPr txBox="1">
            <a:spLocks noChangeArrowheads="1"/>
          </p:cNvSpPr>
          <p:nvPr/>
        </p:nvSpPr>
        <p:spPr bwMode="auto">
          <a:xfrm>
            <a:off x="998538" y="143510"/>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4. </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RabbitMQ</a:t>
            </a:r>
            <a:r>
              <a:rPr kumimoji="0" 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 </a:t>
            </a:r>
            <a:r>
              <a:rPr kumimoji="0" lang="zh-CN" alt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的</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工作模式</a:t>
            </a:r>
            <a:endParaRPr kumimoji="0"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sp>
        <p:nvSpPr>
          <p:cNvPr id="3" name="TextBox 9"/>
          <p:cNvSpPr txBox="1"/>
          <p:nvPr/>
        </p:nvSpPr>
        <p:spPr>
          <a:xfrm>
            <a:off x="1257935" y="1152208"/>
            <a:ext cx="6624638" cy="645160"/>
          </a:xfrm>
          <a:prstGeom prst="rect">
            <a:avLst/>
          </a:prstGeom>
          <a:noFill/>
        </p:spPr>
        <p:txBody>
          <a:bodyPr>
            <a:spAutoFit/>
          </a:bodyPr>
          <a:lstStyle/>
          <a:p>
            <a:pPr marL="228600" marR="0" indent="-228600" defTabSz="914400" fontAlgn="auto">
              <a:lnSpc>
                <a:spcPct val="150000"/>
              </a:lnSpc>
              <a:spcBef>
                <a:spcPts val="0"/>
              </a:spcBef>
              <a:spcAft>
                <a:spcPts val="0"/>
              </a:spcAft>
              <a:buClrTx/>
              <a:buSzTx/>
              <a:buFont typeface="+mj-lt"/>
              <a:buAutoNum type="arabicPeriod"/>
              <a:defRPr/>
            </a:pPr>
            <a:r>
              <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rPr>
              <a:t>简单模式 HelloWorld</a:t>
            </a:r>
            <a:endPar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endParaRPr>
          </a:p>
          <a:p>
            <a:pPr marR="0" defTabSz="914400">
              <a:lnSpc>
                <a:spcPct val="150000"/>
              </a:lnSpc>
              <a:buClrTx/>
              <a:buSzTx/>
              <a:buFont typeface="Wingdings" panose="05000000000000000000" pitchFamily="2" charset="2"/>
              <a:defRPr/>
            </a:pPr>
            <a:r>
              <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rPr>
              <a:t>      一个生产者、一个消费者，不需要设置交换机（使用默认的交换机）。</a:t>
            </a:r>
            <a:endPar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endParaRPr>
          </a:p>
        </p:txBody>
      </p:sp>
      <p:sp>
        <p:nvSpPr>
          <p:cNvPr id="4" name="TextBox 9"/>
          <p:cNvSpPr txBox="1"/>
          <p:nvPr/>
        </p:nvSpPr>
        <p:spPr>
          <a:xfrm>
            <a:off x="1257935" y="704215"/>
            <a:ext cx="6624638" cy="458788"/>
          </a:xfrm>
          <a:prstGeom prst="rect">
            <a:avLst/>
          </a:prstGeom>
          <a:noFill/>
          <a:ln w="9525">
            <a:noFill/>
          </a:ln>
        </p:spPr>
        <p:txBody>
          <a:bodyPr anchor="t">
            <a:spAutoFit/>
          </a:bodyPr>
          <a:p>
            <a:pPr eaLnBrk="0" hangingPunct="0">
              <a:lnSpc>
                <a:spcPct val="150000"/>
              </a:lnSpc>
            </a:pPr>
            <a:r>
              <a:rPr lang="en-US" altLang="zh-CN" b="1" dirty="0">
                <a:solidFill>
                  <a:srgbClr val="404040"/>
                </a:solidFill>
                <a:latin typeface="微软雅黑" panose="020B0503020204020204" pitchFamily="34" charset="-122"/>
                <a:ea typeface="微软雅黑" panose="020B0503020204020204" pitchFamily="34" charset="-122"/>
                <a:sym typeface="黑体" panose="02010609060101010101" charset="-122"/>
              </a:rPr>
              <a:t>4.5 </a:t>
            </a:r>
            <a:r>
              <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rPr>
              <a:t>工作模式总结</a:t>
            </a:r>
            <a:endParaRPr lang="en-US" altLang="en-US" b="1" dirty="0">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
        <p:nvSpPr>
          <p:cNvPr id="5" name="TextBox 9"/>
          <p:cNvSpPr txBox="1"/>
          <p:nvPr/>
        </p:nvSpPr>
        <p:spPr>
          <a:xfrm>
            <a:off x="1257935" y="1746250"/>
            <a:ext cx="8028305" cy="645160"/>
          </a:xfrm>
          <a:prstGeom prst="rect">
            <a:avLst/>
          </a:prstGeom>
          <a:noFill/>
        </p:spPr>
        <p:txBody>
          <a:bodyPr wrap="square">
            <a:spAutoFit/>
          </a:bodyPr>
          <a:lstStyle/>
          <a:p>
            <a:pPr marL="228600" marR="0" indent="-228600" defTabSz="914400" fontAlgn="auto">
              <a:lnSpc>
                <a:spcPct val="150000"/>
              </a:lnSpc>
              <a:spcBef>
                <a:spcPts val="0"/>
              </a:spcBef>
              <a:spcAft>
                <a:spcPts val="0"/>
              </a:spcAft>
              <a:buClrTx/>
              <a:buSzTx/>
              <a:buFont typeface="+mj-lt"/>
              <a:buAutoNum type="arabicPeriod" startAt="2"/>
              <a:defRPr/>
            </a:pPr>
            <a:r>
              <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rPr>
              <a:t>工作队列模式 Work Queue</a:t>
            </a:r>
            <a:endPar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endParaRPr>
          </a:p>
          <a:p>
            <a:pPr marR="0" defTabSz="914400">
              <a:lnSpc>
                <a:spcPct val="150000"/>
              </a:lnSpc>
              <a:buClrTx/>
              <a:buSzTx/>
              <a:buFont typeface="Wingdings" panose="05000000000000000000" pitchFamily="2" charset="2"/>
              <a:defRPr/>
            </a:pPr>
            <a:r>
              <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rPr>
              <a:t>      一个生产者、多个消费者（竞争关系），不需要设置交换机（使用默认的交换机）。</a:t>
            </a:r>
            <a:endPar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endParaRPr>
          </a:p>
        </p:txBody>
      </p:sp>
      <p:sp>
        <p:nvSpPr>
          <p:cNvPr id="11" name="TextBox 9"/>
          <p:cNvSpPr txBox="1"/>
          <p:nvPr/>
        </p:nvSpPr>
        <p:spPr>
          <a:xfrm>
            <a:off x="1257935" y="2357120"/>
            <a:ext cx="7698740" cy="922020"/>
          </a:xfrm>
          <a:prstGeom prst="rect">
            <a:avLst/>
          </a:prstGeom>
          <a:noFill/>
        </p:spPr>
        <p:txBody>
          <a:bodyPr wrap="square">
            <a:spAutoFit/>
          </a:bodyPr>
          <a:lstStyle/>
          <a:p>
            <a:pPr marL="228600" marR="0" indent="-228600" defTabSz="914400" fontAlgn="auto">
              <a:lnSpc>
                <a:spcPct val="150000"/>
              </a:lnSpc>
              <a:spcBef>
                <a:spcPts val="0"/>
              </a:spcBef>
              <a:spcAft>
                <a:spcPts val="0"/>
              </a:spcAft>
              <a:buClrTx/>
              <a:buSzTx/>
              <a:buFont typeface="+mj-lt"/>
              <a:buAutoNum type="arabicPeriod" startAt="3"/>
              <a:defRPr/>
            </a:pPr>
            <a:r>
              <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rPr>
              <a:t>发布订阅模式 Publish/subscribe</a:t>
            </a:r>
            <a:endPar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endParaRPr>
          </a:p>
          <a:p>
            <a:pPr marR="0" defTabSz="914400">
              <a:lnSpc>
                <a:spcPct val="150000"/>
              </a:lnSpc>
              <a:buClrTx/>
              <a:buSzTx/>
              <a:buFont typeface="Wingdings" panose="05000000000000000000" pitchFamily="2" charset="2"/>
              <a:defRPr/>
            </a:pPr>
            <a:r>
              <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rPr>
              <a:t>      需要设置类型为 fanout 的交换机，并且交换机和队列进行绑定，当发送消息到交换机后，交换机会将消息发送到绑定的队列。</a:t>
            </a:r>
            <a:endPar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endParaRPr>
          </a:p>
        </p:txBody>
      </p:sp>
      <p:sp>
        <p:nvSpPr>
          <p:cNvPr id="13" name="TextBox 9"/>
          <p:cNvSpPr txBox="1"/>
          <p:nvPr/>
        </p:nvSpPr>
        <p:spPr>
          <a:xfrm>
            <a:off x="1257935" y="3248025"/>
            <a:ext cx="7600950" cy="922020"/>
          </a:xfrm>
          <a:prstGeom prst="rect">
            <a:avLst/>
          </a:prstGeom>
          <a:noFill/>
        </p:spPr>
        <p:txBody>
          <a:bodyPr wrap="square">
            <a:spAutoFit/>
          </a:bodyPr>
          <a:lstStyle/>
          <a:p>
            <a:pPr marL="228600" marR="0" indent="-228600" defTabSz="914400" fontAlgn="auto">
              <a:lnSpc>
                <a:spcPct val="150000"/>
              </a:lnSpc>
              <a:spcBef>
                <a:spcPts val="0"/>
              </a:spcBef>
              <a:spcAft>
                <a:spcPts val="0"/>
              </a:spcAft>
              <a:buClrTx/>
              <a:buSzTx/>
              <a:buFont typeface="+mj-lt"/>
              <a:buAutoNum type="arabicPeriod" startAt="4"/>
              <a:defRPr/>
            </a:pPr>
            <a:r>
              <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rPr>
              <a:t>路由模式 Routing</a:t>
            </a:r>
            <a:endPar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endParaRPr>
          </a:p>
          <a:p>
            <a:pPr marR="0" defTabSz="914400">
              <a:lnSpc>
                <a:spcPct val="150000"/>
              </a:lnSpc>
              <a:buClrTx/>
              <a:buSzTx/>
              <a:buFont typeface="Wingdings" panose="05000000000000000000" pitchFamily="2" charset="2"/>
              <a:defRPr/>
            </a:pPr>
            <a:r>
              <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rPr>
              <a:t>      需要设置类型为 direct 的交换机，交换机和队列进行绑定，并且指定 routing key，当发送消息到交换机后，交换机会根据 routing key 将消息发送到对应的队列。</a:t>
            </a:r>
            <a:endParaRPr kumimoji="0" lang="zh-CN" altLang="en-US" sz="1200" b="1"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endParaRPr>
          </a:p>
        </p:txBody>
      </p:sp>
      <p:sp>
        <p:nvSpPr>
          <p:cNvPr id="14" name="TextBox 9"/>
          <p:cNvSpPr txBox="1"/>
          <p:nvPr/>
        </p:nvSpPr>
        <p:spPr>
          <a:xfrm>
            <a:off x="1257935" y="4175125"/>
            <a:ext cx="7600950" cy="922020"/>
          </a:xfrm>
          <a:prstGeom prst="rect">
            <a:avLst/>
          </a:prstGeom>
          <a:noFill/>
        </p:spPr>
        <p:txBody>
          <a:bodyPr wrap="square">
            <a:spAutoFit/>
          </a:bodyPr>
          <a:lstStyle/>
          <a:p>
            <a:pPr marL="228600" marR="0" indent="-228600" defTabSz="914400" fontAlgn="auto">
              <a:lnSpc>
                <a:spcPct val="150000"/>
              </a:lnSpc>
              <a:spcBef>
                <a:spcPts val="0"/>
              </a:spcBef>
              <a:spcAft>
                <a:spcPts val="0"/>
              </a:spcAft>
              <a:buClrTx/>
              <a:buSzTx/>
              <a:buFont typeface="+mj-lt"/>
              <a:buAutoNum type="arabicPeriod" startAt="5"/>
              <a:defRPr/>
            </a:pPr>
            <a:r>
              <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rPr>
              <a:t>通配符模式 Topic</a:t>
            </a:r>
            <a:endPar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endParaRPr>
          </a:p>
          <a:p>
            <a:pPr marR="0" defTabSz="914400">
              <a:lnSpc>
                <a:spcPct val="150000"/>
              </a:lnSpc>
              <a:buClrTx/>
              <a:buSzTx/>
              <a:buFont typeface="Wingdings" panose="05000000000000000000" pitchFamily="2" charset="2"/>
              <a:defRPr/>
            </a:pPr>
            <a:r>
              <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rPr>
              <a:t>      需要设置类型为 topic 的交换机，交换机和队列进行绑定，并且指定通配符方式的 routing key，当发送消息到交换机后，交换机会根据 routing key 将消息发送到对应的队列。</a:t>
            </a:r>
            <a:endParaRPr kumimoji="0" lang="zh-CN" altLang="en-US" sz="1200" kern="1200" cap="none" spc="0" normalizeH="0" baseline="0" noProof="0">
              <a:solidFill>
                <a:prstClr val="black">
                  <a:lumMod val="85000"/>
                  <a:lumOff val="15000"/>
                </a:prstClr>
              </a:solidFill>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占位符 1"/>
          <p:cNvSpPr txBox="1">
            <a:spLocks noChangeArrowheads="1"/>
          </p:cNvSpPr>
          <p:nvPr/>
        </p:nvSpPr>
        <p:spPr bwMode="auto">
          <a:xfrm>
            <a:off x="1004888" y="143510"/>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5. </a:t>
            </a:r>
            <a:r>
              <a:rPr kumimoji="0"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RabbitMQ</a:t>
            </a:r>
            <a:r>
              <a:rPr kumimoji="0" 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 </a:t>
            </a:r>
            <a:r>
              <a:rPr kumimoji="0" lang="zh-CN" altLang="en-US"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的</a:t>
            </a:r>
            <a:r>
              <a:rPr kumimoji="0" lang="zh-CN" sz="2400" b="1" i="0" u="none" strike="noStrike" kern="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消息确认机制</a:t>
            </a:r>
            <a:endParaRPr kumimoji="0" lang="zh-CN" sz="2400" b="1" i="0" u="none" strike="noStrike" kern="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pic>
        <p:nvPicPr>
          <p:cNvPr id="7" name="图片 6" descr="1"/>
          <p:cNvPicPr>
            <a:picLocks noChangeAspect="1"/>
          </p:cNvPicPr>
          <p:nvPr/>
        </p:nvPicPr>
        <p:blipFill>
          <a:blip r:embed="rId1"/>
          <a:stretch>
            <a:fillRect/>
          </a:stretch>
        </p:blipFill>
        <p:spPr>
          <a:xfrm>
            <a:off x="0" y="0"/>
            <a:ext cx="9144000" cy="5143500"/>
          </a:xfrm>
          <a:prstGeom prst="rect">
            <a:avLst/>
          </a:prstGeom>
        </p:spPr>
      </p:pic>
    </p:spTree>
    <p:custDataLst>
      <p:tags r:id="rId2"/>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3"/>
          </p:nvPr>
        </p:nvSpPr>
        <p:spPr/>
        <p:txBody>
          <a:bodyPr/>
          <a:p>
            <a:endParaRPr lang="zh-CN" altLang="en-US"/>
          </a:p>
        </p:txBody>
      </p:sp>
      <p:pic>
        <p:nvPicPr>
          <p:cNvPr id="3" name="图片 2" descr="2"/>
          <p:cNvPicPr>
            <a:picLocks noChangeAspect="1"/>
          </p:cNvPicPr>
          <p:nvPr/>
        </p:nvPicPr>
        <p:blipFill>
          <a:blip r:embed="rId1"/>
          <a:stretch>
            <a:fillRect/>
          </a:stretch>
        </p:blipFill>
        <p:spPr>
          <a:xfrm>
            <a:off x="0" y="0"/>
            <a:ext cx="9143365" cy="5143500"/>
          </a:xfrm>
          <a:prstGeom prst="rect">
            <a:avLst/>
          </a:prstGeom>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占位符 1"/>
          <p:cNvSpPr txBox="1">
            <a:spLocks noChangeArrowheads="1"/>
          </p:cNvSpPr>
          <p:nvPr/>
        </p:nvSpPr>
        <p:spPr bwMode="auto">
          <a:xfrm>
            <a:off x="1179195" y="529590"/>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1</a:t>
            </a:r>
            <a:r>
              <a:rPr kumimoji="0" lang="en-US" altLang="zh-CN" sz="2400" b="1" i="0" u="none" strike="noStrike" kern="0" cap="none" spc="0" normalizeH="0" baseline="0" noProof="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 </a:t>
            </a:r>
            <a:r>
              <a:rPr kumimoji="0" lang="en-US" altLang="zh-CN"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MQ </a:t>
            </a:r>
            <a:r>
              <a:rPr kumimoji="0" lang="zh-CN" altLang="en-US"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的基本概念</a:t>
            </a:r>
            <a:endParaRPr kumimoji="0" lang="zh-CN" altLang="en-US"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
        <p:nvSpPr>
          <p:cNvPr id="8" name="文本框 1"/>
          <p:cNvSpPr txBox="1">
            <a:spLocks noChangeArrowheads="1"/>
          </p:cNvSpPr>
          <p:nvPr/>
        </p:nvSpPr>
        <p:spPr bwMode="auto">
          <a:xfrm>
            <a:off x="1306195" y="1842453"/>
            <a:ext cx="6624638"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defTabSz="914400" eaLnBrk="0" hangingPunct="0">
              <a:lnSpc>
                <a:spcPct val="150000"/>
              </a:lnSpc>
              <a:buClrTx/>
              <a:buSzTx/>
              <a:buFontTx/>
              <a:defRPr/>
            </a:pPr>
            <a:r>
              <a:rPr kumimoji="0" lang="en-US"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MQ</a:t>
            </a:r>
            <a:r>
              <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全称 </a:t>
            </a:r>
            <a:r>
              <a:rPr kumimoji="0" lang="en-US" altLang="zh-CN" sz="1400" kern="1200" cap="none" spc="0" normalizeH="0" baseline="0" noProof="0">
                <a:solidFill>
                  <a:srgbClr val="FF0000"/>
                </a:solidFill>
                <a:latin typeface="微软雅黑" panose="020B0503020204020204" pitchFamily="34" charset="-122"/>
                <a:ea typeface="微软雅黑" panose="020B0503020204020204" pitchFamily="34" charset="-122"/>
                <a:cs typeface="+mn-cs"/>
              </a:rPr>
              <a:t>M</a:t>
            </a:r>
            <a:r>
              <a:rPr kumimoji="0" lang="en-US"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essage </a:t>
            </a:r>
            <a:r>
              <a:rPr kumimoji="0" lang="en-US" altLang="zh-CN" sz="1400" kern="1200" cap="none" spc="0" normalizeH="0" baseline="0" noProof="0">
                <a:solidFill>
                  <a:srgbClr val="FF0000"/>
                </a:solidFill>
                <a:latin typeface="微软雅黑" panose="020B0503020204020204" pitchFamily="34" charset="-122"/>
                <a:ea typeface="微软雅黑" panose="020B0503020204020204" pitchFamily="34" charset="-122"/>
                <a:cs typeface="+mn-cs"/>
              </a:rPr>
              <a:t>Q</a:t>
            </a:r>
            <a:r>
              <a:rPr kumimoji="0" lang="en-US" altLang="zh-CN"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ueue</a:t>
            </a:r>
            <a:r>
              <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a:t>
            </a:r>
            <a:r>
              <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sym typeface="+mn-ea"/>
              </a:rPr>
              <a:t>消息队列</a:t>
            </a:r>
            <a:r>
              <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），是在消息的传输过程中保存消息的容器。多用于分布式系统之间进行通信。</a:t>
            </a:r>
            <a:endParaRPr kumimoji="0" lang="zh-CN" altLang="en-US" sz="140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
        <p:nvSpPr>
          <p:cNvPr id="8195" name="TextBox 9"/>
          <p:cNvSpPr txBox="1"/>
          <p:nvPr/>
        </p:nvSpPr>
        <p:spPr>
          <a:xfrm>
            <a:off x="1306195" y="1339215"/>
            <a:ext cx="6624638" cy="553085"/>
          </a:xfrm>
          <a:prstGeom prst="rect">
            <a:avLst/>
          </a:prstGeom>
          <a:noFill/>
          <a:ln w="9525">
            <a:noFill/>
          </a:ln>
        </p:spPr>
        <p:txBody>
          <a:bodyPr anchor="t">
            <a:spAutoFit/>
          </a:bodyPr>
          <a:p>
            <a:pPr eaLnBrk="0" hangingPunct="0">
              <a:lnSpc>
                <a:spcPct val="150000"/>
              </a:lnSpc>
              <a:buSzTx/>
            </a:pPr>
            <a:r>
              <a:rPr lang="en-US" altLang="zh-CN" sz="2000" b="1">
                <a:solidFill>
                  <a:srgbClr val="404040"/>
                </a:solidFill>
                <a:latin typeface="微软雅黑" panose="020B0503020204020204" pitchFamily="34" charset="-122"/>
                <a:ea typeface="微软雅黑" panose="020B0503020204020204" pitchFamily="34" charset="-122"/>
              </a:rPr>
              <a:t>1.1 MQ</a:t>
            </a:r>
            <a:r>
              <a:rPr lang="zh-CN" altLang="en-US" sz="2000" b="1">
                <a:solidFill>
                  <a:srgbClr val="404040"/>
                </a:solidFill>
                <a:latin typeface="微软雅黑" panose="020B0503020204020204" pitchFamily="34" charset="-122"/>
                <a:ea typeface="微软雅黑" panose="020B0503020204020204" pitchFamily="34" charset="-122"/>
              </a:rPr>
              <a:t>概述</a:t>
            </a:r>
            <a:endParaRPr lang="zh-CN" altLang="en-US" sz="2000" b="1">
              <a:solidFill>
                <a:srgbClr val="404040"/>
              </a:solidFill>
              <a:latin typeface="微软雅黑" panose="020B0503020204020204" pitchFamily="34" charset="-122"/>
              <a:ea typeface="微软雅黑" panose="020B0503020204020204" pitchFamily="34" charset="-122"/>
            </a:endParaRPr>
          </a:p>
        </p:txBody>
      </p:sp>
      <p:sp>
        <p:nvSpPr>
          <p:cNvPr id="9" name="圆角矩形 8"/>
          <p:cNvSpPr/>
          <p:nvPr/>
        </p:nvSpPr>
        <p:spPr>
          <a:xfrm>
            <a:off x="1968500" y="3415665"/>
            <a:ext cx="1189038" cy="504825"/>
          </a:xfrm>
          <a:prstGeom prst="round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A</a:t>
            </a: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a:xfrm>
            <a:off x="5487988" y="3415665"/>
            <a:ext cx="1065213" cy="504825"/>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B</a:t>
            </a: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2" name="圆角矩形 71"/>
          <p:cNvSpPr/>
          <p:nvPr/>
        </p:nvSpPr>
        <p:spPr>
          <a:xfrm>
            <a:off x="4032250" y="2975928"/>
            <a:ext cx="792163" cy="138271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MQ</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11" name="直接箭头连接符 10"/>
          <p:cNvCxnSpPr>
            <a:stCxn id="9" idx="3"/>
            <a:endCxn id="72" idx="1"/>
          </p:cNvCxnSpPr>
          <p:nvPr/>
        </p:nvCxnSpPr>
        <p:spPr>
          <a:xfrm flipV="1">
            <a:off x="3157855" y="3667443"/>
            <a:ext cx="874395" cy="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72" idx="3"/>
            <a:endCxn id="10" idx="1"/>
          </p:cNvCxnSpPr>
          <p:nvPr/>
        </p:nvCxnSpPr>
        <p:spPr>
          <a:xfrm>
            <a:off x="4824730" y="3667443"/>
            <a:ext cx="663575" cy="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084388" y="2993390"/>
            <a:ext cx="1074737" cy="276225"/>
          </a:xfrm>
          <a:prstGeom prst="rect">
            <a:avLst/>
          </a:prstGeom>
          <a:noFill/>
          <a:ln w="9525">
            <a:noFill/>
          </a:ln>
        </p:spPr>
        <p:txBody>
          <a:bodyPr anchor="t">
            <a:spAutoFit/>
          </a:bodyPr>
          <a:p>
            <a:pPr eaLnBrk="0" hangingPunct="0"/>
            <a:r>
              <a:rPr lang="zh-CN" altLang="en-US" sz="1200" dirty="0">
                <a:solidFill>
                  <a:srgbClr val="595959"/>
                </a:solidFill>
                <a:latin typeface="微软雅黑" panose="020B0503020204020204" pitchFamily="34" charset="-122"/>
                <a:ea typeface="微软雅黑" panose="020B0503020204020204" pitchFamily="34" charset="-122"/>
              </a:rPr>
              <a:t>生产者</a:t>
            </a:r>
            <a:endParaRPr lang="zh-CN" altLang="en-US" sz="1200" dirty="0">
              <a:solidFill>
                <a:srgbClr val="595959"/>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487988" y="2993390"/>
            <a:ext cx="1074737" cy="276225"/>
          </a:xfrm>
          <a:prstGeom prst="rect">
            <a:avLst/>
          </a:prstGeom>
          <a:noFill/>
          <a:ln w="9525">
            <a:noFill/>
          </a:ln>
        </p:spPr>
        <p:txBody>
          <a:bodyPr anchor="t">
            <a:spAutoFit/>
          </a:bodyPr>
          <a:p>
            <a:pPr eaLnBrk="0" hangingPunct="0"/>
            <a:r>
              <a:rPr lang="zh-CN" altLang="en-US" sz="1200" dirty="0">
                <a:solidFill>
                  <a:srgbClr val="595959"/>
                </a:solidFill>
                <a:latin typeface="微软雅黑" panose="020B0503020204020204" pitchFamily="34" charset="-122"/>
                <a:ea typeface="微软雅黑" panose="020B0503020204020204" pitchFamily="34" charset="-122"/>
              </a:rPr>
              <a:t>消费者</a:t>
            </a:r>
            <a:endParaRPr lang="zh-CN" altLang="en-US" sz="1200" dirty="0">
              <a:solidFill>
                <a:srgbClr val="595959"/>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065588" y="2626678"/>
            <a:ext cx="727075" cy="274637"/>
          </a:xfrm>
          <a:prstGeom prst="rect">
            <a:avLst/>
          </a:prstGeom>
          <a:noFill/>
          <a:ln w="9525">
            <a:noFill/>
          </a:ln>
        </p:spPr>
        <p:txBody>
          <a:bodyPr anchor="t">
            <a:spAutoFit/>
          </a:bodyPr>
          <a:p>
            <a:pPr eaLnBrk="0" hangingPunct="0"/>
            <a:r>
              <a:rPr lang="zh-CN" altLang="en-US" sz="1200" dirty="0">
                <a:solidFill>
                  <a:srgbClr val="595959"/>
                </a:solidFill>
                <a:latin typeface="微软雅黑" panose="020B0503020204020204" pitchFamily="34" charset="-122"/>
                <a:ea typeface="微软雅黑" panose="020B0503020204020204" pitchFamily="34" charset="-122"/>
              </a:rPr>
              <a:t>中间件</a:t>
            </a:r>
            <a:endParaRPr lang="zh-CN" altLang="en-US" sz="1200" dirty="0">
              <a:solidFill>
                <a:srgbClr val="595959"/>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P spid="13" grpId="0"/>
      <p:bldP spid="1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框 1"/>
          <p:cNvSpPr txBox="1">
            <a:spLocks noChangeArrowheads="1"/>
          </p:cNvSpPr>
          <p:nvPr/>
        </p:nvSpPr>
        <p:spPr bwMode="auto">
          <a:xfrm>
            <a:off x="1560830" y="1255713"/>
            <a:ext cx="2698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6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黑体" panose="02010609060101010101" charset="-122"/>
              </a:rPr>
              <a:t>1. </a:t>
            </a:r>
            <a:r>
              <a:rPr kumimoji="0" lang="zh-CN" altLang="en-US" sz="16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黑体" panose="02010609060101010101" charset="-122"/>
              </a:rPr>
              <a:t>应用解耦</a:t>
            </a:r>
            <a:endParaRPr kumimoji="0" lang="zh-CN" altLang="en-US" sz="16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黑体" panose="02010609060101010101" charset="-122"/>
            </a:endParaRPr>
          </a:p>
        </p:txBody>
      </p:sp>
      <p:sp>
        <p:nvSpPr>
          <p:cNvPr id="5" name="圆角矩形 4"/>
          <p:cNvSpPr/>
          <p:nvPr/>
        </p:nvSpPr>
        <p:spPr>
          <a:xfrm>
            <a:off x="3596005" y="2449513"/>
            <a:ext cx="1189038" cy="504825"/>
          </a:xfrm>
          <a:prstGeom prst="round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订单系统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圆角矩形 6"/>
          <p:cNvSpPr/>
          <p:nvPr/>
        </p:nvSpPr>
        <p:spPr>
          <a:xfrm>
            <a:off x="6593205" y="3094038"/>
            <a:ext cx="1008063" cy="409575"/>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物流系统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 name="圆角矩形 2"/>
          <p:cNvSpPr/>
          <p:nvPr/>
        </p:nvSpPr>
        <p:spPr>
          <a:xfrm>
            <a:off x="6593205" y="2457450"/>
            <a:ext cx="1008063" cy="44767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支付系统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nvSpPr>
        <p:spPr>
          <a:xfrm>
            <a:off x="6585268" y="1851025"/>
            <a:ext cx="1008063" cy="44767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库存系统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箭头连接符 5"/>
          <p:cNvCxnSpPr>
            <a:stCxn id="5" idx="3"/>
            <a:endCxn id="4" idx="1"/>
          </p:cNvCxnSpPr>
          <p:nvPr/>
        </p:nvCxnSpPr>
        <p:spPr>
          <a:xfrm flipV="1">
            <a:off x="4856798" y="2075181"/>
            <a:ext cx="1800225" cy="62738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5" idx="3"/>
            <a:endCxn id="7" idx="1"/>
          </p:cNvCxnSpPr>
          <p:nvPr/>
        </p:nvCxnSpPr>
        <p:spPr>
          <a:xfrm>
            <a:off x="4856798" y="2702560"/>
            <a:ext cx="1807845" cy="5969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5" idx="3"/>
            <a:endCxn id="3" idx="1"/>
          </p:cNvCxnSpPr>
          <p:nvPr/>
        </p:nvCxnSpPr>
        <p:spPr>
          <a:xfrm flipV="1">
            <a:off x="4856798" y="2681606"/>
            <a:ext cx="1807845" cy="2095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9225" name="图片 13"/>
          <p:cNvPicPr>
            <a:picLocks noGrp="1" noChangeAspect="1"/>
          </p:cNvPicPr>
          <p:nvPr/>
        </p:nvPicPr>
        <p:blipFill>
          <a:blip r:embed="rId1"/>
          <a:stretch>
            <a:fillRect/>
          </a:stretch>
        </p:blipFill>
        <p:spPr>
          <a:xfrm>
            <a:off x="2365693" y="2408238"/>
            <a:ext cx="547687" cy="546100"/>
          </a:xfrm>
          <a:prstGeom prst="rect">
            <a:avLst/>
          </a:prstGeom>
          <a:noFill/>
          <a:ln w="9525">
            <a:noFill/>
          </a:ln>
        </p:spPr>
      </p:pic>
      <p:cxnSp>
        <p:nvCxnSpPr>
          <p:cNvPr id="18" name="直接箭头连接符 17"/>
          <p:cNvCxnSpPr>
            <a:stCxn id="5" idx="3"/>
            <a:endCxn id="3" idx="1"/>
          </p:cNvCxnSpPr>
          <p:nvPr/>
        </p:nvCxnSpPr>
        <p:spPr>
          <a:xfrm flipV="1">
            <a:off x="4857115" y="2681288"/>
            <a:ext cx="1807845" cy="2095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276" name="文本框 20"/>
          <p:cNvSpPr txBox="1">
            <a:spLocks noChangeArrowheads="1"/>
          </p:cNvSpPr>
          <p:nvPr/>
        </p:nvSpPr>
        <p:spPr bwMode="auto">
          <a:xfrm>
            <a:off x="2221865" y="4408170"/>
            <a:ext cx="50596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R="0" defTabSz="914400">
              <a:buClrTx/>
              <a:buSzTx/>
              <a:buFontTx/>
              <a:defRPr/>
            </a:pPr>
            <a:r>
              <a:rPr kumimoji="0" lang="zh-CN" altLang="en-US" sz="1600" kern="1200" cap="none" spc="0" normalizeH="0" baseline="0" noProof="0">
                <a:solidFill>
                  <a:srgbClr val="FF0000"/>
                </a:solidFill>
                <a:latin typeface="微软雅黑" panose="020B0503020204020204" pitchFamily="34" charset="-122"/>
                <a:ea typeface="微软雅黑" panose="020B0503020204020204" pitchFamily="34" charset="-122"/>
                <a:cs typeface="+mn-cs"/>
              </a:rPr>
              <a:t>系统的耦合性越高，容错性就越低，可维护性就越低。</a:t>
            </a:r>
            <a:endParaRPr kumimoji="0" lang="zh-CN" altLang="en-US" sz="1600" kern="1200" cap="none" spc="0" normalizeH="0" baseline="0" noProof="0">
              <a:solidFill>
                <a:srgbClr val="FF0000"/>
              </a:solidFill>
              <a:latin typeface="微软雅黑" panose="020B0503020204020204" pitchFamily="34" charset="-122"/>
              <a:ea typeface="微软雅黑" panose="020B0503020204020204" pitchFamily="34" charset="-122"/>
              <a:cs typeface="+mn-cs"/>
            </a:endParaRPr>
          </a:p>
        </p:txBody>
      </p:sp>
      <p:sp>
        <p:nvSpPr>
          <p:cNvPr id="22" name="圆角矩形 21"/>
          <p:cNvSpPr/>
          <p:nvPr/>
        </p:nvSpPr>
        <p:spPr>
          <a:xfrm>
            <a:off x="6593205" y="3692525"/>
            <a:ext cx="1008063" cy="42545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X</a:t>
            </a: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9230" name="TextBox 9"/>
          <p:cNvSpPr txBox="1"/>
          <p:nvPr/>
        </p:nvSpPr>
        <p:spPr>
          <a:xfrm>
            <a:off x="1544955" y="790575"/>
            <a:ext cx="6624638" cy="553085"/>
          </a:xfrm>
          <a:prstGeom prst="rect">
            <a:avLst/>
          </a:prstGeom>
          <a:noFill/>
          <a:ln w="9525">
            <a:noFill/>
          </a:ln>
        </p:spPr>
        <p:txBody>
          <a:bodyPr anchor="t">
            <a:spAutoFit/>
          </a:bodyPr>
          <a:p>
            <a:pPr eaLnBrk="0" hangingPunct="0">
              <a:lnSpc>
                <a:spcPct val="150000"/>
              </a:lnSpc>
              <a:buSzTx/>
            </a:pPr>
            <a:r>
              <a:rPr lang="en-US" altLang="zh-CN" sz="2000" b="1">
                <a:solidFill>
                  <a:srgbClr val="404040"/>
                </a:solidFill>
                <a:latin typeface="微软雅黑" panose="020B0503020204020204" pitchFamily="34" charset="-122"/>
                <a:ea typeface="微软雅黑" panose="020B0503020204020204" pitchFamily="34" charset="-122"/>
              </a:rPr>
              <a:t>1.3 MQ </a:t>
            </a:r>
            <a:r>
              <a:rPr lang="zh-CN" altLang="en-US" sz="2000" b="1">
                <a:solidFill>
                  <a:srgbClr val="404040"/>
                </a:solidFill>
                <a:latin typeface="微软雅黑" panose="020B0503020204020204" pitchFamily="34" charset="-122"/>
                <a:ea typeface="微软雅黑" panose="020B0503020204020204" pitchFamily="34" charset="-122"/>
              </a:rPr>
              <a:t>的优势</a:t>
            </a:r>
            <a:endParaRPr lang="zh-CN" altLang="en-US" sz="2000" b="1">
              <a:solidFill>
                <a:srgbClr val="404040"/>
              </a:solidFill>
              <a:latin typeface="微软雅黑" panose="020B0503020204020204" pitchFamily="34" charset="-122"/>
              <a:ea typeface="微软雅黑" panose="020B0503020204020204" pitchFamily="34" charset="-122"/>
            </a:endParaRPr>
          </a:p>
        </p:txBody>
      </p:sp>
      <p:sp>
        <p:nvSpPr>
          <p:cNvPr id="19" name="乘号 18"/>
          <p:cNvSpPr/>
          <p:nvPr/>
        </p:nvSpPr>
        <p:spPr>
          <a:xfrm>
            <a:off x="5705475" y="2021523"/>
            <a:ext cx="552450" cy="522288"/>
          </a:xfrm>
          <a:prstGeom prst="mathMultiply">
            <a:avLst/>
          </a:prstGeom>
          <a:solidFill>
            <a:srgbClr val="C00000"/>
          </a:solid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0" name="乘号 19"/>
          <p:cNvSpPr/>
          <p:nvPr/>
        </p:nvSpPr>
        <p:spPr>
          <a:xfrm>
            <a:off x="3816985" y="3094355"/>
            <a:ext cx="554038" cy="522288"/>
          </a:xfrm>
          <a:prstGeom prst="mathMultiply">
            <a:avLst/>
          </a:prstGeom>
          <a:solidFill>
            <a:srgbClr val="C00000"/>
          </a:solid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21" name="直接箭头连接符 20"/>
          <p:cNvCxnSpPr>
            <a:stCxn id="5" idx="3"/>
            <a:endCxn id="22" idx="1"/>
          </p:cNvCxnSpPr>
          <p:nvPr/>
        </p:nvCxnSpPr>
        <p:spPr>
          <a:xfrm>
            <a:off x="4856798" y="2702560"/>
            <a:ext cx="1807845" cy="1202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标题占位符 1"/>
          <p:cNvSpPr txBox="1">
            <a:spLocks noChangeArrowheads="1"/>
          </p:cNvSpPr>
          <p:nvPr/>
        </p:nvSpPr>
        <p:spPr bwMode="auto">
          <a:xfrm>
            <a:off x="1565910" y="302895"/>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1</a:t>
            </a:r>
            <a:r>
              <a:rPr kumimoji="0" lang="en-US" altLang="zh-CN" sz="2400" b="1" i="0" u="none" strike="noStrike" kern="0" cap="none" spc="0" normalizeH="0" baseline="0" noProof="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 </a:t>
            </a:r>
            <a:r>
              <a:rPr kumimoji="0" lang="en-US" altLang="zh-CN"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MQ </a:t>
            </a:r>
            <a:r>
              <a:rPr kumimoji="0" lang="zh-CN" altLang="en-US"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的基本概念</a:t>
            </a:r>
            <a:endParaRPr kumimoji="0" lang="zh-CN" altLang="en-US"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22" grpId="0" bldLvl="0" animBg="1"/>
      <p:bldP spid="112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文本框 1"/>
          <p:cNvSpPr txBox="1">
            <a:spLocks noChangeArrowheads="1"/>
          </p:cNvSpPr>
          <p:nvPr/>
        </p:nvSpPr>
        <p:spPr bwMode="auto">
          <a:xfrm>
            <a:off x="771525" y="1255713"/>
            <a:ext cx="2698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6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黑体" panose="02010609060101010101" charset="-122"/>
              </a:rPr>
              <a:t>1. </a:t>
            </a:r>
            <a:r>
              <a:rPr kumimoji="0" lang="zh-CN" altLang="en-US" sz="16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黑体" panose="02010609060101010101" charset="-122"/>
              </a:rPr>
              <a:t>应用解耦</a:t>
            </a:r>
            <a:endParaRPr kumimoji="0" lang="zh-CN" altLang="en-US" sz="16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黑体" panose="02010609060101010101" charset="-122"/>
            </a:endParaRPr>
          </a:p>
        </p:txBody>
      </p:sp>
      <p:sp>
        <p:nvSpPr>
          <p:cNvPr id="10243" name="TextBox 9"/>
          <p:cNvSpPr txBox="1"/>
          <p:nvPr/>
        </p:nvSpPr>
        <p:spPr>
          <a:xfrm>
            <a:off x="755650" y="790575"/>
            <a:ext cx="6624638" cy="458788"/>
          </a:xfrm>
          <a:prstGeom prst="rect">
            <a:avLst/>
          </a:prstGeom>
          <a:noFill/>
          <a:ln w="9525">
            <a:noFill/>
          </a:ln>
        </p:spPr>
        <p:txBody>
          <a:bodyPr anchor="t">
            <a:spAutoFit/>
          </a:bodyPr>
          <a:p>
            <a:pPr eaLnBrk="0" hangingPunct="0">
              <a:lnSpc>
                <a:spcPct val="150000"/>
              </a:lnSpc>
              <a:buSzTx/>
            </a:pPr>
            <a:r>
              <a:rPr lang="en-US" altLang="zh-CN" b="1">
                <a:solidFill>
                  <a:srgbClr val="404040"/>
                </a:solidFill>
                <a:latin typeface="微软雅黑" panose="020B0503020204020204" pitchFamily="34" charset="-122"/>
                <a:ea typeface="微软雅黑" panose="020B0503020204020204" pitchFamily="34" charset="-122"/>
              </a:rPr>
              <a:t>1.3 MQ </a:t>
            </a:r>
            <a:r>
              <a:rPr lang="zh-CN" altLang="en-US" b="1">
                <a:solidFill>
                  <a:srgbClr val="404040"/>
                </a:solidFill>
                <a:latin typeface="微软雅黑" panose="020B0503020204020204" pitchFamily="34" charset="-122"/>
                <a:ea typeface="微软雅黑" panose="020B0503020204020204" pitchFamily="34" charset="-122"/>
              </a:rPr>
              <a:t>的优势</a:t>
            </a:r>
            <a:endParaRPr lang="zh-CN" altLang="en-US" b="1">
              <a:solidFill>
                <a:srgbClr val="404040"/>
              </a:solidFill>
              <a:latin typeface="微软雅黑" panose="020B0503020204020204" pitchFamily="34" charset="-122"/>
              <a:ea typeface="微软雅黑" panose="020B0503020204020204" pitchFamily="34" charset="-122"/>
            </a:endParaRPr>
          </a:p>
        </p:txBody>
      </p:sp>
      <p:sp>
        <p:nvSpPr>
          <p:cNvPr id="47" name="文本框 20"/>
          <p:cNvSpPr txBox="1">
            <a:spLocks noChangeArrowheads="1"/>
          </p:cNvSpPr>
          <p:nvPr/>
        </p:nvSpPr>
        <p:spPr bwMode="auto">
          <a:xfrm>
            <a:off x="2317750" y="4375150"/>
            <a:ext cx="493522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R="0" defTabSz="914400">
              <a:buClrTx/>
              <a:buSzTx/>
              <a:buFontTx/>
              <a:defRPr/>
            </a:pPr>
            <a:r>
              <a:rPr kumimoji="0" lang="zh-CN" altLang="en-US" sz="1600" kern="1200" cap="none" spc="0" normalizeH="0" baseline="0" noProof="0">
                <a:solidFill>
                  <a:srgbClr val="FF0000"/>
                </a:solidFill>
                <a:latin typeface="微软雅黑" panose="020B0503020204020204" pitchFamily="34" charset="-122"/>
                <a:ea typeface="微软雅黑" panose="020B0503020204020204" pitchFamily="34" charset="-122"/>
                <a:cs typeface="+mn-cs"/>
              </a:rPr>
              <a:t>使用 </a:t>
            </a:r>
            <a:r>
              <a:rPr kumimoji="0" lang="en-US" altLang="zh-CN" sz="1600" kern="1200" cap="none" spc="0" normalizeH="0" baseline="0" noProof="0">
                <a:solidFill>
                  <a:srgbClr val="FF0000"/>
                </a:solidFill>
                <a:latin typeface="微软雅黑" panose="020B0503020204020204" pitchFamily="34" charset="-122"/>
                <a:ea typeface="微软雅黑" panose="020B0503020204020204" pitchFamily="34" charset="-122"/>
                <a:cs typeface="+mn-cs"/>
              </a:rPr>
              <a:t>MQ </a:t>
            </a:r>
            <a:r>
              <a:rPr kumimoji="0" lang="zh-CN" altLang="en-US" sz="1600" kern="1200" cap="none" spc="0" normalizeH="0" baseline="0" noProof="0">
                <a:solidFill>
                  <a:srgbClr val="FF0000"/>
                </a:solidFill>
                <a:latin typeface="微软雅黑" panose="020B0503020204020204" pitchFamily="34" charset="-122"/>
                <a:ea typeface="微软雅黑" panose="020B0503020204020204" pitchFamily="34" charset="-122"/>
                <a:cs typeface="+mn-cs"/>
              </a:rPr>
              <a:t>使得应用间解耦，提升容错性和可维护性。</a:t>
            </a:r>
            <a:endParaRPr kumimoji="0" lang="zh-CN" altLang="en-US" sz="1600" kern="1200" cap="none" spc="0" normalizeH="0" baseline="0" noProof="0">
              <a:solidFill>
                <a:srgbClr val="FF0000"/>
              </a:solidFill>
              <a:latin typeface="微软雅黑" panose="020B0503020204020204" pitchFamily="34" charset="-122"/>
              <a:ea typeface="微软雅黑" panose="020B0503020204020204" pitchFamily="34" charset="-122"/>
              <a:cs typeface="+mn-cs"/>
            </a:endParaRPr>
          </a:p>
        </p:txBody>
      </p:sp>
      <p:sp>
        <p:nvSpPr>
          <p:cNvPr id="4" name="标题占位符 1"/>
          <p:cNvSpPr txBox="1">
            <a:spLocks noChangeArrowheads="1"/>
          </p:cNvSpPr>
          <p:nvPr/>
        </p:nvSpPr>
        <p:spPr bwMode="auto">
          <a:xfrm>
            <a:off x="771525" y="123825"/>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1</a:t>
            </a:r>
            <a:r>
              <a:rPr kumimoji="0" lang="en-US" altLang="zh-CN" sz="2400" b="1" i="0" u="none" strike="noStrike" kern="0" cap="none" spc="0" normalizeH="0" baseline="0" noProof="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 </a:t>
            </a:r>
            <a:r>
              <a:rPr kumimoji="0" lang="en-US" altLang="zh-CN"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MQ </a:t>
            </a:r>
            <a:r>
              <a:rPr kumimoji="0" lang="zh-CN" altLang="en-US"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的基本概念</a:t>
            </a:r>
            <a:endParaRPr kumimoji="0" lang="zh-CN" altLang="en-US"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
        <p:nvSpPr>
          <p:cNvPr id="5" name="圆角矩形 4"/>
          <p:cNvSpPr/>
          <p:nvPr/>
        </p:nvSpPr>
        <p:spPr>
          <a:xfrm>
            <a:off x="2806700" y="2462213"/>
            <a:ext cx="1189038" cy="504825"/>
          </a:xfrm>
          <a:prstGeom prst="round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订单系统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6" name="图片 13"/>
          <p:cNvPicPr>
            <a:picLocks noGrp="1" noChangeAspect="1"/>
          </p:cNvPicPr>
          <p:nvPr/>
        </p:nvPicPr>
        <p:blipFill>
          <a:blip r:embed="rId1"/>
          <a:stretch>
            <a:fillRect/>
          </a:stretch>
        </p:blipFill>
        <p:spPr>
          <a:xfrm>
            <a:off x="1562100" y="2400300"/>
            <a:ext cx="546100" cy="546100"/>
          </a:xfrm>
          <a:prstGeom prst="rect">
            <a:avLst/>
          </a:prstGeom>
          <a:noFill/>
          <a:ln w="9525">
            <a:noFill/>
          </a:ln>
        </p:spPr>
      </p:pic>
      <p:cxnSp>
        <p:nvCxnSpPr>
          <p:cNvPr id="7" name="直接箭头连接符 6"/>
          <p:cNvCxnSpPr/>
          <p:nvPr/>
        </p:nvCxnSpPr>
        <p:spPr>
          <a:xfrm>
            <a:off x="2116138" y="2716213"/>
            <a:ext cx="68421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6740525" y="3132138"/>
            <a:ext cx="1008063" cy="409575"/>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物流系统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8"/>
          <p:cNvSpPr/>
          <p:nvPr/>
        </p:nvSpPr>
        <p:spPr>
          <a:xfrm>
            <a:off x="6740525" y="2495550"/>
            <a:ext cx="1008063" cy="44767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支付系统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a:xfrm>
            <a:off x="6732588" y="1890713"/>
            <a:ext cx="1008063" cy="44767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库存系统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11" name="直接箭头连接符 10"/>
          <p:cNvCxnSpPr>
            <a:endCxn id="10" idx="1"/>
          </p:cNvCxnSpPr>
          <p:nvPr/>
        </p:nvCxnSpPr>
        <p:spPr>
          <a:xfrm flipV="1">
            <a:off x="5549900" y="2114550"/>
            <a:ext cx="1182688" cy="5953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8" idx="1"/>
          </p:cNvCxnSpPr>
          <p:nvPr/>
        </p:nvCxnSpPr>
        <p:spPr>
          <a:xfrm>
            <a:off x="5549900" y="2709863"/>
            <a:ext cx="1190625" cy="6270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endCxn id="9" idx="1"/>
          </p:cNvCxnSpPr>
          <p:nvPr/>
        </p:nvCxnSpPr>
        <p:spPr>
          <a:xfrm>
            <a:off x="5549900" y="2709863"/>
            <a:ext cx="1190625" cy="95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6740525" y="3732213"/>
            <a:ext cx="1008063" cy="42386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X</a:t>
            </a: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15" name="直接箭头连接符 14"/>
          <p:cNvCxnSpPr>
            <a:endCxn id="9" idx="1"/>
          </p:cNvCxnSpPr>
          <p:nvPr/>
        </p:nvCxnSpPr>
        <p:spPr>
          <a:xfrm>
            <a:off x="3981450" y="2709863"/>
            <a:ext cx="77628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4765675" y="2051050"/>
            <a:ext cx="792163" cy="1382713"/>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MQ</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 name="乘号 16"/>
          <p:cNvSpPr/>
          <p:nvPr/>
        </p:nvSpPr>
        <p:spPr>
          <a:xfrm>
            <a:off x="5872163" y="1368425"/>
            <a:ext cx="554038" cy="522288"/>
          </a:xfrm>
          <a:prstGeom prst="mathMultiply">
            <a:avLst/>
          </a:prstGeom>
          <a:solidFill>
            <a:srgbClr val="C00000"/>
          </a:solid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18" name="直接箭头连接符 17"/>
          <p:cNvCxnSpPr>
            <a:endCxn id="9" idx="1"/>
          </p:cNvCxnSpPr>
          <p:nvPr/>
        </p:nvCxnSpPr>
        <p:spPr>
          <a:xfrm>
            <a:off x="5557838" y="2736850"/>
            <a:ext cx="1182688" cy="1201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a:off x="4765675" y="2028190"/>
            <a:ext cx="792163" cy="1382713"/>
          </a:xfrm>
          <a:prstGeom prst="roundRect">
            <a:avLst/>
          </a:prstGeom>
          <a:solidFill>
            <a:srgbClr val="00B0F0"/>
          </a:solidFill>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MQ</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7" grpId="0" bldLvl="0" animBg="1"/>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Box 9"/>
          <p:cNvSpPr txBox="1"/>
          <p:nvPr/>
        </p:nvSpPr>
        <p:spPr>
          <a:xfrm>
            <a:off x="755650" y="790575"/>
            <a:ext cx="6624638" cy="458788"/>
          </a:xfrm>
          <a:prstGeom prst="rect">
            <a:avLst/>
          </a:prstGeom>
          <a:noFill/>
          <a:ln w="9525">
            <a:noFill/>
          </a:ln>
        </p:spPr>
        <p:txBody>
          <a:bodyPr anchor="t">
            <a:spAutoFit/>
          </a:bodyPr>
          <a:p>
            <a:pPr eaLnBrk="0" hangingPunct="0">
              <a:lnSpc>
                <a:spcPct val="150000"/>
              </a:lnSpc>
              <a:buSzTx/>
            </a:pPr>
            <a:r>
              <a:rPr lang="en-US" altLang="zh-CN" b="1">
                <a:solidFill>
                  <a:srgbClr val="404040"/>
                </a:solidFill>
                <a:latin typeface="微软雅黑" panose="020B0503020204020204" pitchFamily="34" charset="-122"/>
                <a:ea typeface="微软雅黑" panose="020B0503020204020204" pitchFamily="34" charset="-122"/>
              </a:rPr>
              <a:t>1.3 MQ </a:t>
            </a:r>
            <a:r>
              <a:rPr lang="zh-CN" altLang="en-US" b="1">
                <a:solidFill>
                  <a:srgbClr val="404040"/>
                </a:solidFill>
                <a:latin typeface="微软雅黑" panose="020B0503020204020204" pitchFamily="34" charset="-122"/>
                <a:ea typeface="微软雅黑" panose="020B0503020204020204" pitchFamily="34" charset="-122"/>
              </a:rPr>
              <a:t>的优势</a:t>
            </a:r>
            <a:endParaRPr lang="zh-CN" altLang="en-US" b="1">
              <a:solidFill>
                <a:srgbClr val="404040"/>
              </a:solidFill>
              <a:latin typeface="微软雅黑" panose="020B0503020204020204" pitchFamily="34" charset="-122"/>
              <a:ea typeface="微软雅黑" panose="020B0503020204020204" pitchFamily="34" charset="-122"/>
            </a:endParaRPr>
          </a:p>
        </p:txBody>
      </p:sp>
      <p:sp>
        <p:nvSpPr>
          <p:cNvPr id="5" name="圆角矩形 4"/>
          <p:cNvSpPr/>
          <p:nvPr/>
        </p:nvSpPr>
        <p:spPr>
          <a:xfrm>
            <a:off x="2947988" y="2282825"/>
            <a:ext cx="1044575" cy="485775"/>
          </a:xfrm>
          <a:prstGeom prst="round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订单系统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10" name="直接箭头连接符 9"/>
          <p:cNvCxnSpPr>
            <a:stCxn id="5" idx="3"/>
            <a:endCxn id="25" idx="1"/>
          </p:cNvCxnSpPr>
          <p:nvPr/>
        </p:nvCxnSpPr>
        <p:spPr>
          <a:xfrm flipV="1">
            <a:off x="3992563" y="1917700"/>
            <a:ext cx="1655763" cy="6080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5" idx="3"/>
            <a:endCxn id="23" idx="1"/>
          </p:cNvCxnSpPr>
          <p:nvPr/>
        </p:nvCxnSpPr>
        <p:spPr>
          <a:xfrm>
            <a:off x="3992563" y="2525713"/>
            <a:ext cx="1663700" cy="6143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5" idx="3"/>
            <a:endCxn id="24" idx="1"/>
          </p:cNvCxnSpPr>
          <p:nvPr/>
        </p:nvCxnSpPr>
        <p:spPr>
          <a:xfrm flipV="1">
            <a:off x="3992563" y="2522538"/>
            <a:ext cx="1663700" cy="31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13322" name="图片 13"/>
          <p:cNvPicPr>
            <a:picLocks noGrp="1" noChangeAspect="1"/>
          </p:cNvPicPr>
          <p:nvPr/>
        </p:nvPicPr>
        <p:blipFill>
          <a:blip r:embed="rId1"/>
          <a:stretch>
            <a:fillRect/>
          </a:stretch>
        </p:blipFill>
        <p:spPr>
          <a:xfrm>
            <a:off x="1473200" y="2228850"/>
            <a:ext cx="615950" cy="615950"/>
          </a:xfrm>
          <a:prstGeom prst="rect">
            <a:avLst/>
          </a:prstGeom>
          <a:noFill/>
          <a:ln w="9525">
            <a:noFill/>
          </a:ln>
        </p:spPr>
      </p:pic>
      <p:cxnSp>
        <p:nvCxnSpPr>
          <p:cNvPr id="15" name="直接箭头连接符 14"/>
          <p:cNvCxnSpPr>
            <a:stCxn id="13322" idx="3"/>
            <a:endCxn id="5" idx="1"/>
          </p:cNvCxnSpPr>
          <p:nvPr/>
        </p:nvCxnSpPr>
        <p:spPr>
          <a:xfrm flipV="1">
            <a:off x="2089150" y="2525713"/>
            <a:ext cx="858838" cy="111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 name="圆柱形 2"/>
          <p:cNvSpPr/>
          <p:nvPr/>
        </p:nvSpPr>
        <p:spPr>
          <a:xfrm>
            <a:off x="3059113" y="3402013"/>
            <a:ext cx="735013" cy="620713"/>
          </a:xfrm>
          <a:prstGeom prst="can">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1">
                <a:ln>
                  <a:noFill/>
                </a:ln>
                <a:solidFill>
                  <a:schemeClr val="lt1"/>
                </a:solidFill>
                <a:effectLst/>
                <a:uLnTx/>
                <a:uFillTx/>
                <a:latin typeface="+mn-lt"/>
                <a:ea typeface="+mn-ea"/>
                <a:cs typeface="+mn-cs"/>
              </a:rPr>
              <a:t>DB</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cxnSp>
        <p:nvCxnSpPr>
          <p:cNvPr id="4" name="直接箭头连接符 3"/>
          <p:cNvCxnSpPr>
            <a:stCxn id="13322" idx="3"/>
            <a:endCxn id="5" idx="1"/>
          </p:cNvCxnSpPr>
          <p:nvPr/>
        </p:nvCxnSpPr>
        <p:spPr>
          <a:xfrm>
            <a:off x="3421063" y="2787650"/>
            <a:ext cx="0" cy="6143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386138" y="2924175"/>
            <a:ext cx="674688" cy="252413"/>
          </a:xfrm>
          <a:prstGeom prst="rect">
            <a:avLst/>
          </a:prstGeom>
          <a:noFill/>
        </p:spPr>
        <p:txBody>
          <a:bodyPr>
            <a:spAutoFit/>
          </a:bodyPr>
          <a:lstStyle/>
          <a:p>
            <a:pPr marR="0" defTabSz="914400" fontAlgn="auto">
              <a:spcBef>
                <a:spcPts val="0"/>
              </a:spcBef>
              <a:spcAft>
                <a:spcPts val="0"/>
              </a:spcAft>
              <a:buClrTx/>
              <a:buSzTx/>
              <a:buFontTx/>
              <a:defRPr/>
            </a:pPr>
            <a:r>
              <a:rPr kumimoji="0" lang="en-US" altLang="zh-CN" sz="1050" kern="1200" cap="none" spc="0" normalizeH="0" baseline="0" noProof="1">
                <a:solidFill>
                  <a:schemeClr val="tx1">
                    <a:lumMod val="65000"/>
                    <a:lumOff val="35000"/>
                  </a:schemeClr>
                </a:solidFill>
                <a:latin typeface="+mn-lt"/>
                <a:ea typeface="+mn-ea"/>
                <a:cs typeface="+mn-cs"/>
              </a:rPr>
              <a:t>20ms</a:t>
            </a:r>
            <a:endParaRPr kumimoji="0" lang="en-US" altLang="zh-CN" sz="1050" kern="1200" cap="none" spc="0" normalizeH="0" baseline="0" noProof="1">
              <a:solidFill>
                <a:schemeClr val="tx1">
                  <a:lumMod val="65000"/>
                  <a:lumOff val="35000"/>
                </a:schemeClr>
              </a:solidFill>
              <a:latin typeface="+mn-lt"/>
              <a:ea typeface="+mn-ea"/>
              <a:cs typeface="+mn-cs"/>
            </a:endParaRPr>
          </a:p>
        </p:txBody>
      </p:sp>
      <p:sp>
        <p:nvSpPr>
          <p:cNvPr id="16" name="文本框 15"/>
          <p:cNvSpPr txBox="1"/>
          <p:nvPr/>
        </p:nvSpPr>
        <p:spPr>
          <a:xfrm>
            <a:off x="4640263" y="1916113"/>
            <a:ext cx="674688" cy="252413"/>
          </a:xfrm>
          <a:prstGeom prst="rect">
            <a:avLst/>
          </a:prstGeom>
          <a:noFill/>
        </p:spPr>
        <p:txBody>
          <a:bodyPr>
            <a:spAutoFit/>
          </a:bodyPr>
          <a:lstStyle/>
          <a:p>
            <a:pPr marR="0" defTabSz="914400" fontAlgn="auto">
              <a:spcBef>
                <a:spcPts val="0"/>
              </a:spcBef>
              <a:spcAft>
                <a:spcPts val="0"/>
              </a:spcAft>
              <a:buClrTx/>
              <a:buSzTx/>
              <a:buFontTx/>
              <a:defRPr/>
            </a:pPr>
            <a:r>
              <a:rPr kumimoji="0" lang="en-US" altLang="zh-CN" sz="1050" kern="1200" cap="none" spc="0" normalizeH="0" baseline="0" noProof="1">
                <a:solidFill>
                  <a:schemeClr val="tx1">
                    <a:lumMod val="65000"/>
                    <a:lumOff val="35000"/>
                  </a:schemeClr>
                </a:solidFill>
                <a:latin typeface="+mn-lt"/>
                <a:ea typeface="+mn-ea"/>
                <a:cs typeface="+mn-cs"/>
              </a:rPr>
              <a:t>300ms</a:t>
            </a:r>
            <a:endParaRPr kumimoji="0" lang="en-US" altLang="zh-CN" sz="1050" kern="1200" cap="none" spc="0" normalizeH="0" baseline="0" noProof="1">
              <a:solidFill>
                <a:schemeClr val="tx1">
                  <a:lumMod val="65000"/>
                  <a:lumOff val="35000"/>
                </a:schemeClr>
              </a:solidFill>
              <a:latin typeface="+mn-lt"/>
              <a:ea typeface="+mn-ea"/>
              <a:cs typeface="+mn-cs"/>
            </a:endParaRPr>
          </a:p>
        </p:txBody>
      </p:sp>
      <p:sp>
        <p:nvSpPr>
          <p:cNvPr id="17" name="文本框 16"/>
          <p:cNvSpPr txBox="1"/>
          <p:nvPr/>
        </p:nvSpPr>
        <p:spPr>
          <a:xfrm>
            <a:off x="4649788" y="2279650"/>
            <a:ext cx="674687" cy="252413"/>
          </a:xfrm>
          <a:prstGeom prst="rect">
            <a:avLst/>
          </a:prstGeom>
          <a:noFill/>
          <a:ln w="9525">
            <a:noFill/>
          </a:ln>
        </p:spPr>
        <p:txBody>
          <a:bodyPr anchor="t">
            <a:spAutoFit/>
          </a:bodyPr>
          <a:p>
            <a:r>
              <a:rPr lang="en-US" altLang="zh-CN" sz="1000" dirty="0">
                <a:solidFill>
                  <a:srgbClr val="595959"/>
                </a:solidFill>
                <a:latin typeface="Calibri" panose="020F0502020204030204" pitchFamily="34" charset="0"/>
                <a:ea typeface="黑体" panose="02010609060101010101" charset="-122"/>
              </a:rPr>
              <a:t>300ms</a:t>
            </a:r>
            <a:endParaRPr lang="en-US" altLang="zh-CN" sz="1000" dirty="0">
              <a:solidFill>
                <a:srgbClr val="595959"/>
              </a:solidFill>
              <a:latin typeface="Calibri" panose="020F0502020204030204" pitchFamily="34" charset="0"/>
              <a:ea typeface="黑体" panose="02010609060101010101" charset="-122"/>
            </a:endParaRPr>
          </a:p>
        </p:txBody>
      </p:sp>
      <p:sp>
        <p:nvSpPr>
          <p:cNvPr id="18" name="文本框 17"/>
          <p:cNvSpPr txBox="1"/>
          <p:nvPr/>
        </p:nvSpPr>
        <p:spPr>
          <a:xfrm>
            <a:off x="4633913" y="2854325"/>
            <a:ext cx="674687" cy="252413"/>
          </a:xfrm>
          <a:prstGeom prst="rect">
            <a:avLst/>
          </a:prstGeom>
          <a:noFill/>
          <a:ln w="9525">
            <a:noFill/>
          </a:ln>
        </p:spPr>
        <p:txBody>
          <a:bodyPr anchor="t">
            <a:spAutoFit/>
          </a:bodyPr>
          <a:p>
            <a:r>
              <a:rPr lang="en-US" altLang="zh-CN" sz="1000" dirty="0">
                <a:solidFill>
                  <a:srgbClr val="595959"/>
                </a:solidFill>
                <a:latin typeface="Calibri" panose="020F0502020204030204" pitchFamily="34" charset="0"/>
                <a:ea typeface="黑体" panose="02010609060101010101" charset="-122"/>
              </a:rPr>
              <a:t>300ms</a:t>
            </a:r>
            <a:endParaRPr lang="en-US" altLang="zh-CN" sz="1000" dirty="0">
              <a:solidFill>
                <a:srgbClr val="595959"/>
              </a:solidFill>
              <a:latin typeface="Calibri" panose="020F0502020204030204" pitchFamily="34" charset="0"/>
              <a:ea typeface="黑体" panose="02010609060101010101" charset="-122"/>
            </a:endParaRPr>
          </a:p>
        </p:txBody>
      </p:sp>
      <p:sp>
        <p:nvSpPr>
          <p:cNvPr id="13330" name="文本框 18"/>
          <p:cNvSpPr txBox="1">
            <a:spLocks noChangeArrowheads="1"/>
          </p:cNvSpPr>
          <p:nvPr/>
        </p:nvSpPr>
        <p:spPr bwMode="auto">
          <a:xfrm>
            <a:off x="771525" y="4260850"/>
            <a:ext cx="66087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defTabSz="914400">
              <a:lnSpc>
                <a:spcPct val="150000"/>
              </a:lnSpc>
              <a:buClrTx/>
              <a:buSzTx/>
              <a:buFontTx/>
              <a:defRPr/>
            </a:pPr>
            <a:r>
              <a:rPr kumimoji="0" lang="zh-CN" altLang="en-US"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一个下单操作耗时：</a:t>
            </a:r>
            <a:r>
              <a:rPr kumimoji="0" lang="en-US"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20 + 300 + 300 + 300 = 920ms</a:t>
            </a:r>
            <a:endParaRPr kumimoji="0" lang="en-US"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endParaRPr>
          </a:p>
          <a:p>
            <a:pPr marR="0" defTabSz="914400">
              <a:lnSpc>
                <a:spcPct val="150000"/>
              </a:lnSpc>
              <a:buClrTx/>
              <a:buSzTx/>
              <a:buFontTx/>
              <a:defRPr/>
            </a:pPr>
            <a:r>
              <a:rPr kumimoji="0" lang="zh-CN" altLang="en-US"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用户点击完下单按钮后，需要等待</a:t>
            </a:r>
            <a:r>
              <a:rPr kumimoji="0" lang="en-US"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920ms</a:t>
            </a:r>
            <a:r>
              <a:rPr kumimoji="0" lang="zh-CN" altLang="en-US"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rPr>
              <a:t>才能得到下单响应，太慢！</a:t>
            </a:r>
            <a:endParaRPr kumimoji="0" lang="en-US" altLang="zh-CN" sz="1050"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
        <p:nvSpPr>
          <p:cNvPr id="20" name="标题占位符 1"/>
          <p:cNvSpPr txBox="1">
            <a:spLocks noChangeArrowheads="1"/>
          </p:cNvSpPr>
          <p:nvPr/>
        </p:nvSpPr>
        <p:spPr bwMode="auto">
          <a:xfrm>
            <a:off x="628650" y="-19050"/>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1</a:t>
            </a:r>
            <a:r>
              <a:rPr kumimoji="0" lang="en-US" altLang="zh-CN" sz="2400" b="1" i="0" u="none" strike="noStrike" kern="0" cap="none" spc="0" normalizeH="0" baseline="0" noProof="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 </a:t>
            </a:r>
            <a:r>
              <a:rPr kumimoji="0" lang="en-US" altLang="zh-CN"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MQ </a:t>
            </a:r>
            <a:r>
              <a:rPr kumimoji="0" lang="zh-CN" altLang="en-US"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的基本概念</a:t>
            </a:r>
            <a:endParaRPr kumimoji="0" lang="zh-CN" altLang="en-US"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
        <p:nvSpPr>
          <p:cNvPr id="15377" name="文本框 1"/>
          <p:cNvSpPr txBox="1">
            <a:spLocks noChangeArrowheads="1"/>
          </p:cNvSpPr>
          <p:nvPr/>
        </p:nvSpPr>
        <p:spPr bwMode="auto">
          <a:xfrm>
            <a:off x="771525" y="1255713"/>
            <a:ext cx="26987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黑体" panose="02010609060101010101" charset="-122"/>
              </a:rPr>
              <a:t>2. </a:t>
            </a:r>
            <a:r>
              <a:rPr kumimoji="0" lang="zh-CN" altLang="en-US" sz="14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黑体" panose="02010609060101010101" charset="-122"/>
              </a:rPr>
              <a:t>异步提速</a:t>
            </a:r>
            <a:endParaRPr kumimoji="0" lang="zh-CN" altLang="en-US" sz="14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黑体" panose="02010609060101010101" charset="-122"/>
            </a:endParaRPr>
          </a:p>
        </p:txBody>
      </p:sp>
      <p:sp>
        <p:nvSpPr>
          <p:cNvPr id="23" name="圆角矩形 22"/>
          <p:cNvSpPr/>
          <p:nvPr/>
        </p:nvSpPr>
        <p:spPr>
          <a:xfrm>
            <a:off x="5656263" y="2935288"/>
            <a:ext cx="1008063" cy="411163"/>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物流系统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4" name="圆角矩形 23"/>
          <p:cNvSpPr/>
          <p:nvPr/>
        </p:nvSpPr>
        <p:spPr>
          <a:xfrm>
            <a:off x="5656263" y="2298700"/>
            <a:ext cx="1008063" cy="44767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支付系统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5" name="圆角矩形 24"/>
          <p:cNvSpPr/>
          <p:nvPr/>
        </p:nvSpPr>
        <p:spPr>
          <a:xfrm>
            <a:off x="5648325" y="1693863"/>
            <a:ext cx="1008063" cy="44767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库存系统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bldLvl="0" animBg="1"/>
      <p:bldP spid="11" grpId="0"/>
      <p:bldP spid="16" grpId="0"/>
      <p:bldP spid="17" grpId="0"/>
      <p:bldP spid="18" grpId="0"/>
      <p:bldP spid="13330" grpId="0"/>
      <p:bldP spid="23" grpId="0" bldLvl="0" animBg="1"/>
      <p:bldP spid="24" grpId="0" bldLvl="0" animBg="1"/>
      <p:bldP spid="2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a:stCxn id="27" idx="3"/>
          </p:cNvCxnSpPr>
          <p:nvPr/>
        </p:nvCxnSpPr>
        <p:spPr>
          <a:xfrm>
            <a:off x="3992563" y="2525713"/>
            <a:ext cx="72866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103688" y="2241550"/>
            <a:ext cx="673100" cy="252413"/>
          </a:xfrm>
          <a:prstGeom prst="rect">
            <a:avLst/>
          </a:prstGeom>
          <a:noFill/>
        </p:spPr>
        <p:txBody>
          <a:bodyPr>
            <a:spAutoFit/>
          </a:bodyPr>
          <a:lstStyle/>
          <a:p>
            <a:pPr marR="0" defTabSz="914400" fontAlgn="auto">
              <a:spcBef>
                <a:spcPts val="0"/>
              </a:spcBef>
              <a:spcAft>
                <a:spcPts val="0"/>
              </a:spcAft>
              <a:buClrTx/>
              <a:buSzTx/>
              <a:buFontTx/>
              <a:defRPr/>
            </a:pPr>
            <a:r>
              <a:rPr kumimoji="0" lang="en-US" altLang="zh-CN" sz="1050" kern="1200" cap="none" spc="0" normalizeH="0" baseline="0" noProof="1">
                <a:solidFill>
                  <a:schemeClr val="tx1">
                    <a:lumMod val="65000"/>
                    <a:lumOff val="35000"/>
                  </a:schemeClr>
                </a:solidFill>
                <a:latin typeface="+mn-lt"/>
                <a:ea typeface="+mn-ea"/>
                <a:cs typeface="+mn-cs"/>
              </a:rPr>
              <a:t>5ms</a:t>
            </a:r>
            <a:endParaRPr kumimoji="0" lang="en-US" altLang="zh-CN" sz="1050" kern="1200" cap="none" spc="0" normalizeH="0" baseline="0" noProof="1">
              <a:solidFill>
                <a:schemeClr val="tx1">
                  <a:lumMod val="65000"/>
                  <a:lumOff val="35000"/>
                </a:schemeClr>
              </a:solidFill>
              <a:latin typeface="+mn-lt"/>
              <a:ea typeface="+mn-ea"/>
              <a:cs typeface="+mn-cs"/>
            </a:endParaRPr>
          </a:p>
        </p:txBody>
      </p:sp>
      <p:sp>
        <p:nvSpPr>
          <p:cNvPr id="12291" name="文本框 18"/>
          <p:cNvSpPr txBox="1"/>
          <p:nvPr/>
        </p:nvSpPr>
        <p:spPr>
          <a:xfrm>
            <a:off x="5900738" y="1974850"/>
            <a:ext cx="673100" cy="252413"/>
          </a:xfrm>
          <a:prstGeom prst="rect">
            <a:avLst/>
          </a:prstGeom>
          <a:noFill/>
          <a:ln w="9525">
            <a:noFill/>
          </a:ln>
        </p:spPr>
        <p:txBody>
          <a:bodyPr anchor="t">
            <a:spAutoFit/>
          </a:bodyPr>
          <a:p>
            <a:r>
              <a:rPr lang="en-US" altLang="zh-CN" sz="1000" dirty="0">
                <a:solidFill>
                  <a:srgbClr val="595959"/>
                </a:solidFill>
                <a:latin typeface="Calibri" panose="020F0502020204030204" pitchFamily="34" charset="0"/>
                <a:ea typeface="黑体" panose="02010609060101010101" charset="-122"/>
              </a:rPr>
              <a:t>5ms</a:t>
            </a:r>
            <a:endParaRPr lang="en-US" altLang="zh-CN" sz="1000" dirty="0">
              <a:solidFill>
                <a:srgbClr val="595959"/>
              </a:solidFill>
              <a:latin typeface="Calibri" panose="020F0502020204030204" pitchFamily="34" charset="0"/>
              <a:ea typeface="黑体" panose="02010609060101010101" charset="-122"/>
            </a:endParaRPr>
          </a:p>
        </p:txBody>
      </p:sp>
      <p:sp>
        <p:nvSpPr>
          <p:cNvPr id="12292" name="文本框 19"/>
          <p:cNvSpPr txBox="1"/>
          <p:nvPr/>
        </p:nvSpPr>
        <p:spPr>
          <a:xfrm>
            <a:off x="5894388" y="2825750"/>
            <a:ext cx="674687" cy="252413"/>
          </a:xfrm>
          <a:prstGeom prst="rect">
            <a:avLst/>
          </a:prstGeom>
          <a:noFill/>
          <a:ln w="9525">
            <a:noFill/>
          </a:ln>
        </p:spPr>
        <p:txBody>
          <a:bodyPr anchor="t">
            <a:spAutoFit/>
          </a:bodyPr>
          <a:p>
            <a:r>
              <a:rPr lang="en-US" altLang="zh-CN" sz="1000" dirty="0">
                <a:solidFill>
                  <a:srgbClr val="595959"/>
                </a:solidFill>
                <a:latin typeface="Calibri" panose="020F0502020204030204" pitchFamily="34" charset="0"/>
                <a:ea typeface="黑体" panose="02010609060101010101" charset="-122"/>
              </a:rPr>
              <a:t>5ms</a:t>
            </a:r>
            <a:endParaRPr lang="en-US" altLang="zh-CN" sz="1000" dirty="0">
              <a:solidFill>
                <a:srgbClr val="595959"/>
              </a:solidFill>
              <a:latin typeface="Calibri" panose="020F0502020204030204" pitchFamily="34" charset="0"/>
              <a:ea typeface="黑体" panose="02010609060101010101" charset="-122"/>
            </a:endParaRPr>
          </a:p>
        </p:txBody>
      </p:sp>
      <p:sp>
        <p:nvSpPr>
          <p:cNvPr id="12293" name="文本框 20"/>
          <p:cNvSpPr txBox="1"/>
          <p:nvPr/>
        </p:nvSpPr>
        <p:spPr>
          <a:xfrm>
            <a:off x="5900738" y="2341563"/>
            <a:ext cx="674687" cy="252412"/>
          </a:xfrm>
          <a:prstGeom prst="rect">
            <a:avLst/>
          </a:prstGeom>
          <a:noFill/>
          <a:ln w="9525">
            <a:noFill/>
          </a:ln>
        </p:spPr>
        <p:txBody>
          <a:bodyPr anchor="t">
            <a:spAutoFit/>
          </a:bodyPr>
          <a:p>
            <a:r>
              <a:rPr lang="en-US" altLang="zh-CN" sz="1000" dirty="0">
                <a:solidFill>
                  <a:srgbClr val="595959"/>
                </a:solidFill>
                <a:latin typeface="Calibri" panose="020F0502020204030204" pitchFamily="34" charset="0"/>
                <a:ea typeface="黑体" panose="02010609060101010101" charset="-122"/>
              </a:rPr>
              <a:t>5ms</a:t>
            </a:r>
            <a:endParaRPr lang="en-US" altLang="zh-CN" sz="1000" dirty="0">
              <a:solidFill>
                <a:srgbClr val="595959"/>
              </a:solidFill>
              <a:latin typeface="Calibri" panose="020F0502020204030204" pitchFamily="34" charset="0"/>
              <a:ea typeface="黑体" panose="02010609060101010101" charset="-122"/>
            </a:endParaRPr>
          </a:p>
        </p:txBody>
      </p:sp>
      <p:sp>
        <p:nvSpPr>
          <p:cNvPr id="12294" name="文本框 21"/>
          <p:cNvSpPr txBox="1"/>
          <p:nvPr/>
        </p:nvSpPr>
        <p:spPr>
          <a:xfrm>
            <a:off x="6915150" y="1492250"/>
            <a:ext cx="673100" cy="254000"/>
          </a:xfrm>
          <a:prstGeom prst="rect">
            <a:avLst/>
          </a:prstGeom>
          <a:noFill/>
          <a:ln w="9525">
            <a:noFill/>
          </a:ln>
        </p:spPr>
        <p:txBody>
          <a:bodyPr anchor="t">
            <a:spAutoFit/>
          </a:bodyPr>
          <a:p>
            <a:r>
              <a:rPr lang="en-US" altLang="zh-CN" sz="1000" dirty="0">
                <a:solidFill>
                  <a:srgbClr val="595959"/>
                </a:solidFill>
                <a:latin typeface="Calibri" panose="020F0502020204030204" pitchFamily="34" charset="0"/>
                <a:ea typeface="黑体" panose="02010609060101010101" charset="-122"/>
              </a:rPr>
              <a:t>300ms</a:t>
            </a:r>
            <a:endParaRPr lang="en-US" altLang="zh-CN" sz="1000" dirty="0">
              <a:solidFill>
                <a:srgbClr val="595959"/>
              </a:solidFill>
              <a:latin typeface="Calibri" panose="020F0502020204030204" pitchFamily="34" charset="0"/>
              <a:ea typeface="黑体" panose="02010609060101010101" charset="-122"/>
            </a:endParaRPr>
          </a:p>
        </p:txBody>
      </p:sp>
      <p:sp>
        <p:nvSpPr>
          <p:cNvPr id="12295" name="文本框 22"/>
          <p:cNvSpPr txBox="1"/>
          <p:nvPr/>
        </p:nvSpPr>
        <p:spPr>
          <a:xfrm>
            <a:off x="6916738" y="2100263"/>
            <a:ext cx="673100" cy="252412"/>
          </a:xfrm>
          <a:prstGeom prst="rect">
            <a:avLst/>
          </a:prstGeom>
          <a:noFill/>
          <a:ln w="9525">
            <a:noFill/>
          </a:ln>
        </p:spPr>
        <p:txBody>
          <a:bodyPr anchor="t">
            <a:spAutoFit/>
          </a:bodyPr>
          <a:p>
            <a:r>
              <a:rPr lang="en-US" altLang="zh-CN" sz="1000" dirty="0">
                <a:solidFill>
                  <a:srgbClr val="595959"/>
                </a:solidFill>
                <a:latin typeface="Calibri" panose="020F0502020204030204" pitchFamily="34" charset="0"/>
                <a:ea typeface="黑体" panose="02010609060101010101" charset="-122"/>
              </a:rPr>
              <a:t>300ms</a:t>
            </a:r>
            <a:endParaRPr lang="en-US" altLang="zh-CN" sz="1000" dirty="0">
              <a:solidFill>
                <a:srgbClr val="595959"/>
              </a:solidFill>
              <a:latin typeface="Calibri" panose="020F0502020204030204" pitchFamily="34" charset="0"/>
              <a:ea typeface="黑体" panose="02010609060101010101" charset="-122"/>
            </a:endParaRPr>
          </a:p>
        </p:txBody>
      </p:sp>
      <p:sp>
        <p:nvSpPr>
          <p:cNvPr id="12296" name="文本框 23"/>
          <p:cNvSpPr txBox="1"/>
          <p:nvPr/>
        </p:nvSpPr>
        <p:spPr>
          <a:xfrm>
            <a:off x="6915150" y="2743200"/>
            <a:ext cx="673100" cy="252413"/>
          </a:xfrm>
          <a:prstGeom prst="rect">
            <a:avLst/>
          </a:prstGeom>
          <a:noFill/>
          <a:ln w="9525">
            <a:noFill/>
          </a:ln>
        </p:spPr>
        <p:txBody>
          <a:bodyPr anchor="t">
            <a:spAutoFit/>
          </a:bodyPr>
          <a:p>
            <a:r>
              <a:rPr lang="en-US" altLang="zh-CN" sz="1000" dirty="0">
                <a:solidFill>
                  <a:srgbClr val="595959"/>
                </a:solidFill>
                <a:latin typeface="Calibri" panose="020F0502020204030204" pitchFamily="34" charset="0"/>
                <a:ea typeface="黑体" panose="02010609060101010101" charset="-122"/>
              </a:rPr>
              <a:t>300ms</a:t>
            </a:r>
            <a:endParaRPr lang="en-US" altLang="zh-CN" sz="1000" dirty="0">
              <a:solidFill>
                <a:srgbClr val="595959"/>
              </a:solidFill>
              <a:latin typeface="Calibri" panose="020F0502020204030204" pitchFamily="34" charset="0"/>
              <a:ea typeface="黑体" panose="02010609060101010101" charset="-122"/>
            </a:endParaRPr>
          </a:p>
        </p:txBody>
      </p:sp>
      <p:sp>
        <p:nvSpPr>
          <p:cNvPr id="14359" name="文本框 24"/>
          <p:cNvSpPr txBox="1">
            <a:spLocks noChangeArrowheads="1"/>
          </p:cNvSpPr>
          <p:nvPr/>
        </p:nvSpPr>
        <p:spPr bwMode="auto">
          <a:xfrm>
            <a:off x="915670" y="4023360"/>
            <a:ext cx="781367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用户点击完下单按钮后，只需等待</a:t>
            </a:r>
            <a:r>
              <a:rPr kumimoji="0" lang="en-US" altLang="zh-CN" sz="16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25ms</a:t>
            </a:r>
            <a:r>
              <a:rPr kumimoji="0" lang="zh-CN" altLang="en-US" sz="16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就能得到下单响应 </a:t>
            </a:r>
            <a:r>
              <a:rPr kumimoji="0" lang="en-US" altLang="zh-CN" sz="16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(20 + 5 = 25ms)</a:t>
            </a:r>
            <a:r>
              <a:rPr kumimoji="0" lang="zh-CN" altLang="en-US" sz="16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endParaRPr kumimoji="0" lang="en-US" altLang="zh-CN" sz="1600" b="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1" indent="0" algn="l"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提升用户体验和系统吞吐量（单位时间内处理请求的数目）。</a:t>
            </a:r>
            <a:endParaRPr kumimoji="0" lang="zh-CN" altLang="en-US" sz="1600" b="0"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6" name="标题占位符 1"/>
          <p:cNvSpPr txBox="1">
            <a:spLocks noChangeArrowheads="1"/>
          </p:cNvSpPr>
          <p:nvPr/>
        </p:nvSpPr>
        <p:spPr bwMode="auto">
          <a:xfrm>
            <a:off x="628650" y="-19050"/>
            <a:ext cx="53832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l" rtl="0" fontAlgn="base">
              <a:lnSpc>
                <a:spcPct val="90000"/>
              </a:lnSpc>
              <a:spcBef>
                <a:spcPct val="0"/>
              </a:spcBef>
              <a:spcAft>
                <a:spcPct val="0"/>
              </a:spcAft>
              <a:defRPr sz="3000">
                <a:solidFill>
                  <a:schemeClr val="tx1"/>
                </a:solidFill>
                <a:latin typeface="+mj-lt"/>
                <a:ea typeface="+mj-ea"/>
                <a:cs typeface="+mj-cs"/>
              </a:defRPr>
            </a:lvl1pPr>
            <a:lvl2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2pPr>
            <a:lvl3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3pPr>
            <a:lvl4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4pPr>
            <a:lvl5pPr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5pPr>
            <a:lvl6pPr marL="3429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6pPr>
            <a:lvl7pPr marL="6858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7pPr>
            <a:lvl8pPr marL="10287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8pPr>
            <a:lvl9pPr marL="1371600" algn="l" rtl="0" fontAlgn="base">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34" charset="-122"/>
              </a:defRPr>
            </a:lvl9p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1</a:t>
            </a:r>
            <a:r>
              <a:rPr kumimoji="0" lang="en-US" altLang="zh-CN" sz="2400" b="1" i="0" u="none" strike="noStrike" kern="0" cap="none" spc="0" normalizeH="0" baseline="0" noProof="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 </a:t>
            </a:r>
            <a:r>
              <a:rPr kumimoji="0" lang="en-US" altLang="zh-CN"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MQ </a:t>
            </a:r>
            <a:r>
              <a:rPr kumimoji="0" lang="zh-CN" altLang="en-US" sz="2400"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的基本概念</a:t>
            </a:r>
            <a:endParaRPr kumimoji="0" lang="zh-CN" altLang="en-US"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
        <p:nvSpPr>
          <p:cNvPr id="27" name="圆角矩形 26"/>
          <p:cNvSpPr/>
          <p:nvPr/>
        </p:nvSpPr>
        <p:spPr>
          <a:xfrm>
            <a:off x="2947988" y="2282825"/>
            <a:ext cx="1044575" cy="485775"/>
          </a:xfrm>
          <a:prstGeom prst="round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订单系统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12300" name="图片 13"/>
          <p:cNvPicPr>
            <a:picLocks noGrp="1" noChangeAspect="1"/>
          </p:cNvPicPr>
          <p:nvPr/>
        </p:nvPicPr>
        <p:blipFill>
          <a:blip r:embed="rId1"/>
          <a:stretch>
            <a:fillRect/>
          </a:stretch>
        </p:blipFill>
        <p:spPr>
          <a:xfrm>
            <a:off x="1473200" y="2228850"/>
            <a:ext cx="615950" cy="615950"/>
          </a:xfrm>
          <a:prstGeom prst="rect">
            <a:avLst/>
          </a:prstGeom>
          <a:noFill/>
          <a:ln w="9525">
            <a:noFill/>
          </a:ln>
        </p:spPr>
      </p:pic>
      <p:cxnSp>
        <p:nvCxnSpPr>
          <p:cNvPr id="29" name="直接箭头连接符 28"/>
          <p:cNvCxnSpPr>
            <a:stCxn id="12300" idx="3"/>
            <a:endCxn id="27" idx="1"/>
          </p:cNvCxnSpPr>
          <p:nvPr/>
        </p:nvCxnSpPr>
        <p:spPr>
          <a:xfrm flipV="1">
            <a:off x="2089150" y="2525713"/>
            <a:ext cx="858838" cy="111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圆柱形 29"/>
          <p:cNvSpPr/>
          <p:nvPr/>
        </p:nvSpPr>
        <p:spPr>
          <a:xfrm>
            <a:off x="3059113" y="3402013"/>
            <a:ext cx="735013" cy="620713"/>
          </a:xfrm>
          <a:prstGeom prst="can">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1">
                <a:ln>
                  <a:noFill/>
                </a:ln>
                <a:solidFill>
                  <a:schemeClr val="lt1"/>
                </a:solidFill>
                <a:effectLst/>
                <a:uLnTx/>
                <a:uFillTx/>
                <a:latin typeface="+mn-lt"/>
                <a:ea typeface="+mn-ea"/>
                <a:cs typeface="+mn-cs"/>
              </a:rPr>
              <a:t>DB</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cxnSp>
        <p:nvCxnSpPr>
          <p:cNvPr id="31" name="直接箭头连接符 30"/>
          <p:cNvCxnSpPr>
            <a:stCxn id="12300" idx="3"/>
            <a:endCxn id="27" idx="1"/>
          </p:cNvCxnSpPr>
          <p:nvPr/>
        </p:nvCxnSpPr>
        <p:spPr>
          <a:xfrm>
            <a:off x="3421063" y="2787650"/>
            <a:ext cx="0" cy="6143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386138" y="2924175"/>
            <a:ext cx="674688" cy="252413"/>
          </a:xfrm>
          <a:prstGeom prst="rect">
            <a:avLst/>
          </a:prstGeom>
          <a:noFill/>
        </p:spPr>
        <p:txBody>
          <a:bodyPr>
            <a:spAutoFit/>
          </a:bodyPr>
          <a:lstStyle/>
          <a:p>
            <a:pPr marR="0" defTabSz="914400" fontAlgn="auto">
              <a:spcBef>
                <a:spcPts val="0"/>
              </a:spcBef>
              <a:spcAft>
                <a:spcPts val="0"/>
              </a:spcAft>
              <a:buClrTx/>
              <a:buSzTx/>
              <a:buFontTx/>
              <a:defRPr/>
            </a:pPr>
            <a:r>
              <a:rPr kumimoji="0" lang="en-US" altLang="zh-CN" sz="1050" kern="1200" cap="none" spc="0" normalizeH="0" baseline="0" noProof="1">
                <a:solidFill>
                  <a:schemeClr val="tx1">
                    <a:lumMod val="65000"/>
                    <a:lumOff val="35000"/>
                  </a:schemeClr>
                </a:solidFill>
                <a:latin typeface="+mn-lt"/>
                <a:ea typeface="+mn-ea"/>
                <a:cs typeface="+mn-cs"/>
              </a:rPr>
              <a:t>20ms</a:t>
            </a:r>
            <a:endParaRPr kumimoji="0" lang="en-US" altLang="zh-CN" sz="1050" kern="1200" cap="none" spc="0" normalizeH="0" baseline="0" noProof="1">
              <a:solidFill>
                <a:schemeClr val="tx1">
                  <a:lumMod val="65000"/>
                  <a:lumOff val="35000"/>
                </a:schemeClr>
              </a:solidFill>
              <a:latin typeface="+mn-lt"/>
              <a:ea typeface="+mn-ea"/>
              <a:cs typeface="+mn-cs"/>
            </a:endParaRPr>
          </a:p>
        </p:txBody>
      </p:sp>
      <p:sp>
        <p:nvSpPr>
          <p:cNvPr id="49" name="圆角矩形 48"/>
          <p:cNvSpPr/>
          <p:nvPr/>
        </p:nvSpPr>
        <p:spPr>
          <a:xfrm>
            <a:off x="6705600" y="2959100"/>
            <a:ext cx="1008063" cy="409575"/>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物流系统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0" name="圆角矩形 49"/>
          <p:cNvSpPr/>
          <p:nvPr/>
        </p:nvSpPr>
        <p:spPr>
          <a:xfrm>
            <a:off x="6705600" y="2320925"/>
            <a:ext cx="1008063" cy="44767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支付系统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1" name="圆角矩形 50"/>
          <p:cNvSpPr/>
          <p:nvPr/>
        </p:nvSpPr>
        <p:spPr>
          <a:xfrm>
            <a:off x="6697663" y="1716088"/>
            <a:ext cx="1008063" cy="44767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库存系统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2308" name="TextBox 9"/>
          <p:cNvSpPr txBox="1"/>
          <p:nvPr/>
        </p:nvSpPr>
        <p:spPr>
          <a:xfrm>
            <a:off x="755650" y="790575"/>
            <a:ext cx="6624638" cy="458788"/>
          </a:xfrm>
          <a:prstGeom prst="rect">
            <a:avLst/>
          </a:prstGeom>
          <a:noFill/>
          <a:ln w="9525">
            <a:noFill/>
          </a:ln>
        </p:spPr>
        <p:txBody>
          <a:bodyPr anchor="t">
            <a:spAutoFit/>
          </a:bodyPr>
          <a:p>
            <a:pPr eaLnBrk="0" hangingPunct="0">
              <a:lnSpc>
                <a:spcPct val="150000"/>
              </a:lnSpc>
              <a:buSzTx/>
            </a:pPr>
            <a:r>
              <a:rPr lang="en-US" altLang="zh-CN" b="1">
                <a:solidFill>
                  <a:srgbClr val="404040"/>
                </a:solidFill>
                <a:latin typeface="微软雅黑" panose="020B0503020204020204" pitchFamily="34" charset="-122"/>
                <a:ea typeface="微软雅黑" panose="020B0503020204020204" pitchFamily="34" charset="-122"/>
              </a:rPr>
              <a:t>1.3 MQ </a:t>
            </a:r>
            <a:r>
              <a:rPr lang="zh-CN" altLang="en-US" b="1">
                <a:solidFill>
                  <a:srgbClr val="404040"/>
                </a:solidFill>
                <a:latin typeface="微软雅黑" panose="020B0503020204020204" pitchFamily="34" charset="-122"/>
                <a:ea typeface="微软雅黑" panose="020B0503020204020204" pitchFamily="34" charset="-122"/>
              </a:rPr>
              <a:t>的优势</a:t>
            </a:r>
            <a:endParaRPr lang="zh-CN" altLang="en-US" b="1">
              <a:solidFill>
                <a:srgbClr val="404040"/>
              </a:solidFill>
              <a:latin typeface="微软雅黑" panose="020B0503020204020204" pitchFamily="34" charset="-122"/>
              <a:ea typeface="微软雅黑" panose="020B0503020204020204" pitchFamily="34" charset="-122"/>
            </a:endParaRPr>
          </a:p>
        </p:txBody>
      </p:sp>
      <p:sp>
        <p:nvSpPr>
          <p:cNvPr id="12309" name="文本框 1"/>
          <p:cNvSpPr txBox="1"/>
          <p:nvPr/>
        </p:nvSpPr>
        <p:spPr>
          <a:xfrm>
            <a:off x="771525" y="1255713"/>
            <a:ext cx="2698750" cy="460375"/>
          </a:xfrm>
          <a:prstGeom prst="rect">
            <a:avLst/>
          </a:prstGeom>
          <a:noFill/>
          <a:ln w="9525">
            <a:noFill/>
          </a:ln>
        </p:spPr>
        <p:txBody>
          <a:bodyPr anchor="t">
            <a:spAutoFit/>
          </a:bodyPr>
          <a:p>
            <a:pPr eaLnBrk="0" hangingPunct="0">
              <a:lnSpc>
                <a:spcPct val="150000"/>
              </a:lnSpc>
            </a:pPr>
            <a:r>
              <a:rPr lang="en-US" altLang="zh-CN" sz="1600" b="1" dirty="0">
                <a:solidFill>
                  <a:srgbClr val="404040"/>
                </a:solidFill>
                <a:latin typeface="微软雅黑" panose="020B0503020204020204" pitchFamily="34" charset="-122"/>
                <a:ea typeface="微软雅黑" panose="020B0503020204020204" pitchFamily="34" charset="-122"/>
                <a:sym typeface="黑体" panose="02010609060101010101" charset="-122"/>
              </a:rPr>
              <a:t>2. </a:t>
            </a:r>
            <a:r>
              <a:rPr lang="zh-CN" altLang="en-US" sz="1600" b="1" dirty="0">
                <a:solidFill>
                  <a:srgbClr val="404040"/>
                </a:solidFill>
                <a:latin typeface="微软雅黑" panose="020B0503020204020204" pitchFamily="34" charset="-122"/>
                <a:ea typeface="微软雅黑" panose="020B0503020204020204" pitchFamily="34" charset="-122"/>
                <a:sym typeface="黑体" panose="02010609060101010101" charset="-122"/>
              </a:rPr>
              <a:t>异步提速</a:t>
            </a:r>
            <a:endParaRPr lang="zh-CN" altLang="en-US" sz="1600" b="1" dirty="0">
              <a:solidFill>
                <a:srgbClr val="404040"/>
              </a:solidFill>
              <a:latin typeface="微软雅黑" panose="020B0503020204020204" pitchFamily="34" charset="-122"/>
              <a:ea typeface="微软雅黑" panose="020B0503020204020204" pitchFamily="34" charset="-122"/>
              <a:sym typeface="黑体" panose="02010609060101010101" charset="-122"/>
            </a:endParaRPr>
          </a:p>
        </p:txBody>
      </p:sp>
      <p:sp>
        <p:nvSpPr>
          <p:cNvPr id="65" name="圆角矩形 64"/>
          <p:cNvSpPr/>
          <p:nvPr/>
        </p:nvSpPr>
        <p:spPr>
          <a:xfrm>
            <a:off x="4730750" y="1835150"/>
            <a:ext cx="790575" cy="1382713"/>
          </a:xfrm>
          <a:prstGeom prst="round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MQ</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2" name="直接箭头连接符 1"/>
          <p:cNvCxnSpPr>
            <a:stCxn id="65" idx="3"/>
            <a:endCxn id="51" idx="1"/>
          </p:cNvCxnSpPr>
          <p:nvPr/>
        </p:nvCxnSpPr>
        <p:spPr>
          <a:xfrm flipV="1">
            <a:off x="5521325" y="1939925"/>
            <a:ext cx="1176338" cy="587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a:stCxn id="65" idx="3"/>
            <a:endCxn id="50" idx="1"/>
          </p:cNvCxnSpPr>
          <p:nvPr/>
        </p:nvCxnSpPr>
        <p:spPr>
          <a:xfrm>
            <a:off x="5521325" y="2527300"/>
            <a:ext cx="1184275" cy="17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a:stCxn id="65" idx="3"/>
            <a:endCxn id="49" idx="1"/>
          </p:cNvCxnSpPr>
          <p:nvPr/>
        </p:nvCxnSpPr>
        <p:spPr>
          <a:xfrm>
            <a:off x="5521325" y="2527300"/>
            <a:ext cx="1184275" cy="636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896485" y="2730500"/>
            <a:ext cx="1189038" cy="504825"/>
          </a:xfrm>
          <a:prstGeom prst="round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A</a:t>
            </a: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系统</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15364" name="图片 13"/>
          <p:cNvPicPr>
            <a:picLocks noGrp="1" noChangeAspect="1"/>
          </p:cNvPicPr>
          <p:nvPr/>
        </p:nvPicPr>
        <p:blipFill>
          <a:blip r:embed="rId1"/>
          <a:stretch>
            <a:fillRect/>
          </a:stretch>
        </p:blipFill>
        <p:spPr>
          <a:xfrm>
            <a:off x="2037398" y="2027238"/>
            <a:ext cx="615950" cy="615950"/>
          </a:xfrm>
          <a:prstGeom prst="rect">
            <a:avLst/>
          </a:prstGeom>
          <a:noFill/>
          <a:ln w="9525">
            <a:noFill/>
          </a:ln>
        </p:spPr>
      </p:pic>
      <p:cxnSp>
        <p:nvCxnSpPr>
          <p:cNvPr id="15" name="直接箭头连接符 14"/>
          <p:cNvCxnSpPr>
            <a:stCxn id="15364" idx="3"/>
            <a:endCxn id="5" idx="1"/>
          </p:cNvCxnSpPr>
          <p:nvPr/>
        </p:nvCxnSpPr>
        <p:spPr>
          <a:xfrm>
            <a:off x="2725103" y="2335213"/>
            <a:ext cx="2242820" cy="6477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 name="圆柱形 2"/>
          <p:cNvSpPr/>
          <p:nvPr/>
        </p:nvSpPr>
        <p:spPr>
          <a:xfrm>
            <a:off x="5145723" y="3865563"/>
            <a:ext cx="736600" cy="619125"/>
          </a:xfrm>
          <a:prstGeom prst="can">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1">
                <a:ln>
                  <a:noFill/>
                </a:ln>
                <a:solidFill>
                  <a:schemeClr val="lt1"/>
                </a:solidFill>
                <a:effectLst/>
                <a:uLnTx/>
                <a:uFillTx/>
                <a:latin typeface="+mn-lt"/>
                <a:ea typeface="+mn-ea"/>
                <a:cs typeface="+mn-cs"/>
              </a:rPr>
              <a:t>DB</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cxnSp>
        <p:nvCxnSpPr>
          <p:cNvPr id="4" name="直接箭头连接符 3"/>
          <p:cNvCxnSpPr>
            <a:stCxn id="15364" idx="3"/>
            <a:endCxn id="5" idx="1"/>
          </p:cNvCxnSpPr>
          <p:nvPr/>
        </p:nvCxnSpPr>
        <p:spPr>
          <a:xfrm>
            <a:off x="2725420" y="2335530"/>
            <a:ext cx="2242820" cy="6477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126798" y="2855913"/>
            <a:ext cx="1703388" cy="254000"/>
          </a:xfrm>
          <a:prstGeom prst="rect">
            <a:avLst/>
          </a:prstGeom>
          <a:noFill/>
          <a:ln>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每秒最大处理</a:t>
            </a:r>
            <a:r>
              <a:rPr kumimoji="0" lang="en-US" altLang="zh-CN" sz="105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1000</a:t>
            </a:r>
            <a:r>
              <a:rPr kumimoji="0" lang="zh-CN" altLang="en-US" sz="105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请求</a:t>
            </a:r>
            <a:endParaRPr kumimoji="0" lang="zh-CN" altLang="en-US" sz="105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pic>
        <p:nvPicPr>
          <p:cNvPr id="13319" name="图片 16"/>
          <p:cNvPicPr>
            <a:picLocks noGrp="1" noChangeAspect="1"/>
          </p:cNvPicPr>
          <p:nvPr/>
        </p:nvPicPr>
        <p:blipFill>
          <a:blip r:embed="rId1"/>
          <a:stretch>
            <a:fillRect/>
          </a:stretch>
        </p:blipFill>
        <p:spPr>
          <a:xfrm>
            <a:off x="2037398" y="2679700"/>
            <a:ext cx="615950" cy="615950"/>
          </a:xfrm>
          <a:prstGeom prst="rect">
            <a:avLst/>
          </a:prstGeom>
          <a:noFill/>
          <a:ln w="9525">
            <a:noFill/>
          </a:ln>
        </p:spPr>
      </p:pic>
      <p:pic>
        <p:nvPicPr>
          <p:cNvPr id="15370" name="图片 17"/>
          <p:cNvPicPr>
            <a:picLocks noGrp="1" noChangeAspect="1"/>
          </p:cNvPicPr>
          <p:nvPr/>
        </p:nvPicPr>
        <p:blipFill>
          <a:blip r:embed="rId1"/>
          <a:stretch>
            <a:fillRect/>
          </a:stretch>
        </p:blipFill>
        <p:spPr>
          <a:xfrm>
            <a:off x="2037398" y="3371850"/>
            <a:ext cx="615950" cy="615950"/>
          </a:xfrm>
          <a:prstGeom prst="rect">
            <a:avLst/>
          </a:prstGeom>
          <a:noFill/>
          <a:ln w="9525">
            <a:noFill/>
          </a:ln>
        </p:spPr>
      </p:pic>
      <p:cxnSp>
        <p:nvCxnSpPr>
          <p:cNvPr id="22" name="直接箭头连接符 21"/>
          <p:cNvCxnSpPr>
            <a:stCxn id="13319" idx="3"/>
            <a:endCxn id="5" idx="1"/>
          </p:cNvCxnSpPr>
          <p:nvPr/>
        </p:nvCxnSpPr>
        <p:spPr>
          <a:xfrm flipV="1">
            <a:off x="2725103" y="2983231"/>
            <a:ext cx="2242820" cy="444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5370" idx="3"/>
            <a:endCxn id="5" idx="1"/>
          </p:cNvCxnSpPr>
          <p:nvPr/>
        </p:nvCxnSpPr>
        <p:spPr>
          <a:xfrm flipV="1">
            <a:off x="2725103" y="2983231"/>
            <a:ext cx="2242820" cy="6965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797810" y="2152650"/>
            <a:ext cx="2098675" cy="254000"/>
          </a:xfrm>
          <a:prstGeom prst="rect">
            <a:avLst/>
          </a:prstGeom>
          <a:noFill/>
          <a:ln>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请求瞬间增多，每秒</a:t>
            </a:r>
            <a:r>
              <a:rPr kumimoji="0" lang="en-US" altLang="zh-CN" sz="105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5000</a:t>
            </a:r>
            <a:r>
              <a:rPr kumimoji="0" lang="zh-CN" altLang="en-US" sz="105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个请求</a:t>
            </a:r>
            <a:endParaRPr kumimoji="0" lang="zh-CN" altLang="en-US" sz="1050" b="0" i="0" u="none" strike="noStrike" kern="1200" cap="none" spc="0" normalizeH="0" baseline="0" noProof="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3325" name="TextBox 9"/>
          <p:cNvSpPr txBox="1"/>
          <p:nvPr/>
        </p:nvSpPr>
        <p:spPr>
          <a:xfrm>
            <a:off x="1257935" y="790575"/>
            <a:ext cx="6624638" cy="458788"/>
          </a:xfrm>
          <a:prstGeom prst="rect">
            <a:avLst/>
          </a:prstGeom>
          <a:noFill/>
          <a:ln w="9525">
            <a:noFill/>
          </a:ln>
        </p:spPr>
        <p:txBody>
          <a:bodyPr anchor="t">
            <a:spAutoFit/>
          </a:bodyPr>
          <a:p>
            <a:pPr eaLnBrk="0" hangingPunct="0">
              <a:lnSpc>
                <a:spcPct val="150000"/>
              </a:lnSpc>
              <a:buSzTx/>
            </a:pPr>
            <a:r>
              <a:rPr lang="en-US" altLang="zh-CN" b="1">
                <a:solidFill>
                  <a:srgbClr val="404040"/>
                </a:solidFill>
                <a:latin typeface="微软雅黑" panose="020B0503020204020204" pitchFamily="34" charset="-122"/>
                <a:ea typeface="微软雅黑" panose="020B0503020204020204" pitchFamily="34" charset="-122"/>
              </a:rPr>
              <a:t>1.3 MQ </a:t>
            </a:r>
            <a:r>
              <a:rPr lang="zh-CN" altLang="en-US" b="1">
                <a:solidFill>
                  <a:srgbClr val="404040"/>
                </a:solidFill>
                <a:latin typeface="微软雅黑" panose="020B0503020204020204" pitchFamily="34" charset="-122"/>
                <a:ea typeface="微软雅黑" panose="020B0503020204020204" pitchFamily="34" charset="-122"/>
              </a:rPr>
              <a:t>的优势</a:t>
            </a:r>
            <a:endParaRPr lang="zh-CN" altLang="en-US" b="1">
              <a:solidFill>
                <a:srgbClr val="404040"/>
              </a:solidFill>
              <a:latin typeface="微软雅黑" panose="020B0503020204020204" pitchFamily="34" charset="-122"/>
              <a:ea typeface="微软雅黑" panose="020B0503020204020204" pitchFamily="34" charset="-122"/>
            </a:endParaRPr>
          </a:p>
        </p:txBody>
      </p:sp>
      <p:sp>
        <p:nvSpPr>
          <p:cNvPr id="17423" name="文本框 1"/>
          <p:cNvSpPr txBox="1">
            <a:spLocks noChangeArrowheads="1"/>
          </p:cNvSpPr>
          <p:nvPr/>
        </p:nvSpPr>
        <p:spPr bwMode="auto">
          <a:xfrm>
            <a:off x="1273810" y="1255713"/>
            <a:ext cx="26987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黑体" panose="02010609060101010101" charset="-122"/>
              </a:rPr>
              <a:t>3. </a:t>
            </a:r>
            <a:r>
              <a:rPr kumimoji="0" lang="zh-CN" altLang="en-US" sz="14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黑体" panose="02010609060101010101" charset="-122"/>
              </a:rPr>
              <a:t>削峰填谷</a:t>
            </a:r>
            <a:endParaRPr kumimoji="0" lang="zh-CN" altLang="en-US" sz="14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黑体" panose="02010609060101010101" charset="-122"/>
            </a:endParaRPr>
          </a:p>
        </p:txBody>
      </p:sp>
      <p:sp>
        <p:nvSpPr>
          <p:cNvPr id="2" name="乘号 1"/>
          <p:cNvSpPr/>
          <p:nvPr/>
        </p:nvSpPr>
        <p:spPr>
          <a:xfrm>
            <a:off x="5724525" y="1885950"/>
            <a:ext cx="552450" cy="520700"/>
          </a:xfrm>
          <a:prstGeom prst="mathMultiply">
            <a:avLst/>
          </a:prstGeom>
          <a:solidFill>
            <a:srgbClr val="C00000"/>
          </a:solid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9.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7.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1"/>
  <p:tag name="KSO_WM_UNIT_LAYERLEVEL" val="1"/>
  <p:tag name="KSO_WM_TAG_VERSION" val="1.0"/>
  <p:tag name="KSO_WM_BEAUTIFY_FLAG" val="#wm#"/>
</p:tagLst>
</file>

<file path=ppt/tags/tag15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5.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1"/>
  <p:tag name="KSO_WM_UNIT_LAYERLEVEL" val="1"/>
  <p:tag name="KSO_WM_TAG_VERSION" val="1.0"/>
  <p:tag name="KSO_WM_BEAUTIFY_FLAG" val="#wm#"/>
</p:tagLst>
</file>

<file path=ppt/tags/tag16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4.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1"/>
  <p:tag name="KSO_WM_UNIT_LAYERLEVEL" val="1"/>
  <p:tag name="KSO_WM_TAG_VERSION" val="1.0"/>
  <p:tag name="KSO_WM_BEAUTIFY_FLAG" val="#wm#"/>
</p:tagLst>
</file>

<file path=ppt/tags/tag17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3.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1"/>
  <p:tag name="KSO_WM_UNIT_LAYERLEVEL" val="1"/>
  <p:tag name="KSO_WM_TAG_VERSION" val="1.0"/>
  <p:tag name="KSO_WM_BEAUTIFY_FLAG" val="#wm#"/>
</p:tagLst>
</file>

<file path=ppt/tags/tag18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4.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1"/>
  <p:tag name="KSO_WM_UNIT_LAYERLEVEL" val="1"/>
  <p:tag name="KSO_WM_TAG_VERSION" val="1.0"/>
  <p:tag name="KSO_WM_BEAUTIFY_FLAG" val="#wm#"/>
</p:tagLst>
</file>

<file path=ppt/tags/tag1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64"/>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64"/>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7.xml><?xml version="1.0" encoding="utf-8"?>
<p:tagLst xmlns:p="http://schemas.openxmlformats.org/presentationml/2006/main">
  <p:tag name="KSO_WM_TAG_VERSION" val="1.0"/>
  <p:tag name="KSO_WM_BEAUTIFY_FLAG" val="#wm#"/>
  <p:tag name="KSO_WM_TEMPLATE_CATEGORY" val="custom"/>
  <p:tag name="KSO_WM_TEMPLATE_INDEX" val="20204564"/>
  <p:tag name="KSO_WM_TEMPLATE_SUBCATEGORY" val="0"/>
  <p:tag name="KSO_WM_TEMPLATE_MASTER_TYPE" val="1"/>
  <p:tag name="KSO_WM_TEMPLATE_COLOR_TYPE" val="1"/>
  <p:tag name="KSO_WM_TEMPLATE_MASTER_THUMB_INDEX" val="12"/>
  <p:tag name="KSO_WM_TEMPLATE_THUMBS_INDEX" val="1、4、7、9、11、16、18、19、20、21、22、25、30、33、36、37、38"/>
</p:tagLst>
</file>

<file path=ppt/tags/tag20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2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3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3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3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3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44"/>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44"/>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7.xml><?xml version="1.0" encoding="utf-8"?>
<p:tagLst xmlns:p="http://schemas.openxmlformats.org/presentationml/2006/main">
  <p:tag name="KSO_WM_TEMPLATE_THUMBS_INDEX" val="1、4、7、9、12、15、16、18、19、20、21、24、29、33、36、37"/>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444"/>
</p:tagLst>
</file>

<file path=ppt/tags/tag348.xml><?xml version="1.0" encoding="utf-8"?>
<p:tagLst xmlns:p="http://schemas.openxmlformats.org/presentationml/2006/main">
  <p:tag name="KSO_WM_TEMPLATE_CATEGORY" val="custom"/>
  <p:tag name="KSO_WM_TEMPLATE_INDEX" val="20184571"/>
  <p:tag name="KSO_WM_UNIT_TYPE" val="a"/>
  <p:tag name="KSO_WM_UNIT_INDEX" val="1"/>
  <p:tag name="KSO_WM_UNIT_ID" val="custom20184571_1*a*1"/>
  <p:tag name="KSO_WM_UNIT_LAYERLEVEL" val="1"/>
  <p:tag name="KSO_WM_UNIT_VALUE" val="10"/>
  <p:tag name="KSO_WM_UNIT_ISCONTENTSTITLE" val="0"/>
  <p:tag name="KSO_WM_UNIT_HIGHLIGHT" val="0"/>
  <p:tag name="KSO_WM_UNIT_COMPATIBLE" val="0"/>
  <p:tag name="KSO_WM_BEAUTIFY_FLAG" val="#wm#"/>
  <p:tag name="KSO_WM_TAG_VERSION" val="1.0"/>
  <p:tag name="KSO_WM_UNIT_PRESET_TEXT" val="互联网电子商务PPT"/>
  <p:tag name="KSO_WM_UNIT_NOCLEAR" val="0"/>
  <p:tag name="KSO_WM_UNIT_DIAGRAM_ISNUMVISUAL" val="0"/>
  <p:tag name="KSO_WM_UNIT_DIAGRAM_ISREFERUNIT" val="0"/>
</p:tagLst>
</file>

<file path=ppt/tags/tag349.xml><?xml version="1.0" encoding="utf-8"?>
<p:tagLst xmlns:p="http://schemas.openxmlformats.org/presentationml/2006/main">
  <p:tag name="KSO_WM_TAG_VERSION" val="1.0"/>
  <p:tag name="KSO_WM_SLIDE_ITEM_CNT" val="0"/>
  <p:tag name="KSO_WM_SLIDE_LAYOUT" val="a"/>
  <p:tag name="KSO_WM_SLIDE_LAYOUT_CNT" val="1"/>
  <p:tag name="KSO_WM_SLIDE_TYPE" val="title"/>
  <p:tag name="KSO_WM_BEAUTIFY_FLAG" val="#wm#"/>
  <p:tag name="KSO_WM_COMBINE_RELATE_SLIDE_ID" val="background20181879_1"/>
  <p:tag name="KSO_WM_TEMPLATE_CATEGORY" val="custom"/>
  <p:tag name="KSO_WM_TEMPLATE_INDEX" val="20184571"/>
  <p:tag name="KSO_WM_SLIDE_ID" val="custom20184571_1"/>
  <p:tag name="KSO_WM_SLIDE_INDEX" val="1"/>
  <p:tag name="KSO_WM_TEMPLATE_SUBCATEGORY" val="0"/>
  <p:tag name="KSO_WM_TEMPLATE_THUMBS_INDEX" val="1、9、12、16、5、21"/>
  <p:tag name="KSO_WM_SLIDE_SUBTYPE" val="pureTxt"/>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UNIT_ISCONTENTSTITLE" val="1"/>
  <p:tag name="KSO_WM_UNIT_PRESET_TEXT" val="目录"/>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LAYERLEVEL" val="1"/>
  <p:tag name="KSO_WM_TAG_VERSION" val="1.0"/>
  <p:tag name="KSO_WM_BEAUTIFY_FLAG" val="#wm#"/>
  <p:tag name="KSO_WM_TEMPLATE_CATEGORY" val="custom"/>
  <p:tag name="KSO_WM_TEMPLATE_INDEX" val="20204564"/>
  <p:tag name="KSO_WM_UNIT_ID" val="custom20204564_4*a*1"/>
  <p:tag name="KSO_WM_UNIT_ISNUMDGMTITLE" val="0"/>
  <p:tag name="KSO_WM_UNIT_TEXT_FILL_FORE_SCHEMECOLOR_INDEX" val="13"/>
  <p:tag name="KSO_WM_UNIT_TEXT_FILL_TYPE" val="1"/>
  <p:tag name="KSO_WM_UNIT_USESOURCEFORMAT_APPLY" val="1"/>
</p:tagLst>
</file>

<file path=ppt/tags/tag351.xml><?xml version="1.0" encoding="utf-8"?>
<p:tagLst xmlns:p="http://schemas.openxmlformats.org/presentationml/2006/main">
  <p:tag name="KSO_WM_TEMPLATE_SUBCATEGORY" val="0"/>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564"/>
  <p:tag name="KSO_WM_SLIDE_ID" val="custom20204564_4"/>
</p:tagLst>
</file>

<file path=ppt/tags/tag352.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53.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54.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55.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56.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57.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58.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59.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61.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62.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63.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64.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65.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66.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67.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68.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69.xml><?xml version="1.0" encoding="utf-8"?>
<p:tagLst xmlns:p="http://schemas.openxmlformats.org/presentationml/2006/main">
  <p:tag name="KSO_WM_UNIT_ISCONTENTSTITLE" val="1"/>
  <p:tag name="KSO_WM_UNIT_PRESET_TEXT" val="目录"/>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LAYERLEVEL" val="1"/>
  <p:tag name="KSO_WM_TAG_VERSION" val="1.0"/>
  <p:tag name="KSO_WM_BEAUTIFY_FLAG" val="#wm#"/>
  <p:tag name="KSO_WM_TEMPLATE_CATEGORY" val="custom"/>
  <p:tag name="KSO_WM_TEMPLATE_INDEX" val="20204564"/>
  <p:tag name="KSO_WM_UNIT_ID" val="custom20204564_4*a*1"/>
  <p:tag name="KSO_WM_UNIT_ISNUMDGMTITLE" val="0"/>
  <p:tag name="KSO_WM_UNIT_TEXT_FILL_FORE_SCHEMECOLOR_INDEX" val="13"/>
  <p:tag name="KSO_WM_UNIT_TEXT_FILL_TYPE" val="1"/>
  <p:tag name="KSO_WM_UNIT_USESOURCEFORMAT_APPLY"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0.xml><?xml version="1.0" encoding="utf-8"?>
<p:tagLst xmlns:p="http://schemas.openxmlformats.org/presentationml/2006/main">
  <p:tag name="KSO_WM_TEMPLATE_SUBCATEGORY" val="0"/>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564"/>
  <p:tag name="KSO_WM_SLIDE_ID" val="custom20204564_4"/>
</p:tagLst>
</file>

<file path=ppt/tags/tag371.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72.xml><?xml version="1.0" encoding="utf-8"?>
<p:tagLst xmlns:p="http://schemas.openxmlformats.org/presentationml/2006/main">
  <p:tag name="KSO_WM_UNIT_ISCONTENTSTITLE" val="1"/>
  <p:tag name="KSO_WM_UNIT_PRESET_TEXT" val="目录"/>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LAYERLEVEL" val="1"/>
  <p:tag name="KSO_WM_TAG_VERSION" val="1.0"/>
  <p:tag name="KSO_WM_BEAUTIFY_FLAG" val="#wm#"/>
  <p:tag name="KSO_WM_TEMPLATE_CATEGORY" val="custom"/>
  <p:tag name="KSO_WM_TEMPLATE_INDEX" val="20204564"/>
  <p:tag name="KSO_WM_UNIT_ID" val="custom20204564_4*a*1"/>
  <p:tag name="KSO_WM_UNIT_ISNUMDGMTITLE" val="0"/>
  <p:tag name="KSO_WM_UNIT_TEXT_FILL_FORE_SCHEMECOLOR_INDEX" val="13"/>
  <p:tag name="KSO_WM_UNIT_TEXT_FILL_TYPE" val="1"/>
  <p:tag name="KSO_WM_UNIT_USESOURCEFORMAT_APPLY" val="1"/>
</p:tagLst>
</file>

<file path=ppt/tags/tag373.xml><?xml version="1.0" encoding="utf-8"?>
<p:tagLst xmlns:p="http://schemas.openxmlformats.org/presentationml/2006/main">
  <p:tag name="KSO_WM_TEMPLATE_SUBCATEGORY" val="0"/>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564"/>
  <p:tag name="KSO_WM_SLIDE_ID" val="custom20204564_4"/>
</p:tagLst>
</file>

<file path=ppt/tags/tag374.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75.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76.xml><?xml version="1.0" encoding="utf-8"?>
<p:tagLst xmlns:p="http://schemas.openxmlformats.org/presentationml/2006/main">
  <p:tag name="KSO_WM_UNIT_ISCONTENTSTITLE" val="1"/>
  <p:tag name="KSO_WM_UNIT_PRESET_TEXT" val="目录"/>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LAYERLEVEL" val="1"/>
  <p:tag name="KSO_WM_TAG_VERSION" val="1.0"/>
  <p:tag name="KSO_WM_BEAUTIFY_FLAG" val="#wm#"/>
  <p:tag name="KSO_WM_TEMPLATE_CATEGORY" val="custom"/>
  <p:tag name="KSO_WM_TEMPLATE_INDEX" val="20204564"/>
  <p:tag name="KSO_WM_UNIT_ID" val="custom20204564_4*a*1"/>
  <p:tag name="KSO_WM_UNIT_ISNUMDGMTITLE" val="0"/>
  <p:tag name="KSO_WM_UNIT_TEXT_FILL_FORE_SCHEMECOLOR_INDEX" val="13"/>
  <p:tag name="KSO_WM_UNIT_TEXT_FILL_TYPE" val="1"/>
  <p:tag name="KSO_WM_UNIT_USESOURCEFORMAT_APPLY" val="1"/>
</p:tagLst>
</file>

<file path=ppt/tags/tag377.xml><?xml version="1.0" encoding="utf-8"?>
<p:tagLst xmlns:p="http://schemas.openxmlformats.org/presentationml/2006/main">
  <p:tag name="KSO_WM_TEMPLATE_SUBCATEGORY" val="0"/>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564"/>
  <p:tag name="KSO_WM_SLIDE_ID" val="custom20204564_4"/>
</p:tagLst>
</file>

<file path=ppt/tags/tag378.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79.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81.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82.xml><?xml version="1.0" encoding="utf-8"?>
<p:tagLst xmlns:p="http://schemas.openxmlformats.org/presentationml/2006/main">
  <p:tag name="KSO_WM_UNIT_PLACING_PICTURE_USER_VIEWPORT" val="{&quot;height&quot;:8045,&quot;width&quot;:15840}"/>
</p:tagLst>
</file>

<file path=ppt/tags/tag383.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84.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85.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86.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87.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88.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89.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91.xml><?xml version="1.0" encoding="utf-8"?>
<p:tagLst xmlns:p="http://schemas.openxmlformats.org/presentationml/2006/main">
  <p:tag name="KSO_WM_SLIDE_ID" val="custom2020444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444"/>
  <p:tag name="KSO_WM_SLIDE_LAYOUT" val="a_e"/>
  <p:tag name="KSO_WM_SLIDE_LAYOUT_CNT" val="1_1"/>
</p:tagLst>
</file>

<file path=ppt/tags/tag392.xml><?xml version="1.0" encoding="utf-8"?>
<p:tagLst xmlns:p="http://schemas.openxmlformats.org/presentationml/2006/main">
  <p:tag name="KSO_WM_BEAUTIFY_FLAG" val="#wm#"/>
  <p:tag name="KSO_WM_TEMPLATE_CATEGORY" val="custom"/>
  <p:tag name="KSO_WM_TEMPLATE_INDEX" val="20204444"/>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571"/>
</p:tagLst>
</file>

<file path=ppt/tags/tag58.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57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CATEGORY" val="custom"/>
  <p:tag name="KSO_WM_TEMPLATE_INDEX" val="20184571"/>
  <p:tag name="KSO_WM_TAG_VERSION" val="1.0"/>
  <p:tag name="KSO_WM_TEMPLATE_THUMBS_INDEX" val="1、9、12、16、5、21"/>
  <p:tag name="KSO_WM_BEAUTIFY_FLAG" val="#wm#"/>
  <p:tag name="KSO_WM_TEMPLATE_SUBCATEGORY" val="0"/>
</p:tagLst>
</file>

<file path=ppt/tags/tag6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7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Office">
      <a:dk1>
        <a:srgbClr val="00A4E3"/>
      </a:dk1>
      <a:lt1>
        <a:srgbClr val="FFFFFF"/>
      </a:lt1>
      <a:dk2>
        <a:srgbClr val="0D2A4D"/>
      </a:dk2>
      <a:lt2>
        <a:srgbClr val="000F21"/>
      </a:lt2>
      <a:accent1>
        <a:srgbClr val="00AEEF"/>
      </a:accent1>
      <a:accent2>
        <a:srgbClr val="ED7D31"/>
      </a:accent2>
      <a:accent3>
        <a:srgbClr val="A5A5A5"/>
      </a:accent3>
      <a:accent4>
        <a:srgbClr val="FFC000"/>
      </a:accent4>
      <a:accent5>
        <a:srgbClr val="FFFFFF"/>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435">
      <a:dk1>
        <a:sysClr val="windowText" lastClr="000000"/>
      </a:dk1>
      <a:lt1>
        <a:sysClr val="window" lastClr="FFFFFF"/>
      </a:lt1>
      <a:dk2>
        <a:srgbClr val="113D5B"/>
      </a:dk2>
      <a:lt2>
        <a:srgbClr val="FFFFFF"/>
      </a:lt2>
      <a:accent1>
        <a:srgbClr val="0087B7"/>
      </a:accent1>
      <a:accent2>
        <a:srgbClr val="1B9192"/>
      </a:accent2>
      <a:accent3>
        <a:srgbClr val="369A6E"/>
      </a:accent3>
      <a:accent4>
        <a:srgbClr val="51A449"/>
      </a:accent4>
      <a:accent5>
        <a:srgbClr val="6CAD25"/>
      </a:accent5>
      <a:accent6>
        <a:srgbClr val="87B700"/>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4444">
      <a:dk1>
        <a:srgbClr val="000000"/>
      </a:dk1>
      <a:lt1>
        <a:srgbClr val="FFFFFF"/>
      </a:lt1>
      <a:dk2>
        <a:srgbClr val="EAECEF"/>
      </a:dk2>
      <a:lt2>
        <a:srgbClr val="FBFBFC"/>
      </a:lt2>
      <a:accent1>
        <a:srgbClr val="1E3768"/>
      </a:accent1>
      <a:accent2>
        <a:srgbClr val="2D3959"/>
      </a:accent2>
      <a:accent3>
        <a:srgbClr val="3C2F4A"/>
      </a:accent3>
      <a:accent4>
        <a:srgbClr val="4A2C3C"/>
      </a:accent4>
      <a:accent5>
        <a:srgbClr val="59282D"/>
      </a:accent5>
      <a:accent6>
        <a:srgbClr val="68241E"/>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6356</Words>
  <Application>WPS 演示</Application>
  <PresentationFormat>全屏显示(16:9)</PresentationFormat>
  <Paragraphs>575</Paragraphs>
  <Slides>39</Slides>
  <Notes>23</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39</vt:i4>
      </vt:variant>
    </vt:vector>
  </HeadingPairs>
  <TitlesOfParts>
    <vt:vector size="55" baseType="lpstr">
      <vt:lpstr>Arial</vt:lpstr>
      <vt:lpstr>宋体</vt:lpstr>
      <vt:lpstr>Wingdings</vt:lpstr>
      <vt:lpstr>Calibri</vt:lpstr>
      <vt:lpstr>微软雅黑</vt:lpstr>
      <vt:lpstr>汉仪旗黑-85S</vt:lpstr>
      <vt:lpstr>黑体</vt:lpstr>
      <vt:lpstr>Segoe UI Light</vt:lpstr>
      <vt:lpstr>微软雅黑 Light</vt:lpstr>
      <vt:lpstr>Arial Unicode MS</vt:lpstr>
      <vt:lpstr>Wingdings</vt:lpstr>
      <vt:lpstr>Times New Roman</vt:lpstr>
      <vt:lpstr>Calibri</vt:lpstr>
      <vt:lpstr>自定义设计方案</vt:lpstr>
      <vt:lpstr>1_Office 主题​​</vt:lpstr>
      <vt:lpstr>2_Office 主题​​</vt:lpstr>
      <vt:lpstr>RabbitMQ</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dc:creator>
  <cp:lastModifiedBy>Long</cp:lastModifiedBy>
  <cp:revision>662</cp:revision>
  <dcterms:created xsi:type="dcterms:W3CDTF">2015-06-29T07:19:00Z</dcterms:created>
  <dcterms:modified xsi:type="dcterms:W3CDTF">2020-11-29T13:17:02Z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