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heme/themeOverride1.xml" ContentType="application/vnd.openxmlformats-officedocument.themeOverride+xml"/>
  <Override PartName="/ppt/tags/tag4.xml" ContentType="application/vnd.openxmlformats-officedocument.presentationml.tags+xml"/>
  <Override PartName="/ppt/notesSlides/notesSlide2.xml" ContentType="application/vnd.openxmlformats-officedocument.presentationml.notesSlide+xml"/>
  <Override PartName="/ppt/theme/themeOverride2.xml" ContentType="application/vnd.openxmlformats-officedocument.themeOverr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5.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20.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21.xml" ContentType="application/vnd.openxmlformats-officedocument.presentationml.notesSlide+xml"/>
  <Override PartName="/ppt/tags/tag38.xml" ContentType="application/vnd.openxmlformats-officedocument.presentationml.tags+xml"/>
  <Override PartName="/ppt/notesSlides/notesSlide22.xml" ContentType="application/vnd.openxmlformats-officedocument.presentationml.notesSlide+xml"/>
  <Override PartName="/ppt/tags/tag39.xml" ContentType="application/vnd.openxmlformats-officedocument.presentationml.tags+xml"/>
  <Override PartName="/ppt/notesSlides/notesSlide23.xml" ContentType="application/vnd.openxmlformats-officedocument.presentationml.notesSlide+xml"/>
  <Override PartName="/ppt/tags/tag40.xml" ContentType="application/vnd.openxmlformats-officedocument.presentationml.tags+xml"/>
  <Override PartName="/ppt/notesSlides/notesSlide24.xml" ContentType="application/vnd.openxmlformats-officedocument.presentationml.notesSlide+xml"/>
  <Override PartName="/ppt/tags/tag41.xml" ContentType="application/vnd.openxmlformats-officedocument.presentationml.tags+xml"/>
  <Override PartName="/ppt/notesSlides/notesSlide25.xml" ContentType="application/vnd.openxmlformats-officedocument.presentationml.notesSlide+xml"/>
  <Override PartName="/ppt/tags/tag42.xml" ContentType="application/vnd.openxmlformats-officedocument.presentationml.tags+xml"/>
  <Override PartName="/ppt/notesSlides/notesSlide26.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27.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28.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29.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30.xml" ContentType="application/vnd.openxmlformats-officedocument.presentationml.notesSlide+xml"/>
  <Override PartName="/ppt/theme/themeOverride3.xml" ContentType="application/vnd.openxmlformats-officedocument.themeOverr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3"/>
  </p:notesMasterIdLst>
  <p:sldIdLst>
    <p:sldId id="401" r:id="rId2"/>
    <p:sldId id="314" r:id="rId3"/>
    <p:sldId id="1034" r:id="rId4"/>
    <p:sldId id="402" r:id="rId5"/>
    <p:sldId id="403" r:id="rId6"/>
    <p:sldId id="1027" r:id="rId7"/>
    <p:sldId id="425" r:id="rId8"/>
    <p:sldId id="404" r:id="rId9"/>
    <p:sldId id="426" r:id="rId10"/>
    <p:sldId id="427" r:id="rId11"/>
    <p:sldId id="428" r:id="rId12"/>
    <p:sldId id="429" r:id="rId13"/>
    <p:sldId id="430" r:id="rId14"/>
    <p:sldId id="431" r:id="rId15"/>
    <p:sldId id="1030" r:id="rId16"/>
    <p:sldId id="989" r:id="rId17"/>
    <p:sldId id="990" r:id="rId18"/>
    <p:sldId id="991" r:id="rId19"/>
    <p:sldId id="993" r:id="rId20"/>
    <p:sldId id="994" r:id="rId21"/>
    <p:sldId id="304" r:id="rId22"/>
    <p:sldId id="1029" r:id="rId23"/>
    <p:sldId id="1028" r:id="rId24"/>
    <p:sldId id="992" r:id="rId25"/>
    <p:sldId id="1000" r:id="rId26"/>
    <p:sldId id="1002" r:id="rId27"/>
    <p:sldId id="1003" r:id="rId28"/>
    <p:sldId id="1001" r:id="rId29"/>
    <p:sldId id="1004" r:id="rId30"/>
    <p:sldId id="1005" r:id="rId31"/>
    <p:sldId id="348" r:id="rId32"/>
    <p:sldId id="1007" r:id="rId33"/>
    <p:sldId id="1008" r:id="rId34"/>
    <p:sldId id="349" r:id="rId35"/>
    <p:sldId id="995" r:id="rId36"/>
    <p:sldId id="1036" r:id="rId37"/>
    <p:sldId id="1037" r:id="rId38"/>
    <p:sldId id="1009" r:id="rId39"/>
    <p:sldId id="345" r:id="rId40"/>
    <p:sldId id="292" r:id="rId41"/>
    <p:sldId id="340" r:id="rId42"/>
    <p:sldId id="341" r:id="rId43"/>
    <p:sldId id="342" r:id="rId44"/>
    <p:sldId id="343" r:id="rId45"/>
    <p:sldId id="1011" r:id="rId46"/>
    <p:sldId id="1010" r:id="rId47"/>
    <p:sldId id="447" r:id="rId48"/>
    <p:sldId id="954" r:id="rId49"/>
    <p:sldId id="346" r:id="rId50"/>
    <p:sldId id="1012" r:id="rId51"/>
    <p:sldId id="333" r:id="rId52"/>
    <p:sldId id="1013" r:id="rId53"/>
    <p:sldId id="405" r:id="rId54"/>
    <p:sldId id="1031" r:id="rId55"/>
    <p:sldId id="1032" r:id="rId56"/>
    <p:sldId id="1038" r:id="rId57"/>
    <p:sldId id="1033" r:id="rId58"/>
    <p:sldId id="1015" r:id="rId59"/>
    <p:sldId id="1016" r:id="rId60"/>
    <p:sldId id="336" r:id="rId61"/>
    <p:sldId id="344" r:id="rId62"/>
    <p:sldId id="1020" r:id="rId63"/>
    <p:sldId id="334" r:id="rId64"/>
    <p:sldId id="337" r:id="rId65"/>
    <p:sldId id="339" r:id="rId66"/>
    <p:sldId id="1017" r:id="rId67"/>
    <p:sldId id="1018" r:id="rId68"/>
    <p:sldId id="1019" r:id="rId69"/>
    <p:sldId id="1042" r:id="rId70"/>
    <p:sldId id="1021" r:id="rId71"/>
    <p:sldId id="1022" r:id="rId72"/>
    <p:sldId id="1023" r:id="rId73"/>
    <p:sldId id="1024" r:id="rId74"/>
    <p:sldId id="1025" r:id="rId75"/>
    <p:sldId id="1026" r:id="rId76"/>
    <p:sldId id="1014" r:id="rId77"/>
    <p:sldId id="1035" r:id="rId78"/>
    <p:sldId id="1039" r:id="rId79"/>
    <p:sldId id="1040" r:id="rId80"/>
    <p:sldId id="1041" r:id="rId81"/>
    <p:sldId id="400" r:id="rId8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n ren" initials="rr" lastIdx="2"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222"/>
    <a:srgbClr val="565656"/>
    <a:srgbClr val="F0B83B"/>
    <a:srgbClr val="292929"/>
    <a:srgbClr val="BFBFBF"/>
    <a:srgbClr val="262626"/>
    <a:srgbClr val="555555"/>
    <a:srgbClr val="0E0E0E"/>
    <a:srgbClr val="090909"/>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57" autoAdjust="0"/>
    <p:restoredTop sz="94660"/>
  </p:normalViewPr>
  <p:slideViewPr>
    <p:cSldViewPr snapToGrid="0">
      <p:cViewPr varScale="1">
        <p:scale>
          <a:sx n="112" d="100"/>
          <a:sy n="112" d="100"/>
        </p:scale>
        <p:origin x="726" y="96"/>
      </p:cViewPr>
      <p:guideLst/>
    </p:cSldViewPr>
  </p:slideViewPr>
  <p:notesTextViewPr>
    <p:cViewPr>
      <p:scale>
        <a:sx n="1" d="1"/>
        <a:sy n="1" d="1"/>
      </p:scale>
      <p:origin x="0" y="0"/>
    </p:cViewPr>
  </p:notesTextViewPr>
  <p:sorterViewPr>
    <p:cViewPr>
      <p:scale>
        <a:sx n="100" d="100"/>
        <a:sy n="100" d="100"/>
      </p:scale>
      <p:origin x="0" y="-130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commentAuthors" Target="commentAuthor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6636C4-28D5-417E-9725-7D853AB02A21}" type="datetimeFigureOut">
              <a:rPr lang="zh-CN" altLang="en-US" smtClean="0"/>
              <a:t>2021/12/24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C3F3CA-0E75-4C5B-80B0-09A0D833FAE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6852DB-3640-4D71-86E0-7E28851947E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C3F3CA-0E75-4C5B-80B0-09A0D833FAE4}" type="slidenum">
              <a:rPr lang="zh-CN" altLang="en-US" smtClean="0"/>
              <a:t>11</a:t>
            </a:fld>
            <a:endParaRPr lang="zh-CN" altLang="en-US"/>
          </a:p>
        </p:txBody>
      </p:sp>
    </p:spTree>
    <p:extLst>
      <p:ext uri="{BB962C8B-B14F-4D97-AF65-F5344CB8AC3E}">
        <p14:creationId xmlns:p14="http://schemas.microsoft.com/office/powerpoint/2010/main" val="3638264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C3F3CA-0E75-4C5B-80B0-09A0D833FAE4}" type="slidenum">
              <a:rPr lang="zh-CN" altLang="en-US" smtClean="0"/>
              <a:t>12</a:t>
            </a:fld>
            <a:endParaRPr lang="zh-CN" altLang="en-US"/>
          </a:p>
        </p:txBody>
      </p:sp>
    </p:spTree>
    <p:extLst>
      <p:ext uri="{BB962C8B-B14F-4D97-AF65-F5344CB8AC3E}">
        <p14:creationId xmlns:p14="http://schemas.microsoft.com/office/powerpoint/2010/main" val="3631876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C3F3CA-0E75-4C5B-80B0-09A0D833FAE4}" type="slidenum">
              <a:rPr lang="zh-CN" altLang="en-US" smtClean="0"/>
              <a:t>13</a:t>
            </a:fld>
            <a:endParaRPr lang="zh-CN" altLang="en-US"/>
          </a:p>
        </p:txBody>
      </p:sp>
    </p:spTree>
    <p:extLst>
      <p:ext uri="{BB962C8B-B14F-4D97-AF65-F5344CB8AC3E}">
        <p14:creationId xmlns:p14="http://schemas.microsoft.com/office/powerpoint/2010/main" val="3146953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C3F3CA-0E75-4C5B-80B0-09A0D833FAE4}" type="slidenum">
              <a:rPr lang="zh-CN" altLang="en-US" smtClean="0"/>
              <a:t>14</a:t>
            </a:fld>
            <a:endParaRPr lang="zh-CN" altLang="en-US"/>
          </a:p>
        </p:txBody>
      </p:sp>
    </p:spTree>
    <p:extLst>
      <p:ext uri="{BB962C8B-B14F-4D97-AF65-F5344CB8AC3E}">
        <p14:creationId xmlns:p14="http://schemas.microsoft.com/office/powerpoint/2010/main" val="3914095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C3F3CA-0E75-4C5B-80B0-09A0D833FAE4}" type="slidenum">
              <a:rPr lang="zh-CN" altLang="en-US" smtClean="0"/>
              <a:t>15</a:t>
            </a:fld>
            <a:endParaRPr lang="zh-CN" altLang="en-US"/>
          </a:p>
        </p:txBody>
      </p:sp>
    </p:spTree>
    <p:extLst>
      <p:ext uri="{BB962C8B-B14F-4D97-AF65-F5344CB8AC3E}">
        <p14:creationId xmlns:p14="http://schemas.microsoft.com/office/powerpoint/2010/main" val="694759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C3F3CA-0E75-4C5B-80B0-09A0D833FAE4}" type="slidenum">
              <a:rPr lang="zh-CN" altLang="en-US" smtClean="0"/>
              <a:t>38</a:t>
            </a:fld>
            <a:endParaRPr lang="zh-CN" altLang="en-US"/>
          </a:p>
        </p:txBody>
      </p:sp>
    </p:spTree>
    <p:extLst>
      <p:ext uri="{BB962C8B-B14F-4D97-AF65-F5344CB8AC3E}">
        <p14:creationId xmlns:p14="http://schemas.microsoft.com/office/powerpoint/2010/main" val="857638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C3F3CA-0E75-4C5B-80B0-09A0D833FAE4}" type="slidenum">
              <a:rPr lang="zh-CN" altLang="en-US" smtClean="0"/>
              <a:t>45</a:t>
            </a:fld>
            <a:endParaRPr lang="zh-CN" altLang="en-US"/>
          </a:p>
        </p:txBody>
      </p:sp>
    </p:spTree>
    <p:extLst>
      <p:ext uri="{BB962C8B-B14F-4D97-AF65-F5344CB8AC3E}">
        <p14:creationId xmlns:p14="http://schemas.microsoft.com/office/powerpoint/2010/main" val="1208416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show VARIABLES like '%slow_query_log%'</a:t>
            </a:r>
          </a:p>
          <a:p>
            <a:endParaRPr lang="en-US" altLang="zh-CN"/>
          </a:p>
          <a:p>
            <a:r>
              <a:rPr lang="en-US" altLang="zh-CN"/>
              <a:t>show VARIABLES like '%slow_query_log_file%'</a:t>
            </a:r>
          </a:p>
          <a:p>
            <a:endParaRPr lang="en-US" altLang="zh-CN"/>
          </a:p>
          <a:p>
            <a:r>
              <a:rPr lang="en-US" altLang="zh-CN"/>
              <a:t>show VARIABLES like '%long_query_time%'</a:t>
            </a:r>
          </a:p>
          <a:p>
            <a:endParaRPr lang="en-US" altLang="zh-CN"/>
          </a:p>
          <a:p>
            <a:r>
              <a:rPr lang="en-US" altLang="zh-CN"/>
              <a:t>show VARIABLES like '%log_queries_not_using_indexes%'</a:t>
            </a:r>
          </a:p>
          <a:p>
            <a:endParaRPr lang="en-US" altLang="zh-CN"/>
          </a:p>
          <a:p>
            <a:r>
              <a:rPr lang="en-US" altLang="zh-CN"/>
              <a:t>show VARIABLES like 'log_output'</a:t>
            </a:r>
          </a:p>
          <a:p>
            <a:endParaRPr lang="en-US" altLang="zh-CN"/>
          </a:p>
          <a:p>
            <a:r>
              <a:rPr lang="en-US" altLang="zh-CN"/>
              <a:t>------------------------------------------------------</a:t>
            </a:r>
          </a:p>
          <a:p>
            <a:r>
              <a:rPr lang="en-US" altLang="zh-CN"/>
              <a:t>set global long_query_time=0;</a:t>
            </a:r>
          </a:p>
          <a:p>
            <a:endParaRPr lang="en-US" altLang="zh-CN"/>
          </a:p>
          <a:p>
            <a:r>
              <a:rPr lang="en-US" altLang="zh-CN"/>
              <a:t>set GLOBAL  slow_query_log = 1;</a:t>
            </a:r>
          </a:p>
          <a:p>
            <a:endParaRPr lang="en-US" altLang="zh-CN"/>
          </a:p>
          <a:p>
            <a:r>
              <a:rPr lang="en-US" altLang="zh-CN"/>
              <a:t>set global log_output='FILE,TABLE'</a:t>
            </a:r>
          </a:p>
          <a:p>
            <a:endParaRPr lang="en-US" altLang="zh-CN"/>
          </a:p>
        </p:txBody>
      </p:sp>
    </p:spTree>
    <p:extLst>
      <p:ext uri="{BB962C8B-B14F-4D97-AF65-F5344CB8AC3E}">
        <p14:creationId xmlns:p14="http://schemas.microsoft.com/office/powerpoint/2010/main" val="1774147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show VARIABLES like '%slow_query_log%'</a:t>
            </a:r>
          </a:p>
          <a:p>
            <a:endParaRPr lang="en-US" altLang="zh-CN"/>
          </a:p>
          <a:p>
            <a:r>
              <a:rPr lang="en-US" altLang="zh-CN"/>
              <a:t>show VARIABLES like '%slow_query_log_file%'</a:t>
            </a:r>
          </a:p>
          <a:p>
            <a:endParaRPr lang="en-US" altLang="zh-CN"/>
          </a:p>
          <a:p>
            <a:r>
              <a:rPr lang="en-US" altLang="zh-CN"/>
              <a:t>show VARIABLES like '%long_query_time%'</a:t>
            </a:r>
          </a:p>
          <a:p>
            <a:endParaRPr lang="en-US" altLang="zh-CN"/>
          </a:p>
          <a:p>
            <a:r>
              <a:rPr lang="en-US" altLang="zh-CN"/>
              <a:t>show VARIABLES like '%log_queries_not_using_indexes%'</a:t>
            </a:r>
          </a:p>
          <a:p>
            <a:endParaRPr lang="en-US" altLang="zh-CN"/>
          </a:p>
          <a:p>
            <a:r>
              <a:rPr lang="en-US" altLang="zh-CN"/>
              <a:t>show VARIABLES like 'log_output'</a:t>
            </a:r>
          </a:p>
          <a:p>
            <a:endParaRPr lang="en-US" altLang="zh-CN"/>
          </a:p>
          <a:p>
            <a:r>
              <a:rPr lang="en-US" altLang="zh-CN"/>
              <a:t>------------------------------------------------------</a:t>
            </a:r>
          </a:p>
          <a:p>
            <a:r>
              <a:rPr lang="en-US" altLang="zh-CN"/>
              <a:t>set global long_query_time=0;</a:t>
            </a:r>
          </a:p>
          <a:p>
            <a:endParaRPr lang="en-US" altLang="zh-CN"/>
          </a:p>
          <a:p>
            <a:r>
              <a:rPr lang="en-US" altLang="zh-CN"/>
              <a:t>set GLOBAL  slow_query_log = 1;</a:t>
            </a:r>
          </a:p>
          <a:p>
            <a:endParaRPr lang="en-US" altLang="zh-CN"/>
          </a:p>
          <a:p>
            <a:r>
              <a:rPr lang="en-US" altLang="zh-CN"/>
              <a:t>set global log_output='FILE,TABLE'</a:t>
            </a:r>
          </a:p>
          <a:p>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show VARIABLES like '%slow_query_log%'</a:t>
            </a:r>
          </a:p>
          <a:p>
            <a:endParaRPr lang="en-US" altLang="zh-CN"/>
          </a:p>
          <a:p>
            <a:r>
              <a:rPr lang="en-US" altLang="zh-CN"/>
              <a:t>show VARIABLES like '%slow_query_log_file%'</a:t>
            </a:r>
          </a:p>
          <a:p>
            <a:endParaRPr lang="en-US" altLang="zh-CN"/>
          </a:p>
          <a:p>
            <a:r>
              <a:rPr lang="en-US" altLang="zh-CN"/>
              <a:t>show VARIABLES like '%long_query_time%'</a:t>
            </a:r>
          </a:p>
          <a:p>
            <a:endParaRPr lang="en-US" altLang="zh-CN"/>
          </a:p>
          <a:p>
            <a:r>
              <a:rPr lang="en-US" altLang="zh-CN"/>
              <a:t>show VARIABLES like '%log_queries_not_using_indexes%'</a:t>
            </a:r>
          </a:p>
          <a:p>
            <a:endParaRPr lang="en-US" altLang="zh-CN"/>
          </a:p>
          <a:p>
            <a:r>
              <a:rPr lang="en-US" altLang="zh-CN"/>
              <a:t>show VARIABLES like 'log_output'</a:t>
            </a:r>
          </a:p>
          <a:p>
            <a:endParaRPr lang="en-US" altLang="zh-CN"/>
          </a:p>
          <a:p>
            <a:r>
              <a:rPr lang="en-US" altLang="zh-CN"/>
              <a:t>------------------------------------------------------</a:t>
            </a:r>
          </a:p>
          <a:p>
            <a:r>
              <a:rPr lang="en-US" altLang="zh-CN"/>
              <a:t>set global long_query_time=0;</a:t>
            </a:r>
          </a:p>
          <a:p>
            <a:endParaRPr lang="en-US" altLang="zh-CN"/>
          </a:p>
          <a:p>
            <a:r>
              <a:rPr lang="en-US" altLang="zh-CN"/>
              <a:t>set GLOBAL  slow_query_log = 1;</a:t>
            </a:r>
          </a:p>
          <a:p>
            <a:endParaRPr lang="en-US" altLang="zh-CN"/>
          </a:p>
          <a:p>
            <a:r>
              <a:rPr lang="en-US" altLang="zh-CN"/>
              <a:t>set global log_output='FILE,TABLE'</a:t>
            </a:r>
          </a:p>
          <a:p>
            <a:endParaRPr lang="en-US" altLang="zh-CN"/>
          </a:p>
        </p:txBody>
      </p:sp>
    </p:spTree>
    <p:extLst>
      <p:ext uri="{BB962C8B-B14F-4D97-AF65-F5344CB8AC3E}">
        <p14:creationId xmlns:p14="http://schemas.microsoft.com/office/powerpoint/2010/main" val="1867816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C3F3CA-0E75-4C5B-80B0-09A0D833FAE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C3F3CA-0E75-4C5B-80B0-09A0D833FAE4}" type="slidenum">
              <a:rPr lang="zh-CN" altLang="en-US" smtClean="0"/>
              <a:t>50</a:t>
            </a:fld>
            <a:endParaRPr lang="zh-CN" altLang="en-US"/>
          </a:p>
        </p:txBody>
      </p:sp>
    </p:spTree>
    <p:extLst>
      <p:ext uri="{BB962C8B-B14F-4D97-AF65-F5344CB8AC3E}">
        <p14:creationId xmlns:p14="http://schemas.microsoft.com/office/powerpoint/2010/main" val="989083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C3F3CA-0E75-4C5B-80B0-09A0D833FAE4}" type="slidenum">
              <a:rPr lang="zh-CN" altLang="en-US" smtClean="0"/>
              <a:t>52</a:t>
            </a:fld>
            <a:endParaRPr lang="zh-CN" altLang="en-US"/>
          </a:p>
        </p:txBody>
      </p:sp>
    </p:spTree>
    <p:extLst>
      <p:ext uri="{BB962C8B-B14F-4D97-AF65-F5344CB8AC3E}">
        <p14:creationId xmlns:p14="http://schemas.microsoft.com/office/powerpoint/2010/main" val="899154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C3F3CA-0E75-4C5B-80B0-09A0D833FAE4}" type="slidenum">
              <a:rPr lang="zh-CN" altLang="en-US" smtClean="0"/>
              <a:t>53</a:t>
            </a:fld>
            <a:endParaRPr lang="zh-CN" altLang="en-US"/>
          </a:p>
        </p:txBody>
      </p:sp>
    </p:spTree>
    <p:extLst>
      <p:ext uri="{BB962C8B-B14F-4D97-AF65-F5344CB8AC3E}">
        <p14:creationId xmlns:p14="http://schemas.microsoft.com/office/powerpoint/2010/main" val="14857912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C3F3CA-0E75-4C5B-80B0-09A0D833FAE4}" type="slidenum">
              <a:rPr lang="zh-CN" altLang="en-US" smtClean="0"/>
              <a:t>54</a:t>
            </a:fld>
            <a:endParaRPr lang="zh-CN" altLang="en-US"/>
          </a:p>
        </p:txBody>
      </p:sp>
    </p:spTree>
    <p:extLst>
      <p:ext uri="{BB962C8B-B14F-4D97-AF65-F5344CB8AC3E}">
        <p14:creationId xmlns:p14="http://schemas.microsoft.com/office/powerpoint/2010/main" val="2422885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C3F3CA-0E75-4C5B-80B0-09A0D833FAE4}" type="slidenum">
              <a:rPr lang="zh-CN" altLang="en-US" smtClean="0"/>
              <a:t>55</a:t>
            </a:fld>
            <a:endParaRPr lang="zh-CN" altLang="en-US"/>
          </a:p>
        </p:txBody>
      </p:sp>
    </p:spTree>
    <p:extLst>
      <p:ext uri="{BB962C8B-B14F-4D97-AF65-F5344CB8AC3E}">
        <p14:creationId xmlns:p14="http://schemas.microsoft.com/office/powerpoint/2010/main" val="22612156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C3F3CA-0E75-4C5B-80B0-09A0D833FAE4}" type="slidenum">
              <a:rPr lang="zh-CN" altLang="en-US" smtClean="0"/>
              <a:t>56</a:t>
            </a:fld>
            <a:endParaRPr lang="zh-CN" altLang="en-US"/>
          </a:p>
        </p:txBody>
      </p:sp>
    </p:spTree>
    <p:extLst>
      <p:ext uri="{BB962C8B-B14F-4D97-AF65-F5344CB8AC3E}">
        <p14:creationId xmlns:p14="http://schemas.microsoft.com/office/powerpoint/2010/main" val="2662237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C3F3CA-0E75-4C5B-80B0-09A0D833FAE4}" type="slidenum">
              <a:rPr lang="zh-CN" altLang="en-US" smtClean="0"/>
              <a:t>57</a:t>
            </a:fld>
            <a:endParaRPr lang="zh-CN" altLang="en-US"/>
          </a:p>
        </p:txBody>
      </p:sp>
    </p:spTree>
    <p:extLst>
      <p:ext uri="{BB962C8B-B14F-4D97-AF65-F5344CB8AC3E}">
        <p14:creationId xmlns:p14="http://schemas.microsoft.com/office/powerpoint/2010/main" val="22003051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C3F3CA-0E75-4C5B-80B0-09A0D833FAE4}" type="slidenum">
              <a:rPr lang="zh-CN" altLang="en-US" smtClean="0"/>
              <a:t>58</a:t>
            </a:fld>
            <a:endParaRPr lang="zh-CN" altLang="en-US"/>
          </a:p>
        </p:txBody>
      </p:sp>
    </p:spTree>
    <p:extLst>
      <p:ext uri="{BB962C8B-B14F-4D97-AF65-F5344CB8AC3E}">
        <p14:creationId xmlns:p14="http://schemas.microsoft.com/office/powerpoint/2010/main" val="34988010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C3F3CA-0E75-4C5B-80B0-09A0D833FAE4}" type="slidenum">
              <a:rPr lang="zh-CN" altLang="en-US" smtClean="0"/>
              <a:t>69</a:t>
            </a:fld>
            <a:endParaRPr lang="zh-CN" altLang="en-US"/>
          </a:p>
        </p:txBody>
      </p:sp>
    </p:spTree>
    <p:extLst>
      <p:ext uri="{BB962C8B-B14F-4D97-AF65-F5344CB8AC3E}">
        <p14:creationId xmlns:p14="http://schemas.microsoft.com/office/powerpoint/2010/main" val="18800910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C3F3CA-0E75-4C5B-80B0-09A0D833FAE4}" type="slidenum">
              <a:rPr lang="zh-CN" altLang="en-US" smtClean="0"/>
              <a:t>76</a:t>
            </a:fld>
            <a:endParaRPr lang="zh-CN" altLang="en-US"/>
          </a:p>
        </p:txBody>
      </p:sp>
    </p:spTree>
    <p:extLst>
      <p:ext uri="{BB962C8B-B14F-4D97-AF65-F5344CB8AC3E}">
        <p14:creationId xmlns:p14="http://schemas.microsoft.com/office/powerpoint/2010/main" val="197667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C3F3CA-0E75-4C5B-80B0-09A0D833FAE4}" type="slidenum">
              <a:rPr lang="zh-CN" altLang="en-US" smtClean="0"/>
              <a:t>4</a:t>
            </a:fld>
            <a:endParaRPr lang="zh-CN" altLang="en-US"/>
          </a:p>
        </p:txBody>
      </p:sp>
    </p:spTree>
    <p:extLst>
      <p:ext uri="{BB962C8B-B14F-4D97-AF65-F5344CB8AC3E}">
        <p14:creationId xmlns:p14="http://schemas.microsoft.com/office/powerpoint/2010/main" val="32707534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C3F3CA-0E75-4C5B-80B0-09A0D833FAE4}" type="slidenum">
              <a:rPr lang="zh-CN" altLang="en-US" smtClean="0"/>
              <a:t>78</a:t>
            </a:fld>
            <a:endParaRPr lang="zh-CN" altLang="en-US"/>
          </a:p>
        </p:txBody>
      </p:sp>
    </p:spTree>
    <p:extLst>
      <p:ext uri="{BB962C8B-B14F-4D97-AF65-F5344CB8AC3E}">
        <p14:creationId xmlns:p14="http://schemas.microsoft.com/office/powerpoint/2010/main" val="19105639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6852DB-3640-4D71-86E0-7E28851947EC}" type="slidenum">
              <a:rPr lang="zh-CN" altLang="en-US" smtClean="0"/>
              <a:t>81</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C3F3CA-0E75-4C5B-80B0-09A0D833FAE4}" type="slidenum">
              <a:rPr lang="zh-CN" altLang="en-US" smtClean="0"/>
              <a:t>5</a:t>
            </a:fld>
            <a:endParaRPr lang="zh-CN" altLang="en-US"/>
          </a:p>
        </p:txBody>
      </p:sp>
    </p:spTree>
    <p:extLst>
      <p:ext uri="{BB962C8B-B14F-4D97-AF65-F5344CB8AC3E}">
        <p14:creationId xmlns:p14="http://schemas.microsoft.com/office/powerpoint/2010/main" val="2964704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C3F3CA-0E75-4C5B-80B0-09A0D833FAE4}" type="slidenum">
              <a:rPr lang="zh-CN" altLang="en-US" smtClean="0"/>
              <a:t>6</a:t>
            </a:fld>
            <a:endParaRPr lang="zh-CN" altLang="en-US"/>
          </a:p>
        </p:txBody>
      </p:sp>
    </p:spTree>
    <p:extLst>
      <p:ext uri="{BB962C8B-B14F-4D97-AF65-F5344CB8AC3E}">
        <p14:creationId xmlns:p14="http://schemas.microsoft.com/office/powerpoint/2010/main" val="1708381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C3F3CA-0E75-4C5B-80B0-09A0D833FAE4}" type="slidenum">
              <a:rPr lang="zh-CN" altLang="en-US" smtClean="0"/>
              <a:t>7</a:t>
            </a:fld>
            <a:endParaRPr lang="zh-CN" altLang="en-US"/>
          </a:p>
        </p:txBody>
      </p:sp>
    </p:spTree>
    <p:extLst>
      <p:ext uri="{BB962C8B-B14F-4D97-AF65-F5344CB8AC3E}">
        <p14:creationId xmlns:p14="http://schemas.microsoft.com/office/powerpoint/2010/main" val="746231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C3F3CA-0E75-4C5B-80B0-09A0D833FAE4}" type="slidenum">
              <a:rPr lang="zh-CN" altLang="en-US" smtClean="0"/>
              <a:t>8</a:t>
            </a:fld>
            <a:endParaRPr lang="zh-CN" altLang="en-US"/>
          </a:p>
        </p:txBody>
      </p:sp>
    </p:spTree>
    <p:extLst>
      <p:ext uri="{BB962C8B-B14F-4D97-AF65-F5344CB8AC3E}">
        <p14:creationId xmlns:p14="http://schemas.microsoft.com/office/powerpoint/2010/main" val="3268861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C3F3CA-0E75-4C5B-80B0-09A0D833FAE4}" type="slidenum">
              <a:rPr lang="zh-CN" altLang="en-US" smtClean="0"/>
              <a:t>9</a:t>
            </a:fld>
            <a:endParaRPr lang="zh-CN" altLang="en-US"/>
          </a:p>
        </p:txBody>
      </p:sp>
    </p:spTree>
    <p:extLst>
      <p:ext uri="{BB962C8B-B14F-4D97-AF65-F5344CB8AC3E}">
        <p14:creationId xmlns:p14="http://schemas.microsoft.com/office/powerpoint/2010/main" val="2318221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C3F3CA-0E75-4C5B-80B0-09A0D833FAE4}" type="slidenum">
              <a:rPr lang="zh-CN" altLang="en-US" smtClean="0"/>
              <a:t>10</a:t>
            </a:fld>
            <a:endParaRPr lang="zh-CN" altLang="en-US"/>
          </a:p>
        </p:txBody>
      </p:sp>
    </p:spTree>
    <p:extLst>
      <p:ext uri="{BB962C8B-B14F-4D97-AF65-F5344CB8AC3E}">
        <p14:creationId xmlns:p14="http://schemas.microsoft.com/office/powerpoint/2010/main" val="9812476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72731D36-0941-4416-ACD2-D0FE41EA8D27}" type="datetimeFigureOut">
              <a:rPr lang="zh-CN" altLang="en-US" smtClean="0"/>
              <a:t>2021/12/24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85E9BC-7870-4091-9478-2FCD7AD0BDCC}" type="slidenum">
              <a:rPr lang="zh-CN" altLang="en-US" smtClean="0"/>
              <a:t>‹#›</a:t>
            </a:fld>
            <a:endParaRPr lang="zh-CN" altLang="en-US"/>
          </a:p>
        </p:txBody>
      </p:sp>
      <p:pic>
        <p:nvPicPr>
          <p:cNvPr id="7" name="图片 6" descr="7f57e (1)"/>
          <p:cNvPicPr>
            <a:picLocks noChangeAspect="1"/>
          </p:cNvPicPr>
          <p:nvPr userDrawn="1"/>
        </p:nvPicPr>
        <p:blipFill>
          <a:blip r:embed="rId2"/>
          <a:stretch>
            <a:fillRect/>
          </a:stretch>
        </p:blipFill>
        <p:spPr>
          <a:xfrm>
            <a:off x="10747375" y="103505"/>
            <a:ext cx="1322070" cy="5003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731D36-0941-4416-ACD2-D0FE41EA8D27}" type="datetimeFigureOut">
              <a:rPr lang="zh-CN" altLang="en-US" smtClean="0"/>
              <a:t>2021/12/24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85E9BC-7870-4091-9478-2FCD7AD0BDC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731D36-0941-4416-ACD2-D0FE41EA8D27}" type="datetimeFigureOut">
              <a:rPr lang="zh-CN" altLang="en-US" smtClean="0"/>
              <a:t>2021/12/24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85E9BC-7870-4091-9478-2FCD7AD0BDC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731D36-0941-4416-ACD2-D0FE41EA8D27}" type="datetimeFigureOut">
              <a:rPr lang="zh-CN" altLang="en-US" smtClean="0"/>
              <a:t>2021/12/24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85E9BC-7870-4091-9478-2FCD7AD0BDC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72731D36-0941-4416-ACD2-D0FE41EA8D27}" type="datetimeFigureOut">
              <a:rPr lang="zh-CN" altLang="en-US" smtClean="0"/>
              <a:t>2021/12/24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85E9BC-7870-4091-9478-2FCD7AD0BDC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2731D36-0941-4416-ACD2-D0FE41EA8D27}" type="datetimeFigureOut">
              <a:rPr lang="zh-CN" altLang="en-US" smtClean="0"/>
              <a:t>2021/12/24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85E9BC-7870-4091-9478-2FCD7AD0BDC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2731D36-0941-4416-ACD2-D0FE41EA8D27}" type="datetimeFigureOut">
              <a:rPr lang="zh-CN" altLang="en-US" smtClean="0"/>
              <a:t>2021/12/24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E85E9BC-7870-4091-9478-2FCD7AD0BDC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2731D36-0941-4416-ACD2-D0FE41EA8D27}" type="datetimeFigureOut">
              <a:rPr lang="zh-CN" altLang="en-US" smtClean="0"/>
              <a:t>2021/12/24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E85E9BC-7870-4091-9478-2FCD7AD0BDC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2731D36-0941-4416-ACD2-D0FE41EA8D27}" type="datetimeFigureOut">
              <a:rPr lang="zh-CN" altLang="en-US" smtClean="0"/>
              <a:t>2021/12/24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85E9BC-7870-4091-9478-2FCD7AD0BDC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72731D36-0941-4416-ACD2-D0FE41EA8D27}" type="datetimeFigureOut">
              <a:rPr lang="zh-CN" altLang="en-US" smtClean="0"/>
              <a:t>2021/12/24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85E9BC-7870-4091-9478-2FCD7AD0BDC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72731D36-0941-4416-ACD2-D0FE41EA8D27}" type="datetimeFigureOut">
              <a:rPr lang="zh-CN" altLang="en-US" smtClean="0"/>
              <a:t>2021/12/24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85E9BC-7870-4091-9478-2FCD7AD0BDC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6000" b="-6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731D36-0941-4416-ACD2-D0FE41EA8D27}" type="datetimeFigureOut">
              <a:rPr lang="zh-CN" altLang="en-US" smtClean="0"/>
              <a:t>2021/12/24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85E9BC-7870-4091-9478-2FCD7AD0BDCC}" type="slidenum">
              <a:rPr lang="zh-CN" altLang="en-US" smtClean="0"/>
              <a:t>‹#›</a:t>
            </a:fld>
            <a:endParaRPr lang="zh-CN" altLang="en-US"/>
          </a:p>
        </p:txBody>
      </p:sp>
      <p:pic>
        <p:nvPicPr>
          <p:cNvPr id="7" name="图片 6" descr="7f57e (1)"/>
          <p:cNvPicPr>
            <a:picLocks noChangeAspect="1"/>
          </p:cNvPicPr>
          <p:nvPr userDrawn="1"/>
        </p:nvPicPr>
        <p:blipFill>
          <a:blip r:embed="rId15"/>
          <a:stretch>
            <a:fillRect/>
          </a:stretch>
        </p:blipFill>
        <p:spPr>
          <a:xfrm>
            <a:off x="10747375" y="103505"/>
            <a:ext cx="1322070" cy="50038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3000"/>
    </mc:Choice>
    <mc:Fallback xmlns="">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5.jp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5.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6.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2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themeOverride" Target="../theme/themeOverride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30.jpe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notesSlide" Target="../notesSlides/notesSlide15.xml"/><Relationship Id="rId5" Type="http://schemas.openxmlformats.org/officeDocument/2006/relationships/slideLayout" Target="../slideLayouts/slideLayout6.xml"/><Relationship Id="rId4" Type="http://schemas.openxmlformats.org/officeDocument/2006/relationships/tags" Target="../tags/tag25.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xml"/><Relationship Id="rId1" Type="http://schemas.openxmlformats.org/officeDocument/2006/relationships/themeOverride" Target="../theme/themeOverride2.xml"/><Relationship Id="rId5" Type="http://schemas.openxmlformats.org/officeDocument/2006/relationships/image" Target="../media/image6.jpeg"/><Relationship Id="rId4"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notesSlide" Target="../notesSlides/notesSlide16.xml"/><Relationship Id="rId5" Type="http://schemas.openxmlformats.org/officeDocument/2006/relationships/slideLayout" Target="../slideLayouts/slideLayout6.xml"/><Relationship Id="rId4" Type="http://schemas.openxmlformats.org/officeDocument/2006/relationships/tags" Target="../tags/tag29.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34.jp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notesSlide" Target="../notesSlides/notesSlide20.xml"/><Relationship Id="rId5" Type="http://schemas.openxmlformats.org/officeDocument/2006/relationships/slideLayout" Target="../slideLayouts/slideLayout6.xml"/><Relationship Id="rId4" Type="http://schemas.openxmlformats.org/officeDocument/2006/relationships/tags" Target="../tags/tag33.xml"/></Relationships>
</file>

<file path=ppt/slides/_rels/slide51.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36.jp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notesSlide" Target="../notesSlides/notesSlide21.xml"/><Relationship Id="rId5" Type="http://schemas.openxmlformats.org/officeDocument/2006/relationships/slideLayout" Target="../slideLayouts/slideLayout6.xml"/><Relationship Id="rId4" Type="http://schemas.openxmlformats.org/officeDocument/2006/relationships/tags" Target="../tags/tag3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38.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39.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40.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41.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42.xml"/></Relationships>
</file>

<file path=ppt/slides/_rels/slide58.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notesSlide" Target="../notesSlides/notesSlide27.xml"/><Relationship Id="rId5" Type="http://schemas.openxmlformats.org/officeDocument/2006/relationships/slideLayout" Target="../slideLayouts/slideLayout6.xml"/><Relationship Id="rId4" Type="http://schemas.openxmlformats.org/officeDocument/2006/relationships/tags" Target="../tags/tag46.xml"/></Relationships>
</file>

<file path=ppt/slides/_rels/slide5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5.gif"/><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5.gif"/><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5.gif"/><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5.gif"/><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5.gif"/><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48.jp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notesSlide" Target="../notesSlides/notesSlide28.xml"/><Relationship Id="rId5" Type="http://schemas.openxmlformats.org/officeDocument/2006/relationships/slideLayout" Target="../slideLayouts/slideLayout6.xml"/><Relationship Id="rId4" Type="http://schemas.openxmlformats.org/officeDocument/2006/relationships/tags" Target="../tags/tag50.xml"/></Relationships>
</file>

<file path=ppt/slides/_rels/slide7.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6.xml"/><Relationship Id="rId5" Type="http://schemas.openxmlformats.org/officeDocument/2006/relationships/slideLayout" Target="../slideLayouts/slideLayout6.xml"/><Relationship Id="rId4" Type="http://schemas.openxmlformats.org/officeDocument/2006/relationships/tags" Target="../tags/tag11.xml"/></Relationships>
</file>

<file path=ppt/slides/_rels/slide70.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49.png"/><Relationship Id="rId1" Type="http://schemas.openxmlformats.org/officeDocument/2006/relationships/slideLayout" Target="../slideLayouts/slideLayout12.xml"/><Relationship Id="rId5" Type="http://schemas.openxmlformats.org/officeDocument/2006/relationships/image" Target="../media/image51.png"/><Relationship Id="rId4" Type="http://schemas.openxmlformats.org/officeDocument/2006/relationships/image" Target="../media/image50.png"/></Relationships>
</file>

<file path=ppt/slides/_rels/slide71.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5.gif"/><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5.gif"/><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5.gif"/><Relationship Id="rId1" Type="http://schemas.openxmlformats.org/officeDocument/2006/relationships/slideLayout" Target="../slideLayouts/slideLayout12.xml"/><Relationship Id="rId5" Type="http://schemas.openxmlformats.org/officeDocument/2006/relationships/image" Target="../media/image56.png"/><Relationship Id="rId4" Type="http://schemas.openxmlformats.org/officeDocument/2006/relationships/image" Target="../media/image55.png"/></Relationships>
</file>

<file path=ppt/slides/_rels/slide7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5.gif"/><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notesSlide" Target="../notesSlides/notesSlide29.xml"/><Relationship Id="rId5" Type="http://schemas.openxmlformats.org/officeDocument/2006/relationships/slideLayout" Target="../slideLayouts/slideLayout6.xml"/><Relationship Id="rId4" Type="http://schemas.openxmlformats.org/officeDocument/2006/relationships/tags" Target="../tags/tag5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notesSlide" Target="../notesSlides/notesSlide30.xml"/><Relationship Id="rId5" Type="http://schemas.openxmlformats.org/officeDocument/2006/relationships/slideLayout" Target="../slideLayouts/slideLayout6.xml"/><Relationship Id="rId4" Type="http://schemas.openxmlformats.org/officeDocument/2006/relationships/tags" Target="../tags/tag5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tags" Target="../tags/tag60.xml"/><Relationship Id="rId7" Type="http://schemas.openxmlformats.org/officeDocument/2006/relationships/image" Target="../media/image58.png"/><Relationship Id="rId2" Type="http://schemas.openxmlformats.org/officeDocument/2006/relationships/tags" Target="../tags/tag59.xml"/><Relationship Id="rId1" Type="http://schemas.openxmlformats.org/officeDocument/2006/relationships/themeOverride" Target="../theme/themeOverride3.xml"/><Relationship Id="rId6" Type="http://schemas.openxmlformats.org/officeDocument/2006/relationships/notesSlide" Target="../notesSlides/notesSlide31.xml"/><Relationship Id="rId5" Type="http://schemas.openxmlformats.org/officeDocument/2006/relationships/slideLayout" Target="../slideLayouts/slideLayout1.xml"/><Relationship Id="rId4" Type="http://schemas.openxmlformats.org/officeDocument/2006/relationships/tags" Target="../tags/tag6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1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18900000" flipV="1">
            <a:off x="2064385" y="-970915"/>
            <a:ext cx="7777480" cy="9226550"/>
            <a:chOff x="9573635" y="-2577154"/>
            <a:chExt cx="6959892" cy="8254487"/>
          </a:xfrm>
        </p:grpSpPr>
        <p:grpSp>
          <p:nvGrpSpPr>
            <p:cNvPr id="3" name="组合 2"/>
            <p:cNvGrpSpPr/>
            <p:nvPr/>
          </p:nvGrpSpPr>
          <p:grpSpPr>
            <a:xfrm>
              <a:off x="9573635" y="-2577154"/>
              <a:ext cx="6959892" cy="8254487"/>
              <a:chOff x="9573635" y="-2577154"/>
              <a:chExt cx="6959892" cy="8254487"/>
            </a:xfrm>
          </p:grpSpPr>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a:stretch>
                <a:fillRect/>
              </a:stretch>
            </p:blipFill>
            <p:spPr>
              <a:xfrm rot="20024036">
                <a:off x="10496378" y="-2577154"/>
                <a:ext cx="6037149" cy="7871394"/>
              </a:xfrm>
              <a:prstGeom prst="rect">
                <a:avLst/>
              </a:prstGeom>
              <a:effectLst>
                <a:outerShdw blurRad="190500" dist="63500" dir="8100000" algn="tr" rotWithShape="0">
                  <a:prstClr val="black">
                    <a:alpha val="30000"/>
                  </a:prstClr>
                </a:outerShdw>
              </a:effectLst>
            </p:spPr>
          </p:pic>
          <p:cxnSp>
            <p:nvCxnSpPr>
              <p:cNvPr id="5" name="直接连接符 4"/>
              <p:cNvCxnSpPr/>
              <p:nvPr/>
            </p:nvCxnSpPr>
            <p:spPr>
              <a:xfrm>
                <a:off x="9573635" y="-81481"/>
                <a:ext cx="2801530" cy="5758814"/>
              </a:xfrm>
              <a:prstGeom prst="line">
                <a:avLst/>
              </a:prstGeom>
              <a:ln w="12700">
                <a:solidFill>
                  <a:schemeClr val="bg1">
                    <a:alpha val="30000"/>
                  </a:schemeClr>
                </a:solidFill>
                <a:prstDash val="dash"/>
              </a:ln>
              <a:effectLst>
                <a:outerShdw blurRad="25400" dist="25400" dir="8100000" algn="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grpSp>
        <p:sp>
          <p:nvSpPr>
            <p:cNvPr id="6" name="圆角矩形 5"/>
            <p:cNvSpPr/>
            <p:nvPr/>
          </p:nvSpPr>
          <p:spPr>
            <a:xfrm rot="20119752">
              <a:off x="10683059" y="1728847"/>
              <a:ext cx="782364" cy="198629"/>
            </a:xfrm>
            <a:prstGeom prst="roundRect">
              <a:avLst>
                <a:gd name="adj" fmla="val 31482"/>
              </a:avLst>
            </a:prstGeom>
            <a:gradFill>
              <a:gsLst>
                <a:gs pos="0">
                  <a:srgbClr val="BBBBBB"/>
                </a:gs>
                <a:gs pos="48000">
                  <a:srgbClr val="575757"/>
                </a:gs>
                <a:gs pos="100000">
                  <a:srgbClr val="BBBBB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rot="20119752">
              <a:off x="11393779" y="3163285"/>
              <a:ext cx="782364" cy="198629"/>
            </a:xfrm>
            <a:prstGeom prst="roundRect">
              <a:avLst>
                <a:gd name="adj" fmla="val 31482"/>
              </a:avLst>
            </a:prstGeom>
            <a:gradFill>
              <a:gsLst>
                <a:gs pos="0">
                  <a:srgbClr val="BBBBBB"/>
                </a:gs>
                <a:gs pos="48000">
                  <a:srgbClr val="575757"/>
                </a:gs>
                <a:gs pos="100000">
                  <a:srgbClr val="BBBBB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rot="17940000" flipV="1">
            <a:off x="2254885" y="-760730"/>
            <a:ext cx="7777480" cy="9226550"/>
            <a:chOff x="9573635" y="-2577154"/>
            <a:chExt cx="6959892" cy="8254487"/>
          </a:xfrm>
        </p:grpSpPr>
        <p:grpSp>
          <p:nvGrpSpPr>
            <p:cNvPr id="51" name="组合 50"/>
            <p:cNvGrpSpPr/>
            <p:nvPr/>
          </p:nvGrpSpPr>
          <p:grpSpPr>
            <a:xfrm>
              <a:off x="9573635" y="-2577154"/>
              <a:ext cx="6959892" cy="8254487"/>
              <a:chOff x="9573635" y="-2577154"/>
              <a:chExt cx="6959892" cy="8254487"/>
            </a:xfrm>
          </p:grpSpPr>
          <p:pic>
            <p:nvPicPr>
              <p:cNvPr id="43" name="图片 42"/>
              <p:cNvPicPr>
                <a:picLocks noChangeAspect="1"/>
              </p:cNvPicPr>
              <p:nvPr/>
            </p:nvPicPr>
            <p:blipFill rotWithShape="1">
              <a:blip r:embed="rId6" cstate="print">
                <a:extLst>
                  <a:ext uri="{28A0092B-C50C-407E-A947-70E740481C1C}">
                    <a14:useLocalDpi xmlns:a14="http://schemas.microsoft.com/office/drawing/2010/main" val="0"/>
                  </a:ext>
                </a:extLst>
              </a:blip>
              <a:srcRect/>
              <a:stretch>
                <a:fillRect/>
              </a:stretch>
            </p:blipFill>
            <p:spPr>
              <a:xfrm rot="20024036">
                <a:off x="10496378" y="-2577154"/>
                <a:ext cx="6037149" cy="7871394"/>
              </a:xfrm>
              <a:prstGeom prst="rect">
                <a:avLst/>
              </a:prstGeom>
              <a:effectLst>
                <a:outerShdw blurRad="190500" dist="63500" dir="8100000" algn="tr" rotWithShape="0">
                  <a:prstClr val="black">
                    <a:alpha val="30000"/>
                  </a:prstClr>
                </a:outerShdw>
              </a:effectLst>
            </p:spPr>
          </p:pic>
          <p:cxnSp>
            <p:nvCxnSpPr>
              <p:cNvPr id="46" name="直接连接符 45"/>
              <p:cNvCxnSpPr/>
              <p:nvPr/>
            </p:nvCxnSpPr>
            <p:spPr>
              <a:xfrm>
                <a:off x="9573635" y="-81481"/>
                <a:ext cx="2801530" cy="5758814"/>
              </a:xfrm>
              <a:prstGeom prst="line">
                <a:avLst/>
              </a:prstGeom>
              <a:ln w="12700">
                <a:solidFill>
                  <a:schemeClr val="bg1">
                    <a:alpha val="30000"/>
                  </a:schemeClr>
                </a:solidFill>
                <a:prstDash val="dash"/>
              </a:ln>
              <a:effectLst>
                <a:outerShdw blurRad="25400" dist="25400" dir="8100000" algn="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grpSp>
        <p:sp>
          <p:nvSpPr>
            <p:cNvPr id="10" name="圆角矩形 9"/>
            <p:cNvSpPr/>
            <p:nvPr/>
          </p:nvSpPr>
          <p:spPr>
            <a:xfrm rot="20119752">
              <a:off x="10683059" y="1728847"/>
              <a:ext cx="782364" cy="198629"/>
            </a:xfrm>
            <a:prstGeom prst="roundRect">
              <a:avLst>
                <a:gd name="adj" fmla="val 31482"/>
              </a:avLst>
            </a:prstGeom>
            <a:gradFill>
              <a:gsLst>
                <a:gs pos="0">
                  <a:srgbClr val="BBBBBB"/>
                </a:gs>
                <a:gs pos="48000">
                  <a:srgbClr val="575757"/>
                </a:gs>
                <a:gs pos="100000">
                  <a:srgbClr val="BBBBB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29"/>
            <p:cNvSpPr/>
            <p:nvPr/>
          </p:nvSpPr>
          <p:spPr>
            <a:xfrm rot="20119752">
              <a:off x="11393779" y="3163285"/>
              <a:ext cx="782364" cy="198629"/>
            </a:xfrm>
            <a:prstGeom prst="roundRect">
              <a:avLst>
                <a:gd name="adj" fmla="val 31482"/>
              </a:avLst>
            </a:prstGeom>
            <a:gradFill>
              <a:gsLst>
                <a:gs pos="0">
                  <a:srgbClr val="BBBBBB"/>
                </a:gs>
                <a:gs pos="48000">
                  <a:srgbClr val="575757"/>
                </a:gs>
                <a:gs pos="100000">
                  <a:srgbClr val="BBBBB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4831437" y="4673571"/>
            <a:ext cx="1365321" cy="341003"/>
            <a:chOff x="5153928" y="5689448"/>
            <a:chExt cx="1365321" cy="341003"/>
          </a:xfrm>
        </p:grpSpPr>
        <p:sp>
          <p:nvSpPr>
            <p:cNvPr id="12" name="文本框 11"/>
            <p:cNvSpPr txBox="1"/>
            <p:nvPr/>
          </p:nvSpPr>
          <p:spPr>
            <a:xfrm>
              <a:off x="5324269" y="5721450"/>
              <a:ext cx="1024640" cy="276999"/>
            </a:xfrm>
            <a:prstGeom prst="rect">
              <a:avLst/>
            </a:prstGeom>
            <a:noFill/>
          </p:spPr>
          <p:txBody>
            <a:bodyPr wrap="none" rtlCol="0">
              <a:spAutoFit/>
            </a:bodyPr>
            <a:lstStyle/>
            <a:p>
              <a:pPr algn="ctr"/>
              <a:r>
                <a:rPr lang="zh-CN" altLang="en-US" sz="1200">
                  <a:solidFill>
                    <a:schemeClr val="bg1"/>
                  </a:solidFill>
                  <a:latin typeface="字魂35号-经典雅黑" panose="00000500000000000000" pitchFamily="2" charset="-122"/>
                  <a:ea typeface="字魂35号-经典雅黑" panose="00000500000000000000" pitchFamily="2" charset="-122"/>
                </a:rPr>
                <a:t>讲师：</a:t>
              </a:r>
              <a:r>
                <a:rPr lang="en-US" altLang="zh-CN" sz="1200">
                  <a:solidFill>
                    <a:schemeClr val="bg1"/>
                  </a:solidFill>
                  <a:latin typeface="字魂35号-经典雅黑" panose="00000500000000000000" pitchFamily="2" charset="-122"/>
                  <a:ea typeface="字魂35号-经典雅黑" panose="00000500000000000000" pitchFamily="2" charset="-122"/>
                </a:rPr>
                <a:t>Mark</a:t>
              </a:r>
              <a:endParaRPr lang="zh-CN" altLang="en-US" sz="1200" dirty="0">
                <a:solidFill>
                  <a:schemeClr val="bg1"/>
                </a:solidFill>
                <a:latin typeface="字魂35号-经典雅黑" panose="00000500000000000000" pitchFamily="2" charset="-122"/>
                <a:ea typeface="字魂35号-经典雅黑" panose="00000500000000000000" pitchFamily="2" charset="-122"/>
              </a:endParaRPr>
            </a:p>
          </p:txBody>
        </p:sp>
        <p:sp>
          <p:nvSpPr>
            <p:cNvPr id="13" name="圆角矩形 12"/>
            <p:cNvSpPr/>
            <p:nvPr/>
          </p:nvSpPr>
          <p:spPr>
            <a:xfrm>
              <a:off x="5153928" y="5689448"/>
              <a:ext cx="1365321" cy="341003"/>
            </a:xfrm>
            <a:prstGeom prst="roundRect">
              <a:avLst>
                <a:gd name="adj" fmla="val 0"/>
              </a:avLst>
            </a:prstGeom>
            <a:noFill/>
            <a:ln w="12700">
              <a:solidFill>
                <a:schemeClr val="bg1">
                  <a:lumMod val="65000"/>
                  <a:alpha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19" name="PA_矩形 29"/>
          <p:cNvSpPr/>
          <p:nvPr>
            <p:custDataLst>
              <p:tags r:id="rId1"/>
            </p:custDataLst>
          </p:nvPr>
        </p:nvSpPr>
        <p:spPr>
          <a:xfrm>
            <a:off x="4641132" y="3202006"/>
            <a:ext cx="4217706" cy="922020"/>
          </a:xfrm>
          <a:prstGeom prst="rect">
            <a:avLst/>
          </a:prstGeom>
          <a:ln>
            <a:noFill/>
          </a:ln>
        </p:spPr>
        <p:txBody>
          <a:bodyPr wrap="square">
            <a:spAutoFit/>
          </a:bodyPr>
          <a:lstStyle/>
          <a:p>
            <a:r>
              <a:rPr lang="zh-CN" altLang="en-US" sz="5400" spc="-300" dirty="0">
                <a:solidFill>
                  <a:srgbClr val="F0B83B"/>
                </a:solidFill>
                <a:effectLst>
                  <a:outerShdw blurRad="38100" dist="38100" dir="2700000" algn="tl">
                    <a:srgbClr val="000000">
                      <a:alpha val="20000"/>
                    </a:srgbClr>
                  </a:outerShdw>
                </a:effectLst>
                <a:latin typeface="字魂35号-经典雅黑" panose="00000500000000000000" pitchFamily="2" charset="-122"/>
                <a:ea typeface="字魂35号-经典雅黑" panose="00000500000000000000" pitchFamily="2" charset="-122"/>
                <a:cs typeface="Open Sans" panose="020B0606030504020204" pitchFamily="34" charset="0"/>
              </a:rPr>
              <a:t>图灵学院</a:t>
            </a:r>
          </a:p>
        </p:txBody>
      </p:sp>
      <p:sp>
        <p:nvSpPr>
          <p:cNvPr id="26" name="文本框 25"/>
          <p:cNvSpPr txBox="1"/>
          <p:nvPr/>
        </p:nvSpPr>
        <p:spPr>
          <a:xfrm>
            <a:off x="310242" y="324058"/>
            <a:ext cx="3102957" cy="2123658"/>
          </a:xfrm>
          <a:prstGeom prst="rect">
            <a:avLst/>
          </a:prstGeom>
          <a:noFill/>
          <a:effectLst>
            <a:outerShdw blurRad="254000" dist="63500" dir="2700000" algn="tl" rotWithShape="0">
              <a:prstClr val="black">
                <a:alpha val="30000"/>
              </a:prstClr>
            </a:outerShdw>
          </a:effectLst>
        </p:spPr>
        <p:txBody>
          <a:bodyPr wrap="square" rtlCol="0">
            <a:spAutoFit/>
            <a:scene3d>
              <a:camera prst="orthographicFront"/>
              <a:lightRig rig="threePt" dir="t"/>
            </a:scene3d>
            <a:sp3d contourW="12700"/>
          </a:bodyPr>
          <a:lstStyle/>
          <a:p>
            <a:pPr algn="ctr"/>
            <a:r>
              <a:rPr lang="en-US" altLang="zh-CN" sz="6600">
                <a:solidFill>
                  <a:srgbClr val="FF0000"/>
                </a:solidFill>
                <a:latin typeface="字魂105号-简雅黑" panose="00000500000000000000" pitchFamily="2" charset="-122"/>
                <a:ea typeface="字魂105号-简雅黑" panose="00000500000000000000" pitchFamily="2" charset="-122"/>
              </a:rPr>
              <a:t>MySQL</a:t>
            </a:r>
            <a:r>
              <a:rPr lang="zh-CN" altLang="en-US" sz="6600">
                <a:solidFill>
                  <a:srgbClr val="FF0000"/>
                </a:solidFill>
                <a:latin typeface="字魂105号-简雅黑" panose="00000500000000000000" pitchFamily="2" charset="-122"/>
                <a:ea typeface="字魂105号-简雅黑" panose="00000500000000000000" pitchFamily="2" charset="-122"/>
              </a:rPr>
              <a:t>第五期</a:t>
            </a:r>
            <a:endParaRPr lang="zh-CN" altLang="en-US" sz="6600" dirty="0">
              <a:solidFill>
                <a:srgbClr val="FF0000"/>
              </a:solidFill>
              <a:latin typeface="字魂105号-简雅黑" panose="00000500000000000000" pitchFamily="2" charset="-122"/>
              <a:ea typeface="字魂105号-简雅黑" panose="00000500000000000000" pitchFamily="2" charset="-122"/>
            </a:endParaRPr>
          </a:p>
        </p:txBody>
      </p:sp>
      <p:sp>
        <p:nvSpPr>
          <p:cNvPr id="27" name="文本框 26"/>
          <p:cNvSpPr txBox="1"/>
          <p:nvPr/>
        </p:nvSpPr>
        <p:spPr>
          <a:xfrm>
            <a:off x="4728749" y="4067439"/>
            <a:ext cx="5127812" cy="336550"/>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1400" dirty="0">
                <a:solidFill>
                  <a:prstClr val="white">
                    <a:lumMod val="50000"/>
                  </a:prstClr>
                </a:solidFill>
                <a:latin typeface="字魂105号-简雅黑" panose="00000500000000000000" pitchFamily="2" charset="-122"/>
                <a:ea typeface="字魂105号-简雅黑" panose="00000500000000000000" pitchFamily="2" charset="-122"/>
              </a:rPr>
              <a:t>致敬大师，致敬未来的你</a:t>
            </a:r>
          </a:p>
        </p:txBody>
      </p:sp>
      <p:sp>
        <p:nvSpPr>
          <p:cNvPr id="28" name="PA_矩形 29"/>
          <p:cNvSpPr/>
          <p:nvPr>
            <p:custDataLst>
              <p:tags r:id="rId2"/>
            </p:custDataLst>
          </p:nvPr>
        </p:nvSpPr>
        <p:spPr>
          <a:xfrm>
            <a:off x="7514312" y="3298937"/>
            <a:ext cx="4217706" cy="768350"/>
          </a:xfrm>
          <a:prstGeom prst="rect">
            <a:avLst/>
          </a:prstGeom>
          <a:ln>
            <a:noFill/>
          </a:ln>
        </p:spPr>
        <p:txBody>
          <a:bodyPr wrap="square">
            <a:spAutoFit/>
          </a:bodyPr>
          <a:lstStyle/>
          <a:p>
            <a:r>
              <a:rPr lang="en-US" altLang="zh-CN" sz="4400" dirty="0">
                <a:solidFill>
                  <a:srgbClr val="BFBFBF"/>
                </a:solidFill>
                <a:effectLst>
                  <a:outerShdw blurRad="38100" dist="38100" dir="2700000" algn="tl">
                    <a:srgbClr val="000000">
                      <a:alpha val="20000"/>
                    </a:srgbClr>
                  </a:outerShdw>
                </a:effectLst>
                <a:latin typeface="Microsoft JhengHei UI" panose="020B0604030504040204" charset="-120"/>
                <a:ea typeface="Microsoft JhengHei UI" panose="020B0604030504040204" charset="-120"/>
                <a:cs typeface="Open Sans" panose="020B0606030504020204" pitchFamily="34" charset="0"/>
              </a:rPr>
              <a:t>TuRing</a:t>
            </a:r>
          </a:p>
        </p:txBody>
      </p:sp>
      <p:cxnSp>
        <p:nvCxnSpPr>
          <p:cNvPr id="50" name="直接连接符 49"/>
          <p:cNvCxnSpPr/>
          <p:nvPr/>
        </p:nvCxnSpPr>
        <p:spPr>
          <a:xfrm>
            <a:off x="4765040" y="2894330"/>
            <a:ext cx="2439670" cy="0"/>
          </a:xfrm>
          <a:prstGeom prst="line">
            <a:avLst/>
          </a:prstGeom>
          <a:ln w="12700">
            <a:solidFill>
              <a:srgbClr val="F0B83B">
                <a:alpha val="60000"/>
              </a:srgbClr>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rot="19380000">
            <a:off x="9805035" y="4777740"/>
            <a:ext cx="927100" cy="139700"/>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rot="20280000">
            <a:off x="9310370" y="5647055"/>
            <a:ext cx="869315" cy="147320"/>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PA_矩形 29"/>
          <p:cNvSpPr/>
          <p:nvPr>
            <p:custDataLst>
              <p:tags r:id="rId3"/>
            </p:custDataLst>
          </p:nvPr>
        </p:nvSpPr>
        <p:spPr>
          <a:xfrm rot="19620000">
            <a:off x="9963785" y="4538345"/>
            <a:ext cx="937895" cy="245110"/>
          </a:xfrm>
          <a:prstGeom prst="rect">
            <a:avLst/>
          </a:prstGeom>
          <a:ln>
            <a:noFill/>
          </a:ln>
        </p:spPr>
        <p:txBody>
          <a:bodyPr wrap="square">
            <a:spAutoFit/>
          </a:bodyPr>
          <a:lstStyle/>
          <a:p>
            <a:r>
              <a:rPr lang="en-US" altLang="zh-CN" sz="1000" dirty="0">
                <a:solidFill>
                  <a:srgbClr val="BFBFBF"/>
                </a:solidFill>
                <a:effectLst>
                  <a:outerShdw blurRad="38100" dist="38100" dir="2700000" algn="tl">
                    <a:srgbClr val="000000">
                      <a:alpha val="20000"/>
                    </a:srgbClr>
                  </a:outerShdw>
                </a:effectLst>
                <a:latin typeface="Microsoft JhengHei UI" panose="020B0604030504040204" charset="-120"/>
                <a:ea typeface="Microsoft JhengHei UI" panose="020B0604030504040204" charset="-120"/>
                <a:cs typeface="Open Sans" panose="020B0606030504020204" pitchFamily="34" charset="0"/>
              </a:rPr>
              <a:t>TuRing</a:t>
            </a:r>
          </a:p>
        </p:txBody>
      </p:sp>
      <p:pic>
        <p:nvPicPr>
          <p:cNvPr id="17" name="图片 16">
            <a:extLst>
              <a:ext uri="{FF2B5EF4-FFF2-40B4-BE49-F238E27FC236}">
                <a16:creationId xmlns:a16="http://schemas.microsoft.com/office/drawing/2014/main" id="{AE76FA4C-E09E-448B-A97E-1900A6ED59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89167" y="-1309126"/>
            <a:ext cx="6209966" cy="105336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文本框 48"/>
          <p:cNvSpPr txBox="1">
            <a:spLocks noChangeArrowheads="1"/>
          </p:cNvSpPr>
          <p:nvPr/>
        </p:nvSpPr>
        <p:spPr bwMode="auto">
          <a:xfrm>
            <a:off x="907738" y="218374"/>
            <a:ext cx="73133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zh-CN" altLang="en-US" sz="3200">
                <a:solidFill>
                  <a:schemeClr val="bg1">
                    <a:lumMod val="85000"/>
                  </a:schemeClr>
                </a:solidFill>
                <a:latin typeface="+mn-lt"/>
                <a:ea typeface="+mn-ea"/>
                <a:cs typeface="+mn-ea"/>
                <a:sym typeface="+mn-lt"/>
              </a:rPr>
              <a:t>范式化设计</a:t>
            </a:r>
          </a:p>
        </p:txBody>
      </p:sp>
      <p:sp>
        <p:nvSpPr>
          <p:cNvPr id="5" name="等腰三角形 4"/>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等腰三角形 5"/>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标题 1">
            <a:extLst>
              <a:ext uri="{FF2B5EF4-FFF2-40B4-BE49-F238E27FC236}">
                <a16:creationId xmlns:a16="http://schemas.microsoft.com/office/drawing/2014/main" id="{42775CBF-6762-474B-A268-A24E82E67A82}"/>
              </a:ext>
            </a:extLst>
          </p:cNvPr>
          <p:cNvSpPr>
            <a:spLocks noGrp="1"/>
          </p:cNvSpPr>
          <p:nvPr>
            <p:ph type="title"/>
          </p:nvPr>
        </p:nvSpPr>
        <p:spPr>
          <a:xfrm>
            <a:off x="791366" y="962945"/>
            <a:ext cx="2770392" cy="615636"/>
          </a:xfrm>
        </p:spPr>
        <p:txBody>
          <a:bodyPr>
            <a:normAutofit/>
          </a:bodyPr>
          <a:lstStyle/>
          <a:p>
            <a:pPr algn="l" eaLnBrk="1" hangingPunct="1"/>
            <a:r>
              <a:rPr lang="zh-CN" altLang="en-US" sz="2800" dirty="0">
                <a:latin typeface="微软雅黑" panose="020B0503020204020204" pitchFamily="34" charset="-122"/>
                <a:ea typeface="微软雅黑" panose="020B0503020204020204" pitchFamily="34" charset="-122"/>
              </a:rPr>
              <a:t>第二范式（</a:t>
            </a:r>
            <a:r>
              <a:rPr lang="en-US" altLang="zh-CN" sz="2800" dirty="0">
                <a:latin typeface="微软雅黑" panose="020B0503020204020204" pitchFamily="34" charset="-122"/>
                <a:ea typeface="微软雅黑" panose="020B0503020204020204" pitchFamily="34" charset="-122"/>
              </a:rPr>
              <a:t>2NF</a:t>
            </a:r>
            <a:r>
              <a:rPr lang="zh-CN" altLang="en-US" sz="2800" dirty="0">
                <a:latin typeface="微软雅黑" panose="020B0503020204020204" pitchFamily="34" charset="-122"/>
                <a:ea typeface="微软雅黑" panose="020B0503020204020204" pitchFamily="34" charset="-122"/>
              </a:rPr>
              <a:t>）</a:t>
            </a:r>
          </a:p>
        </p:txBody>
      </p:sp>
      <p:sp>
        <p:nvSpPr>
          <p:cNvPr id="8" name="文本框 7">
            <a:extLst>
              <a:ext uri="{FF2B5EF4-FFF2-40B4-BE49-F238E27FC236}">
                <a16:creationId xmlns:a16="http://schemas.microsoft.com/office/drawing/2014/main" id="{E3BB3844-E4C1-45D1-AA66-6A110E9B9E3F}"/>
              </a:ext>
            </a:extLst>
          </p:cNvPr>
          <p:cNvSpPr txBox="1"/>
          <p:nvPr/>
        </p:nvSpPr>
        <p:spPr>
          <a:xfrm>
            <a:off x="791366" y="1674674"/>
            <a:ext cx="10077254" cy="1754326"/>
          </a:xfrm>
          <a:prstGeom prst="rect">
            <a:avLst/>
          </a:prstGeom>
          <a:noFill/>
        </p:spPr>
        <p:txBody>
          <a:bodyPr wrap="square" rtlCol="0">
            <a:spAutoFit/>
          </a:bodyPr>
          <a:lstStyle/>
          <a:p>
            <a:pPr>
              <a:lnSpc>
                <a:spcPct val="150000"/>
              </a:lnSpc>
            </a:pPr>
            <a:r>
              <a:rPr lang="en-US" altLang="zh-CN" dirty="0">
                <a:latin typeface="微软雅黑 Light" panose="020B0502040204020203" pitchFamily="34" charset="-122"/>
                <a:ea typeface="微软雅黑 Light" panose="020B0502040204020203" pitchFamily="34" charset="-122"/>
              </a:rPr>
              <a:t>1</a:t>
            </a:r>
            <a:r>
              <a:rPr lang="zh-CN" altLang="en-US" dirty="0">
                <a:latin typeface="微软雅黑 Light" panose="020B0502040204020203" pitchFamily="34" charset="-122"/>
                <a:ea typeface="微软雅黑 Light" panose="020B0502040204020203" pitchFamily="34" charset="-122"/>
              </a:rPr>
              <a:t>、第二范式（</a:t>
            </a:r>
            <a:r>
              <a:rPr lang="en-US" altLang="zh-CN" dirty="0">
                <a:latin typeface="微软雅黑 Light" panose="020B0502040204020203" pitchFamily="34" charset="-122"/>
                <a:ea typeface="微软雅黑 Light" panose="020B0502040204020203" pitchFamily="34" charset="-122"/>
              </a:rPr>
              <a:t>2NF</a:t>
            </a:r>
            <a:r>
              <a:rPr lang="zh-CN" altLang="en-US" dirty="0">
                <a:latin typeface="微软雅黑 Light" panose="020B0502040204020203" pitchFamily="34" charset="-122"/>
                <a:ea typeface="微软雅黑 Light" panose="020B0502040204020203" pitchFamily="34" charset="-122"/>
              </a:rPr>
              <a:t>）是在第一范式（</a:t>
            </a:r>
            <a:r>
              <a:rPr lang="en-US" altLang="zh-CN" dirty="0">
                <a:latin typeface="微软雅黑 Light" panose="020B0502040204020203" pitchFamily="34" charset="-122"/>
                <a:ea typeface="微软雅黑 Light" panose="020B0502040204020203" pitchFamily="34" charset="-122"/>
              </a:rPr>
              <a:t>1NF</a:t>
            </a:r>
            <a:r>
              <a:rPr lang="zh-CN" altLang="en-US" dirty="0">
                <a:latin typeface="微软雅黑 Light" panose="020B0502040204020203" pitchFamily="34" charset="-122"/>
                <a:ea typeface="微软雅黑 Light" panose="020B0502040204020203" pitchFamily="34" charset="-122"/>
              </a:rPr>
              <a:t>）的基础上建立起来的。</a:t>
            </a:r>
            <a:endParaRPr lang="en-US" altLang="zh-CN" dirty="0">
              <a:latin typeface="微软雅黑 Light" panose="020B0502040204020203" pitchFamily="34" charset="-122"/>
              <a:ea typeface="微软雅黑 Light" panose="020B0502040204020203" pitchFamily="34" charset="-122"/>
            </a:endParaRPr>
          </a:p>
          <a:p>
            <a:pPr>
              <a:lnSpc>
                <a:spcPct val="150000"/>
              </a:lnSpc>
            </a:pPr>
            <a:r>
              <a:rPr lang="en-US" altLang="zh-CN" dirty="0">
                <a:latin typeface="微软雅黑 Light" panose="020B0502040204020203" pitchFamily="34" charset="-122"/>
                <a:ea typeface="微软雅黑 Light" panose="020B0502040204020203" pitchFamily="34" charset="-122"/>
              </a:rPr>
              <a:t>2</a:t>
            </a:r>
            <a:r>
              <a:rPr lang="zh-CN" altLang="en-US" dirty="0">
                <a:latin typeface="微软雅黑 Light" panose="020B0502040204020203" pitchFamily="34" charset="-122"/>
                <a:ea typeface="微软雅黑 Light" panose="020B0502040204020203" pitchFamily="34" charset="-122"/>
              </a:rPr>
              <a:t>、第二范式（</a:t>
            </a:r>
            <a:r>
              <a:rPr lang="en-US" altLang="zh-CN" dirty="0">
                <a:latin typeface="微软雅黑 Light" panose="020B0502040204020203" pitchFamily="34" charset="-122"/>
                <a:ea typeface="微软雅黑 Light" panose="020B0502040204020203" pitchFamily="34" charset="-122"/>
              </a:rPr>
              <a:t>2NF</a:t>
            </a:r>
            <a:r>
              <a:rPr lang="zh-CN" altLang="en-US" dirty="0">
                <a:latin typeface="微软雅黑 Light" panose="020B0502040204020203" pitchFamily="34" charset="-122"/>
                <a:ea typeface="微软雅黑 Light" panose="020B0502040204020203" pitchFamily="34" charset="-122"/>
              </a:rPr>
              <a:t>）要求实体的属性完全依赖于主关键字。所谓完全依赖是指不能存在仅依赖主关键字一部分的属性，如果存在，那么这个属性和主关键字的这一部分应该分离出来形成一个新的实体，新实体与原实体之间是一对多的关系</a:t>
            </a:r>
          </a:p>
        </p:txBody>
      </p:sp>
      <p:pic>
        <p:nvPicPr>
          <p:cNvPr id="9" name="图片 8">
            <a:extLst>
              <a:ext uri="{FF2B5EF4-FFF2-40B4-BE49-F238E27FC236}">
                <a16:creationId xmlns:a16="http://schemas.microsoft.com/office/drawing/2014/main" id="{22F05796-EA68-49B3-A6CD-93EAA382DCDC}"/>
              </a:ext>
            </a:extLst>
          </p:cNvPr>
          <p:cNvPicPr>
            <a:picLocks noChangeAspect="1"/>
          </p:cNvPicPr>
          <p:nvPr/>
        </p:nvPicPr>
        <p:blipFill>
          <a:blip r:embed="rId4"/>
          <a:stretch>
            <a:fillRect/>
          </a:stretch>
        </p:blipFill>
        <p:spPr>
          <a:xfrm>
            <a:off x="1140248" y="3429000"/>
            <a:ext cx="9379490" cy="3044518"/>
          </a:xfrm>
          <a:prstGeom prst="rect">
            <a:avLst/>
          </a:prstGeom>
        </p:spPr>
      </p:pic>
    </p:spTree>
    <p:custDataLst>
      <p:tags r:id="rId1"/>
    </p:custDataLst>
    <p:extLst>
      <p:ext uri="{BB962C8B-B14F-4D97-AF65-F5344CB8AC3E}">
        <p14:creationId xmlns:p14="http://schemas.microsoft.com/office/powerpoint/2010/main" val="2632234039"/>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文本框 48"/>
          <p:cNvSpPr txBox="1">
            <a:spLocks noChangeArrowheads="1"/>
          </p:cNvSpPr>
          <p:nvPr/>
        </p:nvSpPr>
        <p:spPr bwMode="auto">
          <a:xfrm>
            <a:off x="907738" y="218374"/>
            <a:ext cx="73133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zh-CN" altLang="en-US" sz="3200">
                <a:solidFill>
                  <a:schemeClr val="bg1">
                    <a:lumMod val="85000"/>
                  </a:schemeClr>
                </a:solidFill>
                <a:latin typeface="+mn-lt"/>
                <a:ea typeface="+mn-ea"/>
                <a:cs typeface="+mn-ea"/>
                <a:sym typeface="+mn-lt"/>
              </a:rPr>
              <a:t>范式化设计</a:t>
            </a:r>
          </a:p>
        </p:txBody>
      </p:sp>
      <p:sp>
        <p:nvSpPr>
          <p:cNvPr id="5" name="等腰三角形 4"/>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等腰三角形 5"/>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标题 1">
            <a:extLst>
              <a:ext uri="{FF2B5EF4-FFF2-40B4-BE49-F238E27FC236}">
                <a16:creationId xmlns:a16="http://schemas.microsoft.com/office/drawing/2014/main" id="{8A3C8AFD-E396-489C-806E-62951C02F5D7}"/>
              </a:ext>
            </a:extLst>
          </p:cNvPr>
          <p:cNvSpPr>
            <a:spLocks noGrp="1"/>
          </p:cNvSpPr>
          <p:nvPr>
            <p:ph type="title"/>
          </p:nvPr>
        </p:nvSpPr>
        <p:spPr>
          <a:xfrm>
            <a:off x="708068" y="927449"/>
            <a:ext cx="2671791" cy="889376"/>
          </a:xfrm>
        </p:spPr>
        <p:txBody>
          <a:bodyPr>
            <a:normAutofit/>
          </a:bodyPr>
          <a:lstStyle/>
          <a:p>
            <a:pPr algn="l" eaLnBrk="1" hangingPunct="1"/>
            <a:r>
              <a:rPr lang="zh-CN" altLang="en-US" sz="2800" dirty="0">
                <a:latin typeface="微软雅黑" panose="020B0503020204020204" pitchFamily="34" charset="-122"/>
                <a:ea typeface="微软雅黑" panose="020B0503020204020204" pitchFamily="34" charset="-122"/>
              </a:rPr>
              <a:t>第三范式</a:t>
            </a:r>
            <a:r>
              <a:rPr lang="en-US" altLang="zh-CN" sz="2800" dirty="0">
                <a:latin typeface="微软雅黑" panose="020B0503020204020204" pitchFamily="34" charset="-122"/>
                <a:ea typeface="微软雅黑" panose="020B0503020204020204" pitchFamily="34" charset="-122"/>
              </a:rPr>
              <a:t>(3NF)</a:t>
            </a:r>
            <a:endParaRPr lang="zh-CN" altLang="en-US" sz="2800" dirty="0">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952E4032-AE01-415E-8886-CAE39C3B5BA8}"/>
              </a:ext>
            </a:extLst>
          </p:cNvPr>
          <p:cNvSpPr txBox="1"/>
          <p:nvPr/>
        </p:nvSpPr>
        <p:spPr>
          <a:xfrm>
            <a:off x="724953" y="1733420"/>
            <a:ext cx="10077254" cy="1338828"/>
          </a:xfrm>
          <a:prstGeom prst="rect">
            <a:avLst/>
          </a:prstGeom>
          <a:noFill/>
        </p:spPr>
        <p:txBody>
          <a:bodyPr wrap="square" rtlCol="0">
            <a:spAutoFit/>
          </a:bodyPr>
          <a:lstStyle/>
          <a:p>
            <a:pPr>
              <a:lnSpc>
                <a:spcPct val="150000"/>
              </a:lnSpc>
            </a:pPr>
            <a:r>
              <a:rPr lang="en-US" altLang="zh-CN" dirty="0">
                <a:latin typeface="微软雅黑 Light" panose="020B0502040204020203" pitchFamily="34" charset="-122"/>
                <a:ea typeface="微软雅黑 Light" panose="020B0502040204020203" pitchFamily="34" charset="-122"/>
              </a:rPr>
              <a:t>1</a:t>
            </a:r>
            <a:r>
              <a:rPr lang="zh-CN" altLang="en-US" dirty="0">
                <a:latin typeface="微软雅黑 Light" panose="020B0502040204020203" pitchFamily="34" charset="-122"/>
                <a:ea typeface="微软雅黑 Light" panose="020B0502040204020203" pitchFamily="34" charset="-122"/>
              </a:rPr>
              <a:t>、满足第三范式（</a:t>
            </a:r>
            <a:r>
              <a:rPr lang="en-US" altLang="zh-CN" dirty="0">
                <a:latin typeface="微软雅黑 Light" panose="020B0502040204020203" pitchFamily="34" charset="-122"/>
                <a:ea typeface="微软雅黑 Light" panose="020B0502040204020203" pitchFamily="34" charset="-122"/>
              </a:rPr>
              <a:t>3NF</a:t>
            </a:r>
            <a:r>
              <a:rPr lang="zh-CN" altLang="en-US" dirty="0">
                <a:latin typeface="微软雅黑 Light" panose="020B0502040204020203" pitchFamily="34" charset="-122"/>
                <a:ea typeface="微软雅黑 Light" panose="020B0502040204020203" pitchFamily="34" charset="-122"/>
              </a:rPr>
              <a:t>）必须先满足第二范式（</a:t>
            </a:r>
            <a:r>
              <a:rPr lang="en-US" altLang="zh-CN" dirty="0">
                <a:latin typeface="微软雅黑 Light" panose="020B0502040204020203" pitchFamily="34" charset="-122"/>
                <a:ea typeface="微软雅黑 Light" panose="020B0502040204020203" pitchFamily="34" charset="-122"/>
              </a:rPr>
              <a:t>2NF</a:t>
            </a:r>
            <a:r>
              <a:rPr lang="zh-CN" altLang="en-US" dirty="0">
                <a:latin typeface="微软雅黑 Light" panose="020B0502040204020203" pitchFamily="34" charset="-122"/>
                <a:ea typeface="微软雅黑 Light" panose="020B0502040204020203" pitchFamily="34" charset="-122"/>
              </a:rPr>
              <a:t>）；</a:t>
            </a:r>
            <a:endParaRPr lang="en-US" altLang="zh-CN" dirty="0">
              <a:latin typeface="微软雅黑 Light" panose="020B0502040204020203" pitchFamily="34" charset="-122"/>
              <a:ea typeface="微软雅黑 Light" panose="020B0502040204020203" pitchFamily="34" charset="-122"/>
            </a:endParaRPr>
          </a:p>
          <a:p>
            <a:pPr>
              <a:lnSpc>
                <a:spcPct val="150000"/>
              </a:lnSpc>
            </a:pPr>
            <a:r>
              <a:rPr lang="en-US" altLang="zh-CN" dirty="0">
                <a:latin typeface="微软雅黑 Light" panose="020B0502040204020203" pitchFamily="34" charset="-122"/>
                <a:ea typeface="微软雅黑 Light" panose="020B0502040204020203" pitchFamily="34" charset="-122"/>
              </a:rPr>
              <a:t>2</a:t>
            </a:r>
            <a:r>
              <a:rPr lang="zh-CN" altLang="en-US" dirty="0">
                <a:latin typeface="微软雅黑 Light" panose="020B0502040204020203" pitchFamily="34" charset="-122"/>
                <a:ea typeface="微软雅黑 Light" panose="020B0502040204020203" pitchFamily="34" charset="-122"/>
              </a:rPr>
              <a:t>、第三范式（</a:t>
            </a:r>
            <a:r>
              <a:rPr lang="en-US" altLang="zh-CN" dirty="0">
                <a:latin typeface="微软雅黑 Light" panose="020B0502040204020203" pitchFamily="34" charset="-122"/>
                <a:ea typeface="微软雅黑 Light" panose="020B0502040204020203" pitchFamily="34" charset="-122"/>
              </a:rPr>
              <a:t>3NF</a:t>
            </a:r>
            <a:r>
              <a:rPr lang="zh-CN" altLang="en-US" dirty="0">
                <a:latin typeface="微软雅黑 Light" panose="020B0502040204020203" pitchFamily="34" charset="-122"/>
                <a:ea typeface="微软雅黑 Light" panose="020B0502040204020203" pitchFamily="34" charset="-122"/>
              </a:rPr>
              <a:t>）要求一个数据库表中不包含已在其它表中包含的非主关键字信息，即数据不能存在传递关系，即每个属性都跟主键有直接关系而不是间接关系。</a:t>
            </a:r>
          </a:p>
        </p:txBody>
      </p:sp>
      <p:pic>
        <p:nvPicPr>
          <p:cNvPr id="9" name="图片 8">
            <a:extLst>
              <a:ext uri="{FF2B5EF4-FFF2-40B4-BE49-F238E27FC236}">
                <a16:creationId xmlns:a16="http://schemas.microsoft.com/office/drawing/2014/main" id="{A56D2FAA-AE74-47BA-AB77-6AA579CC00E2}"/>
              </a:ext>
            </a:extLst>
          </p:cNvPr>
          <p:cNvPicPr>
            <a:picLocks noChangeAspect="1"/>
          </p:cNvPicPr>
          <p:nvPr/>
        </p:nvPicPr>
        <p:blipFill>
          <a:blip r:embed="rId4"/>
          <a:stretch>
            <a:fillRect/>
          </a:stretch>
        </p:blipFill>
        <p:spPr>
          <a:xfrm>
            <a:off x="1007932" y="3118262"/>
            <a:ext cx="4676190" cy="1761905"/>
          </a:xfrm>
          <a:prstGeom prst="rect">
            <a:avLst/>
          </a:prstGeom>
        </p:spPr>
      </p:pic>
      <p:sp>
        <p:nvSpPr>
          <p:cNvPr id="10" name="文本框 9">
            <a:extLst>
              <a:ext uri="{FF2B5EF4-FFF2-40B4-BE49-F238E27FC236}">
                <a16:creationId xmlns:a16="http://schemas.microsoft.com/office/drawing/2014/main" id="{5FC353E0-DE8B-46DF-991A-29D06FA68891}"/>
              </a:ext>
            </a:extLst>
          </p:cNvPr>
          <p:cNvSpPr txBox="1"/>
          <p:nvPr/>
        </p:nvSpPr>
        <p:spPr>
          <a:xfrm>
            <a:off x="6305763" y="3118262"/>
            <a:ext cx="4392977" cy="2538195"/>
          </a:xfrm>
          <a:prstGeom prst="rect">
            <a:avLst/>
          </a:prstGeom>
          <a:noFill/>
        </p:spPr>
        <p:txBody>
          <a:bodyPr wrap="square" rtlCol="0">
            <a:spAutoFit/>
          </a:bodyPr>
          <a:lstStyle/>
          <a:p>
            <a:pPr>
              <a:lnSpc>
                <a:spcPct val="150000"/>
              </a:lnSpc>
            </a:pPr>
            <a:r>
              <a:rPr lang="zh-CN" altLang="en-US" dirty="0">
                <a:latin typeface="微软雅黑 Light" panose="020B0502040204020203" pitchFamily="34" charset="-122"/>
                <a:ea typeface="微软雅黑 Light" panose="020B0502040204020203" pitchFamily="34" charset="-122"/>
              </a:rPr>
              <a:t>产品 </a:t>
            </a:r>
            <a:r>
              <a:rPr lang="en-US" altLang="zh-CN" dirty="0">
                <a:latin typeface="微软雅黑 Light" panose="020B0502040204020203" pitchFamily="34" charset="-122"/>
                <a:ea typeface="微软雅黑 Light" panose="020B0502040204020203" pitchFamily="34" charset="-122"/>
              </a:rPr>
              <a:t>ID</a:t>
            </a:r>
            <a:r>
              <a:rPr lang="zh-CN" altLang="en-US" dirty="0">
                <a:latin typeface="微软雅黑 Light" panose="020B0502040204020203" pitchFamily="34" charset="-122"/>
                <a:ea typeface="微软雅黑 Light" panose="020B0502040204020203" pitchFamily="34" charset="-122"/>
              </a:rPr>
              <a:t>与订单编号存在关联关系</a:t>
            </a:r>
          </a:p>
          <a:p>
            <a:pPr>
              <a:lnSpc>
                <a:spcPct val="150000"/>
              </a:lnSpc>
            </a:pPr>
            <a:r>
              <a:rPr lang="zh-CN" altLang="en-US" dirty="0">
                <a:latin typeface="微软雅黑 Light" panose="020B0502040204020203" pitchFamily="34" charset="-122"/>
                <a:ea typeface="微软雅黑 Light" panose="020B0502040204020203" pitchFamily="34" charset="-122"/>
              </a:rPr>
              <a:t>产品名称与订单编号存在关联关系</a:t>
            </a:r>
          </a:p>
          <a:p>
            <a:pPr>
              <a:lnSpc>
                <a:spcPct val="150000"/>
              </a:lnSpc>
            </a:pPr>
            <a:r>
              <a:rPr lang="zh-CN" altLang="en-US" dirty="0">
                <a:solidFill>
                  <a:srgbClr val="FF0000"/>
                </a:solidFill>
                <a:latin typeface="微软雅黑 Light" panose="020B0502040204020203" pitchFamily="34" charset="-122"/>
                <a:ea typeface="微软雅黑 Light" panose="020B0502040204020203" pitchFamily="34" charset="-122"/>
              </a:rPr>
              <a:t>产品</a:t>
            </a:r>
            <a:r>
              <a:rPr lang="en-US" altLang="zh-CN" dirty="0">
                <a:solidFill>
                  <a:srgbClr val="FF0000"/>
                </a:solidFill>
                <a:latin typeface="微软雅黑 Light" panose="020B0502040204020203" pitchFamily="34" charset="-122"/>
                <a:ea typeface="微软雅黑 Light" panose="020B0502040204020203" pitchFamily="34" charset="-122"/>
              </a:rPr>
              <a:t>ID</a:t>
            </a:r>
            <a:r>
              <a:rPr lang="zh-CN" altLang="en-US" dirty="0">
                <a:solidFill>
                  <a:srgbClr val="FF0000"/>
                </a:solidFill>
                <a:latin typeface="微软雅黑 Light" panose="020B0502040204020203" pitchFamily="34" charset="-122"/>
                <a:ea typeface="微软雅黑 Light" panose="020B0502040204020203" pitchFamily="34" charset="-122"/>
              </a:rPr>
              <a:t>与产品名称存在关联关系</a:t>
            </a:r>
            <a:endParaRPr lang="en-US" altLang="zh-CN" dirty="0">
              <a:solidFill>
                <a:srgbClr val="FF0000"/>
              </a:solidFill>
              <a:latin typeface="微软雅黑 Light" panose="020B0502040204020203" pitchFamily="34" charset="-122"/>
              <a:ea typeface="微软雅黑 Light" panose="020B0502040204020203" pitchFamily="34" charset="-122"/>
            </a:endParaRPr>
          </a:p>
          <a:p>
            <a:pPr>
              <a:lnSpc>
                <a:spcPct val="150000"/>
              </a:lnSpc>
            </a:pPr>
            <a:endParaRPr lang="en-US" altLang="zh-CN" dirty="0">
              <a:latin typeface="微软雅黑 Light" panose="020B0502040204020203" pitchFamily="34" charset="-122"/>
              <a:ea typeface="微软雅黑 Light" panose="020B0502040204020203" pitchFamily="34" charset="-122"/>
            </a:endParaRPr>
          </a:p>
          <a:p>
            <a:pPr>
              <a:lnSpc>
                <a:spcPct val="150000"/>
              </a:lnSpc>
            </a:pPr>
            <a:r>
              <a:rPr lang="zh-CN" altLang="en-US">
                <a:latin typeface="微软雅黑 Light" panose="020B0502040204020203" pitchFamily="34" charset="-122"/>
                <a:ea typeface="微软雅黑 Light" panose="020B0502040204020203" pitchFamily="34" charset="-122"/>
              </a:rPr>
              <a:t>如果产品</a:t>
            </a:r>
            <a:r>
              <a:rPr lang="en-US" altLang="zh-CN">
                <a:latin typeface="微软雅黑 Light" panose="020B0502040204020203" pitchFamily="34" charset="-122"/>
                <a:ea typeface="微软雅黑 Light" panose="020B0502040204020203" pitchFamily="34" charset="-122"/>
              </a:rPr>
              <a:t>ID</a:t>
            </a:r>
            <a:r>
              <a:rPr lang="zh-CN" altLang="en-US">
                <a:latin typeface="微软雅黑 Light" panose="020B0502040204020203" pitchFamily="34" charset="-122"/>
                <a:ea typeface="微软雅黑 Light" panose="020B0502040204020203" pitchFamily="34" charset="-122"/>
              </a:rPr>
              <a:t>或产品名称变化会</a:t>
            </a:r>
            <a:r>
              <a:rPr lang="zh-CN" altLang="en-US" dirty="0">
                <a:latin typeface="微软雅黑 Light" panose="020B0502040204020203" pitchFamily="34" charset="-122"/>
                <a:ea typeface="微软雅黑 Light" panose="020B0502040204020203" pitchFamily="34" charset="-122"/>
              </a:rPr>
              <a:t>发生什么情况？</a:t>
            </a:r>
          </a:p>
        </p:txBody>
      </p:sp>
      <p:pic>
        <p:nvPicPr>
          <p:cNvPr id="11" name="图片 10">
            <a:extLst>
              <a:ext uri="{FF2B5EF4-FFF2-40B4-BE49-F238E27FC236}">
                <a16:creationId xmlns:a16="http://schemas.microsoft.com/office/drawing/2014/main" id="{07B038D4-632C-4F1C-BE10-9FA8DD9C373E}"/>
              </a:ext>
            </a:extLst>
          </p:cNvPr>
          <p:cNvPicPr>
            <a:picLocks noChangeAspect="1"/>
          </p:cNvPicPr>
          <p:nvPr/>
        </p:nvPicPr>
        <p:blipFill>
          <a:blip r:embed="rId5"/>
          <a:stretch>
            <a:fillRect/>
          </a:stretch>
        </p:blipFill>
        <p:spPr>
          <a:xfrm>
            <a:off x="980468" y="4800476"/>
            <a:ext cx="1922700" cy="1360163"/>
          </a:xfrm>
          <a:prstGeom prst="rect">
            <a:avLst/>
          </a:prstGeom>
        </p:spPr>
      </p:pic>
    </p:spTree>
    <p:custDataLst>
      <p:tags r:id="rId1"/>
    </p:custDataLst>
    <p:extLst>
      <p:ext uri="{BB962C8B-B14F-4D97-AF65-F5344CB8AC3E}">
        <p14:creationId xmlns:p14="http://schemas.microsoft.com/office/powerpoint/2010/main" val="107833788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文本框 48"/>
          <p:cNvSpPr txBox="1">
            <a:spLocks noChangeArrowheads="1"/>
          </p:cNvSpPr>
          <p:nvPr/>
        </p:nvSpPr>
        <p:spPr bwMode="auto">
          <a:xfrm>
            <a:off x="907738" y="218374"/>
            <a:ext cx="73133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zh-CN" altLang="en-US" sz="3200">
                <a:solidFill>
                  <a:schemeClr val="bg1">
                    <a:lumMod val="85000"/>
                  </a:schemeClr>
                </a:solidFill>
                <a:latin typeface="+mn-lt"/>
                <a:ea typeface="+mn-ea"/>
                <a:cs typeface="+mn-ea"/>
                <a:sym typeface="+mn-lt"/>
              </a:rPr>
              <a:t>范式化设计</a:t>
            </a:r>
          </a:p>
        </p:txBody>
      </p:sp>
      <p:sp>
        <p:nvSpPr>
          <p:cNvPr id="5" name="等腰三角形 4"/>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等腰三角形 5"/>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标题 1">
            <a:extLst>
              <a:ext uri="{FF2B5EF4-FFF2-40B4-BE49-F238E27FC236}">
                <a16:creationId xmlns:a16="http://schemas.microsoft.com/office/drawing/2014/main" id="{98785C05-0499-4811-A0B5-80432CB2061D}"/>
              </a:ext>
            </a:extLst>
          </p:cNvPr>
          <p:cNvSpPr>
            <a:spLocks noGrp="1"/>
          </p:cNvSpPr>
          <p:nvPr>
            <p:ph type="title"/>
          </p:nvPr>
        </p:nvSpPr>
        <p:spPr>
          <a:xfrm>
            <a:off x="791366" y="880625"/>
            <a:ext cx="2671791" cy="889376"/>
          </a:xfrm>
        </p:spPr>
        <p:txBody>
          <a:bodyPr>
            <a:normAutofit/>
          </a:bodyPr>
          <a:lstStyle/>
          <a:p>
            <a:pPr algn="l" eaLnBrk="1" hangingPunct="1"/>
            <a:r>
              <a:rPr lang="zh-CN" altLang="en-US" sz="2800">
                <a:latin typeface="微软雅黑" panose="020B0503020204020204" pitchFamily="34" charset="-122"/>
                <a:ea typeface="微软雅黑" panose="020B0503020204020204" pitchFamily="34" charset="-122"/>
              </a:rPr>
              <a:t>范式补充说明</a:t>
            </a:r>
            <a:endParaRPr lang="zh-CN" altLang="en-US" sz="2800" dirty="0">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E1506604-2E97-46BB-8C04-F8D152A91FCA}"/>
              </a:ext>
            </a:extLst>
          </p:cNvPr>
          <p:cNvSpPr txBox="1"/>
          <p:nvPr/>
        </p:nvSpPr>
        <p:spPr>
          <a:xfrm>
            <a:off x="791366" y="1626767"/>
            <a:ext cx="4957584" cy="1707199"/>
          </a:xfrm>
          <a:prstGeom prst="rect">
            <a:avLst/>
          </a:prstGeom>
          <a:noFill/>
        </p:spPr>
        <p:txBody>
          <a:bodyPr wrap="square" rtlCol="0">
            <a:spAutoFit/>
          </a:bodyPr>
          <a:lstStyle/>
          <a:p>
            <a:pPr>
              <a:lnSpc>
                <a:spcPct val="150000"/>
              </a:lnSpc>
            </a:pPr>
            <a:r>
              <a:rPr lang="zh-CN" altLang="en-US">
                <a:latin typeface="微软雅黑 Light" panose="020B0502040204020203" pitchFamily="34" charset="-122"/>
                <a:ea typeface="微软雅黑 Light" panose="020B0502040204020203" pitchFamily="34" charset="-122"/>
              </a:rPr>
              <a:t>真正的数据库范式定义上，相当难懂，比如第二范式（</a:t>
            </a:r>
            <a:r>
              <a:rPr lang="en-US" altLang="zh-CN">
                <a:latin typeface="微软雅黑 Light" panose="020B0502040204020203" pitchFamily="34" charset="-122"/>
                <a:ea typeface="微软雅黑 Light" panose="020B0502040204020203" pitchFamily="34" charset="-122"/>
              </a:rPr>
              <a:t>2NF</a:t>
            </a:r>
            <a:r>
              <a:rPr lang="zh-CN" altLang="en-US">
                <a:latin typeface="微软雅黑 Light" panose="020B0502040204020203" pitchFamily="34" charset="-122"/>
                <a:ea typeface="微软雅黑 Light" panose="020B0502040204020203" pitchFamily="34" charset="-122"/>
              </a:rPr>
              <a:t>）的定义“若某关系</a:t>
            </a:r>
            <a:r>
              <a:rPr lang="en-US" altLang="zh-CN">
                <a:latin typeface="微软雅黑 Light" panose="020B0502040204020203" pitchFamily="34" charset="-122"/>
                <a:ea typeface="微软雅黑 Light" panose="020B0502040204020203" pitchFamily="34" charset="-122"/>
              </a:rPr>
              <a:t>R</a:t>
            </a:r>
            <a:r>
              <a:rPr lang="zh-CN" altLang="en-US">
                <a:latin typeface="微软雅黑 Light" panose="020B0502040204020203" pitchFamily="34" charset="-122"/>
                <a:ea typeface="微软雅黑 Light" panose="020B0502040204020203" pitchFamily="34" charset="-122"/>
              </a:rPr>
              <a:t>属于第一范式，且每一个非主属性完全函数依赖于任何一个候选码，则关系</a:t>
            </a:r>
            <a:r>
              <a:rPr lang="en-US" altLang="zh-CN">
                <a:latin typeface="微软雅黑 Light" panose="020B0502040204020203" pitchFamily="34" charset="-122"/>
                <a:ea typeface="微软雅黑 Light" panose="020B0502040204020203" pitchFamily="34" charset="-122"/>
              </a:rPr>
              <a:t>R</a:t>
            </a:r>
            <a:r>
              <a:rPr lang="zh-CN" altLang="en-US">
                <a:latin typeface="微软雅黑 Light" panose="020B0502040204020203" pitchFamily="34" charset="-122"/>
                <a:ea typeface="微软雅黑 Light" panose="020B0502040204020203" pitchFamily="34" charset="-122"/>
              </a:rPr>
              <a:t>属于第二范式。”。</a:t>
            </a:r>
            <a:endParaRPr lang="zh-CN" altLang="en-US" dirty="0">
              <a:latin typeface="微软雅黑 Light" panose="020B0502040204020203" pitchFamily="34" charset="-122"/>
              <a:ea typeface="微软雅黑 Light" panose="020B0502040204020203" pitchFamily="34" charset="-122"/>
            </a:endParaRPr>
          </a:p>
        </p:txBody>
      </p:sp>
      <p:pic>
        <p:nvPicPr>
          <p:cNvPr id="9" name="图片 8">
            <a:extLst>
              <a:ext uri="{FF2B5EF4-FFF2-40B4-BE49-F238E27FC236}">
                <a16:creationId xmlns:a16="http://schemas.microsoft.com/office/drawing/2014/main" id="{271F9512-1B70-41A3-B284-7A62D14B72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3283" y="1089198"/>
            <a:ext cx="4417473" cy="5632278"/>
          </a:xfrm>
          <a:prstGeom prst="rect">
            <a:avLst/>
          </a:prstGeom>
        </p:spPr>
      </p:pic>
      <p:sp>
        <p:nvSpPr>
          <p:cNvPr id="10" name="文本框 9">
            <a:extLst>
              <a:ext uri="{FF2B5EF4-FFF2-40B4-BE49-F238E27FC236}">
                <a16:creationId xmlns:a16="http://schemas.microsoft.com/office/drawing/2014/main" id="{4FFBFDF1-4AC3-4BC6-B093-43F3101DA0C3}"/>
              </a:ext>
            </a:extLst>
          </p:cNvPr>
          <p:cNvSpPr txBox="1"/>
          <p:nvPr/>
        </p:nvSpPr>
        <p:spPr>
          <a:xfrm>
            <a:off x="791366" y="4080108"/>
            <a:ext cx="4314788" cy="400110"/>
          </a:xfrm>
          <a:prstGeom prst="rect">
            <a:avLst/>
          </a:prstGeom>
          <a:noFill/>
        </p:spPr>
        <p:txBody>
          <a:bodyPr wrap="square">
            <a:spAutoFit/>
          </a:bodyPr>
          <a:lstStyle/>
          <a:p>
            <a:r>
              <a:rPr lang="zh-CN" altLang="en-US" sz="2000">
                <a:latin typeface="微软雅黑" panose="020B0503020204020204" pitchFamily="34" charset="-122"/>
                <a:ea typeface="微软雅黑" panose="020B0503020204020204" pitchFamily="34" charset="-122"/>
              </a:rPr>
              <a:t>完全符合范式化的设计真的完美无缺？</a:t>
            </a:r>
          </a:p>
        </p:txBody>
      </p:sp>
    </p:spTree>
    <p:custDataLst>
      <p:tags r:id="rId1"/>
    </p:custDataLst>
    <p:extLst>
      <p:ext uri="{BB962C8B-B14F-4D97-AF65-F5344CB8AC3E}">
        <p14:creationId xmlns:p14="http://schemas.microsoft.com/office/powerpoint/2010/main" val="247346376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文本框 48"/>
          <p:cNvSpPr txBox="1">
            <a:spLocks noChangeArrowheads="1"/>
          </p:cNvSpPr>
          <p:nvPr/>
        </p:nvSpPr>
        <p:spPr bwMode="auto">
          <a:xfrm>
            <a:off x="907738" y="218374"/>
            <a:ext cx="73133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zh-CN" altLang="en-US" sz="3200">
                <a:solidFill>
                  <a:schemeClr val="bg1">
                    <a:lumMod val="85000"/>
                  </a:schemeClr>
                </a:solidFill>
                <a:latin typeface="+mn-lt"/>
                <a:ea typeface="+mn-ea"/>
                <a:cs typeface="+mn-ea"/>
                <a:sym typeface="+mn-lt"/>
              </a:rPr>
              <a:t>范式化设计</a:t>
            </a:r>
          </a:p>
        </p:txBody>
      </p:sp>
      <p:sp>
        <p:nvSpPr>
          <p:cNvPr id="5" name="等腰三角形 4"/>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等腰三角形 5"/>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a:extLst>
              <a:ext uri="{FF2B5EF4-FFF2-40B4-BE49-F238E27FC236}">
                <a16:creationId xmlns:a16="http://schemas.microsoft.com/office/drawing/2014/main" id="{CC9FD7E5-6694-48DD-96B1-3E40E94A9089}"/>
              </a:ext>
            </a:extLst>
          </p:cNvPr>
          <p:cNvSpPr txBox="1"/>
          <p:nvPr/>
        </p:nvSpPr>
        <p:spPr>
          <a:xfrm>
            <a:off x="430058" y="1095828"/>
            <a:ext cx="10647652" cy="1477328"/>
          </a:xfrm>
          <a:prstGeom prst="rect">
            <a:avLst/>
          </a:prstGeom>
          <a:noFill/>
        </p:spPr>
        <p:txBody>
          <a:bodyPr wrap="square" rtlCol="0">
            <a:spAutoFit/>
          </a:bodyPr>
          <a:lstStyle/>
          <a:p>
            <a:r>
              <a:rPr lang="zh-CN" altLang="en-US" dirty="0">
                <a:latin typeface="微软雅黑 Light" panose="020B0502040204020203" pitchFamily="34" charset="-122"/>
                <a:ea typeface="微软雅黑 Light" panose="020B0502040204020203" pitchFamily="34" charset="-122"/>
              </a:rPr>
              <a:t>所谓的反范式化设计，就是针对范式化设计而言的。</a:t>
            </a:r>
          </a:p>
          <a:p>
            <a:endParaRPr lang="zh-CN" altLang="en-US" dirty="0">
              <a:latin typeface="微软雅黑 Light" panose="020B0502040204020203" pitchFamily="34" charset="-122"/>
              <a:ea typeface="微软雅黑 Light" panose="020B0502040204020203" pitchFamily="34" charset="-122"/>
            </a:endParaRPr>
          </a:p>
          <a:p>
            <a:r>
              <a:rPr lang="en-US" altLang="zh-CN" dirty="0">
                <a:latin typeface="微软雅黑 Light" panose="020B0502040204020203" pitchFamily="34" charset="-122"/>
                <a:ea typeface="微软雅黑 Light" panose="020B0502040204020203" pitchFamily="34" charset="-122"/>
              </a:rPr>
              <a:t>1</a:t>
            </a:r>
            <a:r>
              <a:rPr lang="zh-CN" altLang="en-US" dirty="0">
                <a:latin typeface="微软雅黑 Light" panose="020B0502040204020203" pitchFamily="34" charset="-122"/>
                <a:ea typeface="微软雅黑 Light" panose="020B0502040204020203" pitchFamily="34" charset="-122"/>
              </a:rPr>
              <a:t>、为了性能和读取效率而适当的违反对数据库设计范式的要求；</a:t>
            </a:r>
            <a:endParaRPr lang="en-US" altLang="zh-CN" dirty="0">
              <a:latin typeface="微软雅黑 Light" panose="020B0502040204020203" pitchFamily="34" charset="-122"/>
              <a:ea typeface="微软雅黑 Light" panose="020B0502040204020203" pitchFamily="34" charset="-122"/>
            </a:endParaRPr>
          </a:p>
          <a:p>
            <a:endParaRPr lang="en-US" altLang="zh-CN" dirty="0">
              <a:latin typeface="微软雅黑 Light" panose="020B0502040204020203" pitchFamily="34" charset="-122"/>
              <a:ea typeface="微软雅黑 Light" panose="020B0502040204020203" pitchFamily="34" charset="-122"/>
            </a:endParaRPr>
          </a:p>
          <a:p>
            <a:r>
              <a:rPr lang="en-US" altLang="zh-CN" dirty="0">
                <a:latin typeface="微软雅黑 Light" panose="020B0502040204020203" pitchFamily="34" charset="-122"/>
                <a:ea typeface="微软雅黑 Light" panose="020B0502040204020203" pitchFamily="34" charset="-122"/>
              </a:rPr>
              <a:t>2</a:t>
            </a:r>
            <a:r>
              <a:rPr lang="zh-CN" altLang="en-US" dirty="0">
                <a:latin typeface="微软雅黑 Light" panose="020B0502040204020203" pitchFamily="34" charset="-122"/>
                <a:ea typeface="微软雅黑 Light" panose="020B0502040204020203" pitchFamily="34" charset="-122"/>
              </a:rPr>
              <a:t>、为了查询的性能，允许存在部分（少量）冗余数据。换句话说，</a:t>
            </a:r>
            <a:r>
              <a:rPr lang="zh-CN" altLang="en-US" b="1" dirty="0">
                <a:latin typeface="微软雅黑 Light" panose="020B0502040204020203" pitchFamily="34" charset="-122"/>
                <a:ea typeface="微软雅黑 Light" panose="020B0502040204020203" pitchFamily="34" charset="-122"/>
              </a:rPr>
              <a:t>反范式化设计就是使用空间换时间</a:t>
            </a:r>
            <a:r>
              <a:rPr lang="zh-CN" altLang="en-US" dirty="0">
                <a:latin typeface="微软雅黑 Light" panose="020B0502040204020203" pitchFamily="34" charset="-122"/>
                <a:ea typeface="微软雅黑 Light" panose="020B0502040204020203" pitchFamily="34" charset="-122"/>
              </a:rPr>
              <a:t>。</a:t>
            </a:r>
          </a:p>
        </p:txBody>
      </p:sp>
      <p:graphicFrame>
        <p:nvGraphicFramePr>
          <p:cNvPr id="8" name="表格 7">
            <a:extLst>
              <a:ext uri="{FF2B5EF4-FFF2-40B4-BE49-F238E27FC236}">
                <a16:creationId xmlns:a16="http://schemas.microsoft.com/office/drawing/2014/main" id="{EFAE534B-3C2A-4783-9A28-5A376EA5EA8C}"/>
              </a:ext>
            </a:extLst>
          </p:cNvPr>
          <p:cNvGraphicFramePr/>
          <p:nvPr>
            <p:extLst>
              <p:ext uri="{D42A27DB-BD31-4B8C-83A1-F6EECF244321}">
                <p14:modId xmlns:p14="http://schemas.microsoft.com/office/powerpoint/2010/main" val="1593399238"/>
              </p:ext>
            </p:extLst>
          </p:nvPr>
        </p:nvGraphicFramePr>
        <p:xfrm>
          <a:off x="444118" y="3053431"/>
          <a:ext cx="7609205" cy="475615"/>
        </p:xfrm>
        <a:graphic>
          <a:graphicData uri="http://schemas.openxmlformats.org/drawingml/2006/table">
            <a:tbl>
              <a:tblPr firstRow="1" bandRow="1">
                <a:tableStyleId>{5C22544A-7EE6-4342-B048-85BDC9FD1C3A}</a:tableStyleId>
              </a:tblPr>
              <a:tblGrid>
                <a:gridCol w="655320">
                  <a:extLst>
                    <a:ext uri="{9D8B030D-6E8A-4147-A177-3AD203B41FA5}">
                      <a16:colId xmlns:a16="http://schemas.microsoft.com/office/drawing/2014/main" val="20000"/>
                    </a:ext>
                  </a:extLst>
                </a:gridCol>
                <a:gridCol w="1457960">
                  <a:extLst>
                    <a:ext uri="{9D8B030D-6E8A-4147-A177-3AD203B41FA5}">
                      <a16:colId xmlns:a16="http://schemas.microsoft.com/office/drawing/2014/main" val="20001"/>
                    </a:ext>
                  </a:extLst>
                </a:gridCol>
                <a:gridCol w="1744980">
                  <a:extLst>
                    <a:ext uri="{9D8B030D-6E8A-4147-A177-3AD203B41FA5}">
                      <a16:colId xmlns:a16="http://schemas.microsoft.com/office/drawing/2014/main" val="20002"/>
                    </a:ext>
                  </a:extLst>
                </a:gridCol>
                <a:gridCol w="1431290">
                  <a:extLst>
                    <a:ext uri="{9D8B030D-6E8A-4147-A177-3AD203B41FA5}">
                      <a16:colId xmlns:a16="http://schemas.microsoft.com/office/drawing/2014/main" val="20003"/>
                    </a:ext>
                  </a:extLst>
                </a:gridCol>
                <a:gridCol w="1455420">
                  <a:extLst>
                    <a:ext uri="{9D8B030D-6E8A-4147-A177-3AD203B41FA5}">
                      <a16:colId xmlns:a16="http://schemas.microsoft.com/office/drawing/2014/main" val="20004"/>
                    </a:ext>
                  </a:extLst>
                </a:gridCol>
                <a:gridCol w="864235">
                  <a:extLst>
                    <a:ext uri="{9D8B030D-6E8A-4147-A177-3AD203B41FA5}">
                      <a16:colId xmlns:a16="http://schemas.microsoft.com/office/drawing/2014/main" val="20005"/>
                    </a:ext>
                  </a:extLst>
                </a:gridCol>
              </a:tblGrid>
              <a:tr h="475615">
                <a:tc>
                  <a:txBody>
                    <a:bodyPr/>
                    <a:lstStyle/>
                    <a:p>
                      <a:pPr>
                        <a:buNone/>
                      </a:pPr>
                      <a:r>
                        <a:rPr lang="en-US" altLang="zh-CN">
                          <a:solidFill>
                            <a:srgbClr val="222222"/>
                          </a:solidFill>
                        </a:rPr>
                        <a:t>ID</a:t>
                      </a:r>
                    </a:p>
                  </a:txBody>
                  <a:tcPr/>
                </a:tc>
                <a:tc>
                  <a:txBody>
                    <a:bodyPr/>
                    <a:lstStyle/>
                    <a:p>
                      <a:pPr>
                        <a:buNone/>
                      </a:pPr>
                      <a:r>
                        <a:rPr lang="zh-CN" altLang="en-US">
                          <a:solidFill>
                            <a:srgbClr val="222222"/>
                          </a:solidFill>
                        </a:rPr>
                        <a:t>商品名称</a:t>
                      </a:r>
                    </a:p>
                  </a:txBody>
                  <a:tcPr/>
                </a:tc>
                <a:tc>
                  <a:txBody>
                    <a:bodyPr/>
                    <a:lstStyle/>
                    <a:p>
                      <a:pPr>
                        <a:buNone/>
                      </a:pPr>
                      <a:r>
                        <a:rPr lang="zh-CN" altLang="en-US">
                          <a:solidFill>
                            <a:srgbClr val="222222"/>
                          </a:solidFill>
                        </a:rPr>
                        <a:t>出版社名称</a:t>
                      </a:r>
                    </a:p>
                  </a:txBody>
                  <a:tcPr/>
                </a:tc>
                <a:tc>
                  <a:txBody>
                    <a:bodyPr/>
                    <a:lstStyle/>
                    <a:p>
                      <a:pPr>
                        <a:buNone/>
                      </a:pPr>
                      <a:r>
                        <a:rPr lang="zh-CN" altLang="en-US">
                          <a:solidFill>
                            <a:srgbClr val="222222"/>
                          </a:solidFill>
                        </a:rPr>
                        <a:t>图书价格</a:t>
                      </a:r>
                    </a:p>
                  </a:txBody>
                  <a:tcPr/>
                </a:tc>
                <a:tc>
                  <a:txBody>
                    <a:bodyPr/>
                    <a:lstStyle/>
                    <a:p>
                      <a:pPr>
                        <a:buNone/>
                      </a:pPr>
                      <a:r>
                        <a:rPr lang="zh-CN" altLang="en-US">
                          <a:solidFill>
                            <a:srgbClr val="222222"/>
                          </a:solidFill>
                        </a:rPr>
                        <a:t>图书表述</a:t>
                      </a:r>
                    </a:p>
                  </a:txBody>
                  <a:tcPr/>
                </a:tc>
                <a:tc>
                  <a:txBody>
                    <a:bodyPr/>
                    <a:lstStyle/>
                    <a:p>
                      <a:pPr>
                        <a:buNone/>
                      </a:pPr>
                      <a:r>
                        <a:rPr lang="zh-CN" altLang="en-US">
                          <a:solidFill>
                            <a:srgbClr val="222222"/>
                          </a:solidFill>
                        </a:rPr>
                        <a:t>作者</a:t>
                      </a:r>
                    </a:p>
                  </a:txBody>
                  <a:tcPr/>
                </a:tc>
                <a:extLst>
                  <a:ext uri="{0D108BD9-81ED-4DB2-BD59-A6C34878D82A}">
                    <a16:rowId xmlns:a16="http://schemas.microsoft.com/office/drawing/2014/main" val="10000"/>
                  </a:ext>
                </a:extLst>
              </a:tr>
            </a:tbl>
          </a:graphicData>
        </a:graphic>
      </p:graphicFrame>
      <p:sp>
        <p:nvSpPr>
          <p:cNvPr id="9" name="文本框 8">
            <a:extLst>
              <a:ext uri="{FF2B5EF4-FFF2-40B4-BE49-F238E27FC236}">
                <a16:creationId xmlns:a16="http://schemas.microsoft.com/office/drawing/2014/main" id="{C899BB29-29E1-4A19-9C1B-BE9FDC06B391}"/>
              </a:ext>
            </a:extLst>
          </p:cNvPr>
          <p:cNvSpPr txBox="1"/>
          <p:nvPr/>
        </p:nvSpPr>
        <p:spPr>
          <a:xfrm>
            <a:off x="450468" y="2662906"/>
            <a:ext cx="2025106" cy="368300"/>
          </a:xfrm>
          <a:prstGeom prst="rect">
            <a:avLst/>
          </a:prstGeom>
          <a:noFill/>
        </p:spPr>
        <p:txBody>
          <a:bodyPr wrap="square" rtlCol="0" anchor="t">
            <a:spAutoFit/>
            <a:scene3d>
              <a:camera prst="orthographicFront"/>
              <a:lightRig rig="threePt" dir="t"/>
            </a:scene3d>
          </a:bodyPr>
          <a:lstStyle/>
          <a:p>
            <a:pPr marL="342900" indent="-342900">
              <a:buFont typeface="Wingdings" panose="05000000000000000000" charset="0"/>
              <a:buChar char="p"/>
            </a:pPr>
            <a:r>
              <a:rPr lang="zh-CN" altLang="en-US">
                <a:solidFill>
                  <a:schemeClr val="accent1"/>
                </a:solidFill>
                <a:effectLst>
                  <a:outerShdw blurRad="38100" dist="25400" dir="5400000" algn="ctr" rotWithShape="0">
                    <a:srgbClr val="6E747A">
                      <a:alpha val="43000"/>
                    </a:srgbClr>
                  </a:outerShdw>
                </a:effectLst>
                <a:latin typeface="微软雅黑 Light" panose="020B0502040204020203" pitchFamily="34" charset="-122"/>
                <a:ea typeface="微软雅黑 Light" panose="020B0502040204020203" pitchFamily="34" charset="-122"/>
              </a:rPr>
              <a:t>商品信息</a:t>
            </a:r>
          </a:p>
        </p:txBody>
      </p:sp>
      <p:graphicFrame>
        <p:nvGraphicFramePr>
          <p:cNvPr id="10" name="表格 9">
            <a:extLst>
              <a:ext uri="{FF2B5EF4-FFF2-40B4-BE49-F238E27FC236}">
                <a16:creationId xmlns:a16="http://schemas.microsoft.com/office/drawing/2014/main" id="{32DD0317-01A0-40F5-9CFA-88143BE4E72E}"/>
              </a:ext>
            </a:extLst>
          </p:cNvPr>
          <p:cNvGraphicFramePr/>
          <p:nvPr>
            <p:extLst>
              <p:ext uri="{D42A27DB-BD31-4B8C-83A1-F6EECF244321}">
                <p14:modId xmlns:p14="http://schemas.microsoft.com/office/powerpoint/2010/main" val="408421607"/>
              </p:ext>
            </p:extLst>
          </p:nvPr>
        </p:nvGraphicFramePr>
        <p:xfrm>
          <a:off x="444118" y="3884646"/>
          <a:ext cx="3173730" cy="475615"/>
        </p:xfrm>
        <a:graphic>
          <a:graphicData uri="http://schemas.openxmlformats.org/drawingml/2006/table">
            <a:tbl>
              <a:tblPr firstRow="1" bandRow="1">
                <a:tableStyleId>{5C22544A-7EE6-4342-B048-85BDC9FD1C3A}</a:tableStyleId>
              </a:tblPr>
              <a:tblGrid>
                <a:gridCol w="1457960">
                  <a:extLst>
                    <a:ext uri="{9D8B030D-6E8A-4147-A177-3AD203B41FA5}">
                      <a16:colId xmlns:a16="http://schemas.microsoft.com/office/drawing/2014/main" val="20000"/>
                    </a:ext>
                  </a:extLst>
                </a:gridCol>
                <a:gridCol w="1715770">
                  <a:extLst>
                    <a:ext uri="{9D8B030D-6E8A-4147-A177-3AD203B41FA5}">
                      <a16:colId xmlns:a16="http://schemas.microsoft.com/office/drawing/2014/main" val="20001"/>
                    </a:ext>
                  </a:extLst>
                </a:gridCol>
              </a:tblGrid>
              <a:tr h="475615">
                <a:tc>
                  <a:txBody>
                    <a:bodyPr/>
                    <a:lstStyle/>
                    <a:p>
                      <a:pPr>
                        <a:buNone/>
                      </a:pPr>
                      <a:r>
                        <a:rPr lang="zh-CN" altLang="en-US" sz="1800">
                          <a:solidFill>
                            <a:srgbClr val="222222"/>
                          </a:solidFill>
                          <a:sym typeface="+mn-ea"/>
                        </a:rPr>
                        <a:t>分类</a:t>
                      </a:r>
                      <a:r>
                        <a:rPr lang="en-US" altLang="zh-CN" sz="1800">
                          <a:solidFill>
                            <a:srgbClr val="222222"/>
                          </a:solidFill>
                          <a:sym typeface="+mn-ea"/>
                        </a:rPr>
                        <a:t>ID</a:t>
                      </a:r>
                      <a:endParaRPr lang="zh-CN" altLang="en-US" sz="1800">
                        <a:solidFill>
                          <a:srgbClr val="222222"/>
                        </a:solidFill>
                      </a:endParaRPr>
                    </a:p>
                  </a:txBody>
                  <a:tcPr/>
                </a:tc>
                <a:tc>
                  <a:txBody>
                    <a:bodyPr/>
                    <a:lstStyle/>
                    <a:p>
                      <a:pPr>
                        <a:buNone/>
                      </a:pPr>
                      <a:r>
                        <a:rPr lang="zh-CN" altLang="en-US" sz="1800">
                          <a:solidFill>
                            <a:srgbClr val="222222"/>
                          </a:solidFill>
                        </a:rPr>
                        <a:t>分类名称</a:t>
                      </a:r>
                    </a:p>
                  </a:txBody>
                  <a:tcPr/>
                </a:tc>
                <a:extLst>
                  <a:ext uri="{0D108BD9-81ED-4DB2-BD59-A6C34878D82A}">
                    <a16:rowId xmlns:a16="http://schemas.microsoft.com/office/drawing/2014/main" val="10000"/>
                  </a:ext>
                </a:extLst>
              </a:tr>
            </a:tbl>
          </a:graphicData>
        </a:graphic>
      </p:graphicFrame>
      <p:sp>
        <p:nvSpPr>
          <p:cNvPr id="11" name="文本框 10">
            <a:extLst>
              <a:ext uri="{FF2B5EF4-FFF2-40B4-BE49-F238E27FC236}">
                <a16:creationId xmlns:a16="http://schemas.microsoft.com/office/drawing/2014/main" id="{8A250186-6574-4D15-8921-F26571A7FC73}"/>
              </a:ext>
            </a:extLst>
          </p:cNvPr>
          <p:cNvSpPr txBox="1"/>
          <p:nvPr/>
        </p:nvSpPr>
        <p:spPr>
          <a:xfrm>
            <a:off x="447293" y="3516346"/>
            <a:ext cx="3458729" cy="368300"/>
          </a:xfrm>
          <a:prstGeom prst="rect">
            <a:avLst/>
          </a:prstGeom>
          <a:noFill/>
        </p:spPr>
        <p:txBody>
          <a:bodyPr wrap="square" rtlCol="0" anchor="t">
            <a:spAutoFit/>
            <a:scene3d>
              <a:camera prst="orthographicFront"/>
              <a:lightRig rig="threePt" dir="t"/>
            </a:scene3d>
          </a:bodyPr>
          <a:lstStyle/>
          <a:p>
            <a:pPr marL="342900" indent="-342900">
              <a:buFont typeface="Wingdings" panose="05000000000000000000" charset="0"/>
              <a:buChar char="p"/>
            </a:pPr>
            <a:r>
              <a:rPr lang="zh-CN" altLang="en-US">
                <a:solidFill>
                  <a:schemeClr val="accent1"/>
                </a:solidFill>
                <a:effectLst>
                  <a:outerShdw blurRad="38100" dist="25400" dir="5400000" algn="ctr" rotWithShape="0">
                    <a:srgbClr val="6E747A">
                      <a:alpha val="43000"/>
                    </a:srgbClr>
                  </a:outerShdw>
                </a:effectLst>
                <a:latin typeface="微软雅黑 Light" panose="020B0502040204020203" pitchFamily="34" charset="-122"/>
                <a:ea typeface="微软雅黑 Light" panose="020B0502040204020203" pitchFamily="34" charset="-122"/>
              </a:rPr>
              <a:t>分类信息</a:t>
            </a:r>
          </a:p>
        </p:txBody>
      </p:sp>
      <p:graphicFrame>
        <p:nvGraphicFramePr>
          <p:cNvPr id="12" name="表格 11">
            <a:extLst>
              <a:ext uri="{FF2B5EF4-FFF2-40B4-BE49-F238E27FC236}">
                <a16:creationId xmlns:a16="http://schemas.microsoft.com/office/drawing/2014/main" id="{E24F4152-8689-4098-9348-65EC28E9DC85}"/>
              </a:ext>
            </a:extLst>
          </p:cNvPr>
          <p:cNvGraphicFramePr/>
          <p:nvPr>
            <p:extLst>
              <p:ext uri="{D42A27DB-BD31-4B8C-83A1-F6EECF244321}">
                <p14:modId xmlns:p14="http://schemas.microsoft.com/office/powerpoint/2010/main" val="1008191741"/>
              </p:ext>
            </p:extLst>
          </p:nvPr>
        </p:nvGraphicFramePr>
        <p:xfrm>
          <a:off x="444118" y="4832066"/>
          <a:ext cx="3173730" cy="475615"/>
        </p:xfrm>
        <a:graphic>
          <a:graphicData uri="http://schemas.openxmlformats.org/drawingml/2006/table">
            <a:tbl>
              <a:tblPr firstRow="1" bandRow="1">
                <a:tableStyleId>{5C22544A-7EE6-4342-B048-85BDC9FD1C3A}</a:tableStyleId>
              </a:tblPr>
              <a:tblGrid>
                <a:gridCol w="1457960">
                  <a:extLst>
                    <a:ext uri="{9D8B030D-6E8A-4147-A177-3AD203B41FA5}">
                      <a16:colId xmlns:a16="http://schemas.microsoft.com/office/drawing/2014/main" val="20000"/>
                    </a:ext>
                  </a:extLst>
                </a:gridCol>
                <a:gridCol w="1715770">
                  <a:extLst>
                    <a:ext uri="{9D8B030D-6E8A-4147-A177-3AD203B41FA5}">
                      <a16:colId xmlns:a16="http://schemas.microsoft.com/office/drawing/2014/main" val="20001"/>
                    </a:ext>
                  </a:extLst>
                </a:gridCol>
              </a:tblGrid>
              <a:tr h="475615">
                <a:tc>
                  <a:txBody>
                    <a:bodyPr/>
                    <a:lstStyle/>
                    <a:p>
                      <a:pPr>
                        <a:buNone/>
                      </a:pPr>
                      <a:r>
                        <a:rPr lang="zh-CN" altLang="en-US">
                          <a:solidFill>
                            <a:srgbClr val="222222"/>
                          </a:solidFill>
                        </a:rPr>
                        <a:t>商品</a:t>
                      </a:r>
                      <a:r>
                        <a:rPr lang="en-US" altLang="zh-CN">
                          <a:solidFill>
                            <a:srgbClr val="222222"/>
                          </a:solidFill>
                        </a:rPr>
                        <a:t>ID</a:t>
                      </a:r>
                      <a:endParaRPr lang="zh-CN" altLang="en-US">
                        <a:solidFill>
                          <a:srgbClr val="222222"/>
                        </a:solidFill>
                      </a:endParaRPr>
                    </a:p>
                  </a:txBody>
                  <a:tcPr/>
                </a:tc>
                <a:tc>
                  <a:txBody>
                    <a:bodyPr/>
                    <a:lstStyle/>
                    <a:p>
                      <a:pPr>
                        <a:buNone/>
                      </a:pPr>
                      <a:r>
                        <a:rPr lang="zh-CN" altLang="en-US">
                          <a:solidFill>
                            <a:srgbClr val="222222"/>
                          </a:solidFill>
                        </a:rPr>
                        <a:t>分类</a:t>
                      </a:r>
                      <a:r>
                        <a:rPr lang="en-US" altLang="zh-CN">
                          <a:solidFill>
                            <a:srgbClr val="222222"/>
                          </a:solidFill>
                        </a:rPr>
                        <a:t>ID</a:t>
                      </a:r>
                      <a:endParaRPr lang="zh-CN" altLang="en-US">
                        <a:solidFill>
                          <a:srgbClr val="222222"/>
                        </a:solidFill>
                      </a:endParaRPr>
                    </a:p>
                  </a:txBody>
                  <a:tcPr/>
                </a:tc>
                <a:extLst>
                  <a:ext uri="{0D108BD9-81ED-4DB2-BD59-A6C34878D82A}">
                    <a16:rowId xmlns:a16="http://schemas.microsoft.com/office/drawing/2014/main" val="10000"/>
                  </a:ext>
                </a:extLst>
              </a:tr>
            </a:tbl>
          </a:graphicData>
        </a:graphic>
      </p:graphicFrame>
      <p:sp>
        <p:nvSpPr>
          <p:cNvPr id="13" name="文本框 12">
            <a:extLst>
              <a:ext uri="{FF2B5EF4-FFF2-40B4-BE49-F238E27FC236}">
                <a16:creationId xmlns:a16="http://schemas.microsoft.com/office/drawing/2014/main" id="{761E2B76-86D0-4BF6-9AF8-286B3B949B89}"/>
              </a:ext>
            </a:extLst>
          </p:cNvPr>
          <p:cNvSpPr txBox="1"/>
          <p:nvPr/>
        </p:nvSpPr>
        <p:spPr>
          <a:xfrm>
            <a:off x="450468" y="4463766"/>
            <a:ext cx="2966666" cy="368300"/>
          </a:xfrm>
          <a:prstGeom prst="rect">
            <a:avLst/>
          </a:prstGeom>
          <a:noFill/>
        </p:spPr>
        <p:txBody>
          <a:bodyPr wrap="square" rtlCol="0" anchor="t">
            <a:spAutoFit/>
            <a:scene3d>
              <a:camera prst="orthographicFront"/>
              <a:lightRig rig="threePt" dir="t"/>
            </a:scene3d>
          </a:bodyPr>
          <a:lstStyle/>
          <a:p>
            <a:pPr marL="342900" indent="-342900">
              <a:buFont typeface="Wingdings" panose="05000000000000000000" charset="0"/>
              <a:buChar char="p"/>
            </a:pPr>
            <a:r>
              <a:rPr lang="zh-CN" altLang="en-US">
                <a:solidFill>
                  <a:schemeClr val="accent1"/>
                </a:solidFill>
                <a:effectLst>
                  <a:outerShdw blurRad="38100" dist="25400" dir="5400000" algn="ctr" rotWithShape="0">
                    <a:srgbClr val="6E747A">
                      <a:alpha val="43000"/>
                    </a:srgbClr>
                  </a:outerShdw>
                </a:effectLst>
                <a:latin typeface="微软雅黑 Light" panose="020B0502040204020203" pitchFamily="34" charset="-122"/>
                <a:ea typeface="微软雅黑 Light" panose="020B0502040204020203" pitchFamily="34" charset="-122"/>
              </a:rPr>
              <a:t>商品分类对应关系表</a:t>
            </a:r>
          </a:p>
        </p:txBody>
      </p:sp>
      <p:sp>
        <p:nvSpPr>
          <p:cNvPr id="14" name="文本框 13">
            <a:extLst>
              <a:ext uri="{FF2B5EF4-FFF2-40B4-BE49-F238E27FC236}">
                <a16:creationId xmlns:a16="http://schemas.microsoft.com/office/drawing/2014/main" id="{5F5F2F9A-D122-4558-93B9-972A40B52AF8}"/>
              </a:ext>
            </a:extLst>
          </p:cNvPr>
          <p:cNvSpPr txBox="1"/>
          <p:nvPr/>
        </p:nvSpPr>
        <p:spPr>
          <a:xfrm>
            <a:off x="380309" y="5521959"/>
            <a:ext cx="9720580" cy="368300"/>
          </a:xfrm>
          <a:prstGeom prst="rect">
            <a:avLst/>
          </a:prstGeom>
          <a:noFill/>
        </p:spPr>
        <p:txBody>
          <a:bodyPr wrap="square" rtlCol="0" anchor="t">
            <a:spAutoFit/>
          </a:bodyPr>
          <a:lstStyle/>
          <a:p>
            <a:pPr marL="342900" indent="-342900">
              <a:buFont typeface="Wingdings" panose="05000000000000000000" charset="0"/>
              <a:buChar char="p"/>
            </a:pPr>
            <a:r>
              <a:rPr lang="zh-CN" altLang="en-US" b="1">
                <a:solidFill>
                  <a:schemeClr val="accent1"/>
                </a:solidFill>
                <a:effectLst>
                  <a:outerShdw blurRad="38100" dist="25400" dir="5400000" algn="ctr" rotWithShape="0">
                    <a:srgbClr val="6E747A">
                      <a:alpha val="43000"/>
                    </a:srgbClr>
                  </a:outerShdw>
                </a:effectLst>
              </a:rPr>
              <a:t>商品信息反范式设计</a:t>
            </a:r>
            <a:endParaRPr lang="zh-CN" altLang="en-US">
              <a:solidFill>
                <a:srgbClr val="FF0000"/>
              </a:solidFill>
              <a:effectLst>
                <a:outerShdw blurRad="38100" dist="25400" dir="5400000" algn="ctr" rotWithShape="0">
                  <a:srgbClr val="6E747A">
                    <a:alpha val="43000"/>
                  </a:srgbClr>
                </a:outerShdw>
              </a:effectLst>
            </a:endParaRPr>
          </a:p>
        </p:txBody>
      </p:sp>
      <p:graphicFrame>
        <p:nvGraphicFramePr>
          <p:cNvPr id="15" name="表格 14">
            <a:extLst>
              <a:ext uri="{FF2B5EF4-FFF2-40B4-BE49-F238E27FC236}">
                <a16:creationId xmlns:a16="http://schemas.microsoft.com/office/drawing/2014/main" id="{E01325E9-E927-49B6-86A6-0999732C0BB8}"/>
              </a:ext>
            </a:extLst>
          </p:cNvPr>
          <p:cNvGraphicFramePr/>
          <p:nvPr>
            <p:extLst>
              <p:ext uri="{D42A27DB-BD31-4B8C-83A1-F6EECF244321}">
                <p14:modId xmlns:p14="http://schemas.microsoft.com/office/powerpoint/2010/main" val="3460038895"/>
              </p:ext>
            </p:extLst>
          </p:nvPr>
        </p:nvGraphicFramePr>
        <p:xfrm>
          <a:off x="467304" y="5872479"/>
          <a:ext cx="10324465" cy="475615"/>
        </p:xfrm>
        <a:graphic>
          <a:graphicData uri="http://schemas.openxmlformats.org/drawingml/2006/table">
            <a:tbl>
              <a:tblPr firstRow="1" bandRow="1">
                <a:tableStyleId>{5C22544A-7EE6-4342-B048-85BDC9FD1C3A}</a:tableStyleId>
              </a:tblPr>
              <a:tblGrid>
                <a:gridCol w="723265">
                  <a:extLst>
                    <a:ext uri="{9D8B030D-6E8A-4147-A177-3AD203B41FA5}">
                      <a16:colId xmlns:a16="http://schemas.microsoft.com/office/drawing/2014/main" val="20000"/>
                    </a:ext>
                  </a:extLst>
                </a:gridCol>
                <a:gridCol w="1609090">
                  <a:extLst>
                    <a:ext uri="{9D8B030D-6E8A-4147-A177-3AD203B41FA5}">
                      <a16:colId xmlns:a16="http://schemas.microsoft.com/office/drawing/2014/main" val="20001"/>
                    </a:ext>
                  </a:extLst>
                </a:gridCol>
                <a:gridCol w="1926590">
                  <a:extLst>
                    <a:ext uri="{9D8B030D-6E8A-4147-A177-3AD203B41FA5}">
                      <a16:colId xmlns:a16="http://schemas.microsoft.com/office/drawing/2014/main" val="20002"/>
                    </a:ext>
                  </a:extLst>
                </a:gridCol>
                <a:gridCol w="1925320">
                  <a:extLst>
                    <a:ext uri="{9D8B030D-6E8A-4147-A177-3AD203B41FA5}">
                      <a16:colId xmlns:a16="http://schemas.microsoft.com/office/drawing/2014/main" val="20003"/>
                    </a:ext>
                  </a:extLst>
                </a:gridCol>
                <a:gridCol w="1579245">
                  <a:extLst>
                    <a:ext uri="{9D8B030D-6E8A-4147-A177-3AD203B41FA5}">
                      <a16:colId xmlns:a16="http://schemas.microsoft.com/office/drawing/2014/main" val="20004"/>
                    </a:ext>
                  </a:extLst>
                </a:gridCol>
                <a:gridCol w="1607185">
                  <a:extLst>
                    <a:ext uri="{9D8B030D-6E8A-4147-A177-3AD203B41FA5}">
                      <a16:colId xmlns:a16="http://schemas.microsoft.com/office/drawing/2014/main" val="20005"/>
                    </a:ext>
                  </a:extLst>
                </a:gridCol>
                <a:gridCol w="953770">
                  <a:extLst>
                    <a:ext uri="{9D8B030D-6E8A-4147-A177-3AD203B41FA5}">
                      <a16:colId xmlns:a16="http://schemas.microsoft.com/office/drawing/2014/main" val="20006"/>
                    </a:ext>
                  </a:extLst>
                </a:gridCol>
              </a:tblGrid>
              <a:tr h="475615">
                <a:tc>
                  <a:txBody>
                    <a:bodyPr/>
                    <a:lstStyle/>
                    <a:p>
                      <a:pPr>
                        <a:buNone/>
                      </a:pPr>
                      <a:r>
                        <a:rPr lang="en-US" altLang="zh-CN" sz="1800">
                          <a:solidFill>
                            <a:srgbClr val="222222"/>
                          </a:solidFill>
                          <a:latin typeface="+mn-ea"/>
                          <a:ea typeface="+mn-ea"/>
                        </a:rPr>
                        <a:t>ID</a:t>
                      </a:r>
                    </a:p>
                  </a:txBody>
                  <a:tcPr/>
                </a:tc>
                <a:tc>
                  <a:txBody>
                    <a:bodyPr/>
                    <a:lstStyle/>
                    <a:p>
                      <a:pPr>
                        <a:buNone/>
                      </a:pPr>
                      <a:r>
                        <a:rPr lang="zh-CN" altLang="en-US" sz="1800">
                          <a:solidFill>
                            <a:srgbClr val="222222"/>
                          </a:solidFill>
                          <a:latin typeface="+mn-ea"/>
                          <a:ea typeface="+mn-ea"/>
                        </a:rPr>
                        <a:t>商品名称</a:t>
                      </a:r>
                    </a:p>
                  </a:txBody>
                  <a:tcPr/>
                </a:tc>
                <a:tc>
                  <a:txBody>
                    <a:bodyPr/>
                    <a:lstStyle/>
                    <a:p>
                      <a:pPr>
                        <a:buNone/>
                      </a:pPr>
                      <a:r>
                        <a:rPr lang="zh-CN" altLang="en-US" sz="1800">
                          <a:solidFill>
                            <a:srgbClr val="222222"/>
                          </a:solidFill>
                          <a:latin typeface="+mn-ea"/>
                          <a:ea typeface="+mn-ea"/>
                          <a:sym typeface="+mn-ea"/>
                        </a:rPr>
                        <a:t>分类名称</a:t>
                      </a:r>
                      <a:endParaRPr lang="zh-CN" altLang="en-US" sz="1800">
                        <a:solidFill>
                          <a:srgbClr val="222222"/>
                        </a:solidFill>
                        <a:latin typeface="+mn-ea"/>
                        <a:ea typeface="+mn-ea"/>
                      </a:endParaRPr>
                    </a:p>
                  </a:txBody>
                  <a:tcPr/>
                </a:tc>
                <a:tc>
                  <a:txBody>
                    <a:bodyPr/>
                    <a:lstStyle/>
                    <a:p>
                      <a:pPr>
                        <a:buNone/>
                      </a:pPr>
                      <a:r>
                        <a:rPr lang="zh-CN" altLang="en-US" sz="1800">
                          <a:solidFill>
                            <a:srgbClr val="222222"/>
                          </a:solidFill>
                          <a:latin typeface="+mn-ea"/>
                          <a:ea typeface="+mn-ea"/>
                          <a:sym typeface="+mn-ea"/>
                        </a:rPr>
                        <a:t>出版社名称</a:t>
                      </a:r>
                      <a:endParaRPr lang="zh-CN" altLang="en-US" sz="1800">
                        <a:solidFill>
                          <a:srgbClr val="222222"/>
                        </a:solidFill>
                        <a:latin typeface="+mn-ea"/>
                        <a:ea typeface="+mn-ea"/>
                      </a:endParaRPr>
                    </a:p>
                  </a:txBody>
                  <a:tcPr/>
                </a:tc>
                <a:tc>
                  <a:txBody>
                    <a:bodyPr/>
                    <a:lstStyle/>
                    <a:p>
                      <a:pPr>
                        <a:buNone/>
                      </a:pPr>
                      <a:r>
                        <a:rPr lang="zh-CN" altLang="en-US" sz="1800">
                          <a:solidFill>
                            <a:srgbClr val="222222"/>
                          </a:solidFill>
                          <a:latin typeface="+mn-ea"/>
                          <a:ea typeface="+mn-ea"/>
                        </a:rPr>
                        <a:t>图书价格</a:t>
                      </a:r>
                    </a:p>
                  </a:txBody>
                  <a:tcPr/>
                </a:tc>
                <a:tc>
                  <a:txBody>
                    <a:bodyPr/>
                    <a:lstStyle/>
                    <a:p>
                      <a:pPr>
                        <a:buNone/>
                      </a:pPr>
                      <a:r>
                        <a:rPr lang="zh-CN" altLang="en-US" sz="1800">
                          <a:solidFill>
                            <a:srgbClr val="222222"/>
                          </a:solidFill>
                          <a:latin typeface="+mn-ea"/>
                          <a:ea typeface="+mn-ea"/>
                        </a:rPr>
                        <a:t>图书表述</a:t>
                      </a:r>
                    </a:p>
                  </a:txBody>
                  <a:tcPr/>
                </a:tc>
                <a:tc>
                  <a:txBody>
                    <a:bodyPr/>
                    <a:lstStyle/>
                    <a:p>
                      <a:pPr>
                        <a:buNone/>
                      </a:pPr>
                      <a:r>
                        <a:rPr lang="zh-CN" altLang="en-US" sz="1800">
                          <a:solidFill>
                            <a:srgbClr val="222222"/>
                          </a:solidFill>
                          <a:latin typeface="+mn-ea"/>
                          <a:ea typeface="+mn-ea"/>
                        </a:rPr>
                        <a:t>作者</a:t>
                      </a:r>
                    </a:p>
                  </a:txBody>
                  <a:tcPr/>
                </a:tc>
                <a:extLst>
                  <a:ext uri="{0D108BD9-81ED-4DB2-BD59-A6C34878D82A}">
                    <a16:rowId xmlns:a16="http://schemas.microsoft.com/office/drawing/2014/main" val="10000"/>
                  </a:ext>
                </a:extLst>
              </a:tr>
            </a:tbl>
          </a:graphicData>
        </a:graphic>
      </p:graphicFrame>
      <p:grpSp>
        <p:nvGrpSpPr>
          <p:cNvPr id="16" name="54491249-d08b-42ba-883b-43d5795d57fa"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AD528520-56B6-482B-BEEF-BE431CBF31BB}"/>
              </a:ext>
            </a:extLst>
          </p:cNvPr>
          <p:cNvGrpSpPr>
            <a:grpSpLocks noChangeAspect="1"/>
          </p:cNvGrpSpPr>
          <p:nvPr>
            <p:custDataLst>
              <p:tags r:id="rId2"/>
            </p:custDataLst>
          </p:nvPr>
        </p:nvGrpSpPr>
        <p:grpSpPr>
          <a:xfrm>
            <a:off x="9222326" y="2939690"/>
            <a:ext cx="2297949" cy="2766419"/>
            <a:chOff x="3678902" y="1130300"/>
            <a:chExt cx="4159085" cy="5006975"/>
          </a:xfrm>
        </p:grpSpPr>
        <p:sp>
          <p:nvSpPr>
            <p:cNvPr id="17" name="í$lídé">
              <a:extLst>
                <a:ext uri="{FF2B5EF4-FFF2-40B4-BE49-F238E27FC236}">
                  <a16:creationId xmlns:a16="http://schemas.microsoft.com/office/drawing/2014/main" id="{2190B849-7F1A-4336-9C16-539EA8E3C0DD}"/>
                </a:ext>
              </a:extLst>
            </p:cNvPr>
            <p:cNvSpPr/>
            <p:nvPr/>
          </p:nvSpPr>
          <p:spPr bwMode="auto">
            <a:xfrm>
              <a:off x="6934943" y="3804242"/>
              <a:ext cx="204082" cy="270178"/>
            </a:xfrm>
            <a:custGeom>
              <a:avLst/>
              <a:gdLst>
                <a:gd name="T0" fmla="*/ 47 w 99"/>
                <a:gd name="T1" fmla="*/ 0 h 131"/>
                <a:gd name="T2" fmla="*/ 0 w 99"/>
                <a:gd name="T3" fmla="*/ 32 h 131"/>
                <a:gd name="T4" fmla="*/ 65 w 99"/>
                <a:gd name="T5" fmla="*/ 125 h 131"/>
                <a:gd name="T6" fmla="*/ 97 w 99"/>
                <a:gd name="T7" fmla="*/ 78 h 131"/>
                <a:gd name="T8" fmla="*/ 75 w 99"/>
                <a:gd name="T9" fmla="*/ 92 h 131"/>
                <a:gd name="T10" fmla="*/ 77 w 99"/>
                <a:gd name="T11" fmla="*/ 64 h 131"/>
                <a:gd name="T12" fmla="*/ 61 w 99"/>
                <a:gd name="T13" fmla="*/ 72 h 131"/>
                <a:gd name="T14" fmla="*/ 47 w 99"/>
                <a:gd name="T15" fmla="*/ 0 h 1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131">
                  <a:moveTo>
                    <a:pt x="47" y="0"/>
                  </a:moveTo>
                  <a:cubicBezTo>
                    <a:pt x="47" y="0"/>
                    <a:pt x="2" y="10"/>
                    <a:pt x="0" y="32"/>
                  </a:cubicBezTo>
                  <a:cubicBezTo>
                    <a:pt x="0" y="54"/>
                    <a:pt x="39" y="113"/>
                    <a:pt x="65" y="125"/>
                  </a:cubicBezTo>
                  <a:cubicBezTo>
                    <a:pt x="79" y="131"/>
                    <a:pt x="99" y="84"/>
                    <a:pt x="97" y="78"/>
                  </a:cubicBezTo>
                  <a:cubicBezTo>
                    <a:pt x="95" y="72"/>
                    <a:pt x="75" y="92"/>
                    <a:pt x="75" y="92"/>
                  </a:cubicBezTo>
                  <a:cubicBezTo>
                    <a:pt x="77" y="64"/>
                    <a:pt x="77" y="64"/>
                    <a:pt x="77" y="64"/>
                  </a:cubicBezTo>
                  <a:cubicBezTo>
                    <a:pt x="61" y="72"/>
                    <a:pt x="61" y="72"/>
                    <a:pt x="61" y="72"/>
                  </a:cubicBezTo>
                  <a:cubicBezTo>
                    <a:pt x="61" y="72"/>
                    <a:pt x="73" y="14"/>
                    <a:pt x="47" y="0"/>
                  </a:cubicBezTo>
                  <a:close/>
                </a:path>
              </a:pathLst>
            </a:custGeom>
            <a:solidFill>
              <a:srgbClr val="E5AE8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 name="ïṩḷîḋê">
              <a:extLst>
                <a:ext uri="{FF2B5EF4-FFF2-40B4-BE49-F238E27FC236}">
                  <a16:creationId xmlns:a16="http://schemas.microsoft.com/office/drawing/2014/main" id="{9F28CB24-94A4-485C-8A84-BDACACB539DE}"/>
                </a:ext>
              </a:extLst>
            </p:cNvPr>
            <p:cNvSpPr/>
            <p:nvPr/>
          </p:nvSpPr>
          <p:spPr bwMode="auto">
            <a:xfrm>
              <a:off x="6417780" y="1693846"/>
              <a:ext cx="229593" cy="419760"/>
            </a:xfrm>
            <a:custGeom>
              <a:avLst/>
              <a:gdLst>
                <a:gd name="T0" fmla="*/ 27 w 111"/>
                <a:gd name="T1" fmla="*/ 188 h 203"/>
                <a:gd name="T2" fmla="*/ 82 w 111"/>
                <a:gd name="T3" fmla="*/ 174 h 203"/>
                <a:gd name="T4" fmla="*/ 103 w 111"/>
                <a:gd name="T5" fmla="*/ 98 h 203"/>
                <a:gd name="T6" fmla="*/ 69 w 111"/>
                <a:gd name="T7" fmla="*/ 140 h 203"/>
                <a:gd name="T8" fmla="*/ 72 w 111"/>
                <a:gd name="T9" fmla="*/ 100 h 203"/>
                <a:gd name="T10" fmla="*/ 72 w 111"/>
                <a:gd name="T11" fmla="*/ 24 h 203"/>
                <a:gd name="T12" fmla="*/ 50 w 111"/>
                <a:gd name="T13" fmla="*/ 84 h 203"/>
                <a:gd name="T14" fmla="*/ 11 w 111"/>
                <a:gd name="T15" fmla="*/ 151 h 203"/>
                <a:gd name="T16" fmla="*/ 27 w 111"/>
                <a:gd name="T17" fmla="*/ 18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203">
                  <a:moveTo>
                    <a:pt x="27" y="188"/>
                  </a:moveTo>
                  <a:cubicBezTo>
                    <a:pt x="27" y="188"/>
                    <a:pt x="74" y="203"/>
                    <a:pt x="82" y="174"/>
                  </a:cubicBezTo>
                  <a:cubicBezTo>
                    <a:pt x="90" y="145"/>
                    <a:pt x="111" y="103"/>
                    <a:pt x="103" y="98"/>
                  </a:cubicBezTo>
                  <a:cubicBezTo>
                    <a:pt x="95" y="92"/>
                    <a:pt x="69" y="140"/>
                    <a:pt x="69" y="140"/>
                  </a:cubicBezTo>
                  <a:cubicBezTo>
                    <a:pt x="72" y="100"/>
                    <a:pt x="72" y="100"/>
                    <a:pt x="72" y="100"/>
                  </a:cubicBezTo>
                  <a:cubicBezTo>
                    <a:pt x="72" y="100"/>
                    <a:pt x="88" y="47"/>
                    <a:pt x="72" y="24"/>
                  </a:cubicBezTo>
                  <a:cubicBezTo>
                    <a:pt x="56" y="0"/>
                    <a:pt x="61" y="61"/>
                    <a:pt x="50" y="84"/>
                  </a:cubicBezTo>
                  <a:cubicBezTo>
                    <a:pt x="40" y="108"/>
                    <a:pt x="21" y="143"/>
                    <a:pt x="11" y="151"/>
                  </a:cubicBezTo>
                  <a:cubicBezTo>
                    <a:pt x="0" y="158"/>
                    <a:pt x="27" y="188"/>
                    <a:pt x="27" y="188"/>
                  </a:cubicBezTo>
                  <a:close/>
                </a:path>
              </a:pathLst>
            </a:custGeom>
            <a:solidFill>
              <a:srgbClr val="E5AE8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 name="ïṧ1ide">
              <a:extLst>
                <a:ext uri="{FF2B5EF4-FFF2-40B4-BE49-F238E27FC236}">
                  <a16:creationId xmlns:a16="http://schemas.microsoft.com/office/drawing/2014/main" id="{77CB9A37-F5BE-4435-8076-65F4237810FB}"/>
                </a:ext>
              </a:extLst>
            </p:cNvPr>
            <p:cNvSpPr/>
            <p:nvPr/>
          </p:nvSpPr>
          <p:spPr bwMode="auto">
            <a:xfrm>
              <a:off x="6555767" y="1865460"/>
              <a:ext cx="240029" cy="427878"/>
            </a:xfrm>
            <a:custGeom>
              <a:avLst/>
              <a:gdLst>
                <a:gd name="T0" fmla="*/ 58 w 116"/>
                <a:gd name="T1" fmla="*/ 0 h 207"/>
                <a:gd name="T2" fmla="*/ 3 w 116"/>
                <a:gd name="T3" fmla="*/ 67 h 207"/>
                <a:gd name="T4" fmla="*/ 29 w 116"/>
                <a:gd name="T5" fmla="*/ 207 h 207"/>
                <a:gd name="T6" fmla="*/ 58 w 116"/>
                <a:gd name="T7" fmla="*/ 0 h 207"/>
              </a:gdLst>
              <a:ahLst/>
              <a:cxnLst>
                <a:cxn ang="0">
                  <a:pos x="T0" y="T1"/>
                </a:cxn>
                <a:cxn ang="0">
                  <a:pos x="T2" y="T3"/>
                </a:cxn>
                <a:cxn ang="0">
                  <a:pos x="T4" y="T5"/>
                </a:cxn>
                <a:cxn ang="0">
                  <a:pos x="T6" y="T7"/>
                </a:cxn>
              </a:cxnLst>
              <a:rect l="0" t="0" r="r" b="b"/>
              <a:pathLst>
                <a:path w="116" h="207">
                  <a:moveTo>
                    <a:pt x="58" y="0"/>
                  </a:moveTo>
                  <a:cubicBezTo>
                    <a:pt x="58" y="0"/>
                    <a:pt x="5" y="29"/>
                    <a:pt x="3" y="67"/>
                  </a:cubicBezTo>
                  <a:cubicBezTo>
                    <a:pt x="0" y="105"/>
                    <a:pt x="29" y="207"/>
                    <a:pt x="29" y="207"/>
                  </a:cubicBezTo>
                  <a:cubicBezTo>
                    <a:pt x="29" y="207"/>
                    <a:pt x="116" y="54"/>
                    <a:pt x="58" y="0"/>
                  </a:cubicBezTo>
                  <a:close/>
                </a:path>
              </a:pathLst>
            </a:custGeom>
            <a:solidFill>
              <a:srgbClr val="7E474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 name="iŝlíḓe">
              <a:extLst>
                <a:ext uri="{FF2B5EF4-FFF2-40B4-BE49-F238E27FC236}">
                  <a16:creationId xmlns:a16="http://schemas.microsoft.com/office/drawing/2014/main" id="{6C2A2DE8-973C-4F2A-A07C-1AB25BDDAA7F}"/>
                </a:ext>
              </a:extLst>
            </p:cNvPr>
            <p:cNvSpPr/>
            <p:nvPr/>
          </p:nvSpPr>
          <p:spPr bwMode="auto">
            <a:xfrm>
              <a:off x="6498949" y="1693846"/>
              <a:ext cx="967072" cy="1064475"/>
            </a:xfrm>
            <a:custGeom>
              <a:avLst/>
              <a:gdLst>
                <a:gd name="T0" fmla="*/ 336 w 468"/>
                <a:gd name="T1" fmla="*/ 394 h 515"/>
                <a:gd name="T2" fmla="*/ 102 w 468"/>
                <a:gd name="T3" fmla="*/ 490 h 515"/>
                <a:gd name="T4" fmla="*/ 25 w 468"/>
                <a:gd name="T5" fmla="*/ 336 h 515"/>
                <a:gd name="T6" fmla="*/ 56 w 468"/>
                <a:gd name="T7" fmla="*/ 169 h 515"/>
                <a:gd name="T8" fmla="*/ 129 w 468"/>
                <a:gd name="T9" fmla="*/ 62 h 515"/>
                <a:gd name="T10" fmla="*/ 362 w 468"/>
                <a:gd name="T11" fmla="*/ 101 h 515"/>
                <a:gd name="T12" fmla="*/ 336 w 468"/>
                <a:gd name="T13" fmla="*/ 394 h 515"/>
              </a:gdLst>
              <a:ahLst/>
              <a:cxnLst>
                <a:cxn ang="0">
                  <a:pos x="T0" y="T1"/>
                </a:cxn>
                <a:cxn ang="0">
                  <a:pos x="T2" y="T3"/>
                </a:cxn>
                <a:cxn ang="0">
                  <a:pos x="T4" y="T5"/>
                </a:cxn>
                <a:cxn ang="0">
                  <a:pos x="T6" y="T7"/>
                </a:cxn>
                <a:cxn ang="0">
                  <a:pos x="T8" y="T9"/>
                </a:cxn>
                <a:cxn ang="0">
                  <a:pos x="T10" y="T11"/>
                </a:cxn>
                <a:cxn ang="0">
                  <a:pos x="T12" y="T13"/>
                </a:cxn>
              </a:cxnLst>
              <a:rect l="0" t="0" r="r" b="b"/>
              <a:pathLst>
                <a:path w="468" h="515">
                  <a:moveTo>
                    <a:pt x="336" y="394"/>
                  </a:moveTo>
                  <a:cubicBezTo>
                    <a:pt x="272" y="503"/>
                    <a:pt x="155" y="515"/>
                    <a:pt x="102" y="490"/>
                  </a:cubicBezTo>
                  <a:cubicBezTo>
                    <a:pt x="49" y="466"/>
                    <a:pt x="0" y="390"/>
                    <a:pt x="25" y="336"/>
                  </a:cubicBezTo>
                  <a:cubicBezTo>
                    <a:pt x="49" y="283"/>
                    <a:pt x="52" y="241"/>
                    <a:pt x="56" y="169"/>
                  </a:cubicBezTo>
                  <a:cubicBezTo>
                    <a:pt x="60" y="98"/>
                    <a:pt x="129" y="62"/>
                    <a:pt x="129" y="62"/>
                  </a:cubicBezTo>
                  <a:cubicBezTo>
                    <a:pt x="129" y="62"/>
                    <a:pt x="256" y="0"/>
                    <a:pt x="362" y="101"/>
                  </a:cubicBezTo>
                  <a:cubicBezTo>
                    <a:pt x="468" y="203"/>
                    <a:pt x="336" y="394"/>
                    <a:pt x="336" y="394"/>
                  </a:cubicBezTo>
                  <a:close/>
                </a:path>
              </a:pathLst>
            </a:custGeom>
            <a:solidFill>
              <a:srgbClr val="E5AE8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 name="íšļïďe">
              <a:extLst>
                <a:ext uri="{FF2B5EF4-FFF2-40B4-BE49-F238E27FC236}">
                  <a16:creationId xmlns:a16="http://schemas.microsoft.com/office/drawing/2014/main" id="{B7ECBA96-6FA1-471F-BFD1-73B63246CC56}"/>
                </a:ext>
              </a:extLst>
            </p:cNvPr>
            <p:cNvSpPr/>
            <p:nvPr/>
          </p:nvSpPr>
          <p:spPr bwMode="auto">
            <a:xfrm>
              <a:off x="7075250" y="2289859"/>
              <a:ext cx="282932" cy="367580"/>
            </a:xfrm>
            <a:custGeom>
              <a:avLst/>
              <a:gdLst>
                <a:gd name="T0" fmla="*/ 60 w 137"/>
                <a:gd name="T1" fmla="*/ 64 h 178"/>
                <a:gd name="T2" fmla="*/ 133 w 137"/>
                <a:gd name="T3" fmla="*/ 58 h 178"/>
                <a:gd name="T4" fmla="*/ 60 w 137"/>
                <a:gd name="T5" fmla="*/ 64 h 178"/>
              </a:gdLst>
              <a:ahLst/>
              <a:cxnLst>
                <a:cxn ang="0">
                  <a:pos x="T0" y="T1"/>
                </a:cxn>
                <a:cxn ang="0">
                  <a:pos x="T2" y="T3"/>
                </a:cxn>
                <a:cxn ang="0">
                  <a:pos x="T4" y="T5"/>
                </a:cxn>
              </a:cxnLst>
              <a:rect l="0" t="0" r="r" b="b"/>
              <a:pathLst>
                <a:path w="137" h="178">
                  <a:moveTo>
                    <a:pt x="60" y="64"/>
                  </a:moveTo>
                  <a:cubicBezTo>
                    <a:pt x="60" y="64"/>
                    <a:pt x="130" y="0"/>
                    <a:pt x="133" y="58"/>
                  </a:cubicBezTo>
                  <a:cubicBezTo>
                    <a:pt x="137" y="117"/>
                    <a:pt x="0" y="178"/>
                    <a:pt x="60" y="64"/>
                  </a:cubicBezTo>
                  <a:close/>
                </a:path>
              </a:pathLst>
            </a:custGeom>
            <a:solidFill>
              <a:srgbClr val="DA896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 name="ïSlîďe">
              <a:extLst>
                <a:ext uri="{FF2B5EF4-FFF2-40B4-BE49-F238E27FC236}">
                  <a16:creationId xmlns:a16="http://schemas.microsoft.com/office/drawing/2014/main" id="{225142D4-0290-453B-BC85-4BB8318EDCBE}"/>
                </a:ext>
              </a:extLst>
            </p:cNvPr>
            <p:cNvSpPr/>
            <p:nvPr/>
          </p:nvSpPr>
          <p:spPr bwMode="auto">
            <a:xfrm>
              <a:off x="6594032" y="2092734"/>
              <a:ext cx="731682" cy="663268"/>
            </a:xfrm>
            <a:custGeom>
              <a:avLst/>
              <a:gdLst>
                <a:gd name="T0" fmla="*/ 275 w 354"/>
                <a:gd name="T1" fmla="*/ 0 h 321"/>
                <a:gd name="T2" fmla="*/ 271 w 354"/>
                <a:gd name="T3" fmla="*/ 140 h 321"/>
                <a:gd name="T4" fmla="*/ 101 w 354"/>
                <a:gd name="T5" fmla="*/ 295 h 321"/>
                <a:gd name="T6" fmla="*/ 0 w 354"/>
                <a:gd name="T7" fmla="*/ 250 h 321"/>
                <a:gd name="T8" fmla="*/ 91 w 354"/>
                <a:gd name="T9" fmla="*/ 312 h 321"/>
                <a:gd name="T10" fmla="*/ 289 w 354"/>
                <a:gd name="T11" fmla="*/ 214 h 321"/>
                <a:gd name="T12" fmla="*/ 354 w 354"/>
                <a:gd name="T13" fmla="*/ 21 h 321"/>
                <a:gd name="T14" fmla="*/ 275 w 354"/>
                <a:gd name="T15" fmla="*/ 0 h 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4" h="321">
                  <a:moveTo>
                    <a:pt x="275" y="0"/>
                  </a:moveTo>
                  <a:cubicBezTo>
                    <a:pt x="275" y="0"/>
                    <a:pt x="279" y="97"/>
                    <a:pt x="271" y="140"/>
                  </a:cubicBezTo>
                  <a:cubicBezTo>
                    <a:pt x="263" y="184"/>
                    <a:pt x="230" y="274"/>
                    <a:pt x="101" y="295"/>
                  </a:cubicBezTo>
                  <a:cubicBezTo>
                    <a:pt x="55" y="286"/>
                    <a:pt x="0" y="250"/>
                    <a:pt x="0" y="250"/>
                  </a:cubicBezTo>
                  <a:cubicBezTo>
                    <a:pt x="0" y="250"/>
                    <a:pt x="26" y="303"/>
                    <a:pt x="91" y="312"/>
                  </a:cubicBezTo>
                  <a:cubicBezTo>
                    <a:pt x="157" y="321"/>
                    <a:pt x="243" y="289"/>
                    <a:pt x="289" y="214"/>
                  </a:cubicBezTo>
                  <a:cubicBezTo>
                    <a:pt x="324" y="147"/>
                    <a:pt x="354" y="21"/>
                    <a:pt x="354" y="21"/>
                  </a:cubicBezTo>
                  <a:lnTo>
                    <a:pt x="275" y="0"/>
                  </a:lnTo>
                  <a:close/>
                </a:path>
              </a:pathLst>
            </a:custGeom>
            <a:solidFill>
              <a:srgbClr val="DA896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 name="îṡļidé">
              <a:extLst>
                <a:ext uri="{FF2B5EF4-FFF2-40B4-BE49-F238E27FC236}">
                  <a16:creationId xmlns:a16="http://schemas.microsoft.com/office/drawing/2014/main" id="{01EFC880-7179-4D2A-81A7-FCA984CC9A8F}"/>
                </a:ext>
              </a:extLst>
            </p:cNvPr>
            <p:cNvSpPr/>
            <p:nvPr/>
          </p:nvSpPr>
          <p:spPr bwMode="auto">
            <a:xfrm>
              <a:off x="6467641" y="1431785"/>
              <a:ext cx="921850" cy="1059837"/>
            </a:xfrm>
            <a:custGeom>
              <a:avLst/>
              <a:gdLst>
                <a:gd name="T0" fmla="*/ 251 w 446"/>
                <a:gd name="T1" fmla="*/ 258 h 513"/>
                <a:gd name="T2" fmla="*/ 116 w 446"/>
                <a:gd name="T3" fmla="*/ 285 h 513"/>
                <a:gd name="T4" fmla="*/ 80 w 446"/>
                <a:gd name="T5" fmla="*/ 67 h 513"/>
                <a:gd name="T6" fmla="*/ 442 w 446"/>
                <a:gd name="T7" fmla="*/ 240 h 513"/>
                <a:gd name="T8" fmla="*/ 409 w 446"/>
                <a:gd name="T9" fmla="*/ 263 h 513"/>
                <a:gd name="T10" fmla="*/ 445 w 446"/>
                <a:gd name="T11" fmla="*/ 327 h 513"/>
                <a:gd name="T12" fmla="*/ 392 w 446"/>
                <a:gd name="T13" fmla="*/ 457 h 513"/>
                <a:gd name="T14" fmla="*/ 333 w 446"/>
                <a:gd name="T15" fmla="*/ 513 h 513"/>
                <a:gd name="T16" fmla="*/ 316 w 446"/>
                <a:gd name="T17" fmla="*/ 501 h 513"/>
                <a:gd name="T18" fmla="*/ 374 w 446"/>
                <a:gd name="T19" fmla="*/ 372 h 513"/>
                <a:gd name="T20" fmla="*/ 251 w 446"/>
                <a:gd name="T21" fmla="*/ 258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6" h="513">
                  <a:moveTo>
                    <a:pt x="251" y="258"/>
                  </a:moveTo>
                  <a:cubicBezTo>
                    <a:pt x="251" y="258"/>
                    <a:pt x="157" y="327"/>
                    <a:pt x="116" y="285"/>
                  </a:cubicBezTo>
                  <a:cubicBezTo>
                    <a:pt x="76" y="244"/>
                    <a:pt x="0" y="134"/>
                    <a:pt x="80" y="67"/>
                  </a:cubicBezTo>
                  <a:cubicBezTo>
                    <a:pt x="160" y="0"/>
                    <a:pt x="383" y="95"/>
                    <a:pt x="442" y="240"/>
                  </a:cubicBezTo>
                  <a:cubicBezTo>
                    <a:pt x="428" y="262"/>
                    <a:pt x="409" y="263"/>
                    <a:pt x="409" y="263"/>
                  </a:cubicBezTo>
                  <a:cubicBezTo>
                    <a:pt x="409" y="263"/>
                    <a:pt x="446" y="294"/>
                    <a:pt x="445" y="327"/>
                  </a:cubicBezTo>
                  <a:cubicBezTo>
                    <a:pt x="440" y="355"/>
                    <a:pt x="392" y="457"/>
                    <a:pt x="392" y="457"/>
                  </a:cubicBezTo>
                  <a:cubicBezTo>
                    <a:pt x="392" y="457"/>
                    <a:pt x="361" y="470"/>
                    <a:pt x="333" y="513"/>
                  </a:cubicBezTo>
                  <a:cubicBezTo>
                    <a:pt x="316" y="501"/>
                    <a:pt x="316" y="501"/>
                    <a:pt x="316" y="501"/>
                  </a:cubicBezTo>
                  <a:cubicBezTo>
                    <a:pt x="374" y="372"/>
                    <a:pt x="374" y="372"/>
                    <a:pt x="374" y="372"/>
                  </a:cubicBezTo>
                  <a:lnTo>
                    <a:pt x="251" y="258"/>
                  </a:lnTo>
                  <a:close/>
                </a:path>
              </a:pathLst>
            </a:custGeom>
            <a:solidFill>
              <a:srgbClr val="7E474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 name="ïśḷíḓè">
              <a:extLst>
                <a:ext uri="{FF2B5EF4-FFF2-40B4-BE49-F238E27FC236}">
                  <a16:creationId xmlns:a16="http://schemas.microsoft.com/office/drawing/2014/main" id="{77D30236-1836-44A9-A0BB-AF1CAB30C662}"/>
                </a:ext>
              </a:extLst>
            </p:cNvPr>
            <p:cNvSpPr/>
            <p:nvPr/>
          </p:nvSpPr>
          <p:spPr bwMode="auto">
            <a:xfrm>
              <a:off x="6612585" y="1543103"/>
              <a:ext cx="674863" cy="345548"/>
            </a:xfrm>
            <a:custGeom>
              <a:avLst/>
              <a:gdLst>
                <a:gd name="T0" fmla="*/ 89 w 327"/>
                <a:gd name="T1" fmla="*/ 9 h 167"/>
                <a:gd name="T2" fmla="*/ 0 w 327"/>
                <a:gd name="T3" fmla="*/ 59 h 167"/>
                <a:gd name="T4" fmla="*/ 290 w 327"/>
                <a:gd name="T5" fmla="*/ 152 h 167"/>
                <a:gd name="T6" fmla="*/ 182 w 327"/>
                <a:gd name="T7" fmla="*/ 61 h 167"/>
                <a:gd name="T8" fmla="*/ 327 w 327"/>
                <a:gd name="T9" fmla="*/ 159 h 167"/>
                <a:gd name="T10" fmla="*/ 89 w 327"/>
                <a:gd name="T11" fmla="*/ 9 h 167"/>
              </a:gdLst>
              <a:ahLst/>
              <a:cxnLst>
                <a:cxn ang="0">
                  <a:pos x="T0" y="T1"/>
                </a:cxn>
                <a:cxn ang="0">
                  <a:pos x="T2" y="T3"/>
                </a:cxn>
                <a:cxn ang="0">
                  <a:pos x="T4" y="T5"/>
                </a:cxn>
                <a:cxn ang="0">
                  <a:pos x="T6" y="T7"/>
                </a:cxn>
                <a:cxn ang="0">
                  <a:pos x="T8" y="T9"/>
                </a:cxn>
                <a:cxn ang="0">
                  <a:pos x="T10" y="T11"/>
                </a:cxn>
              </a:cxnLst>
              <a:rect l="0" t="0" r="r" b="b"/>
              <a:pathLst>
                <a:path w="327" h="167">
                  <a:moveTo>
                    <a:pt x="89" y="9"/>
                  </a:moveTo>
                  <a:cubicBezTo>
                    <a:pt x="89" y="9"/>
                    <a:pt x="8" y="0"/>
                    <a:pt x="0" y="59"/>
                  </a:cubicBezTo>
                  <a:cubicBezTo>
                    <a:pt x="7" y="122"/>
                    <a:pt x="287" y="167"/>
                    <a:pt x="290" y="152"/>
                  </a:cubicBezTo>
                  <a:cubicBezTo>
                    <a:pt x="293" y="136"/>
                    <a:pt x="169" y="62"/>
                    <a:pt x="182" y="61"/>
                  </a:cubicBezTo>
                  <a:cubicBezTo>
                    <a:pt x="195" y="60"/>
                    <a:pt x="297" y="115"/>
                    <a:pt x="327" y="159"/>
                  </a:cubicBezTo>
                  <a:cubicBezTo>
                    <a:pt x="322" y="135"/>
                    <a:pt x="260" y="37"/>
                    <a:pt x="89" y="9"/>
                  </a:cubicBezTo>
                  <a:close/>
                </a:path>
              </a:pathLst>
            </a:custGeom>
            <a:solidFill>
              <a:srgbClr val="965C5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 name="ïṧlïḓê">
              <a:extLst>
                <a:ext uri="{FF2B5EF4-FFF2-40B4-BE49-F238E27FC236}">
                  <a16:creationId xmlns:a16="http://schemas.microsoft.com/office/drawing/2014/main" id="{E63D0A1C-1094-4BB2-8B2C-A0C5811828DE}"/>
                </a:ext>
              </a:extLst>
            </p:cNvPr>
            <p:cNvSpPr/>
            <p:nvPr/>
          </p:nvSpPr>
          <p:spPr bwMode="auto">
            <a:xfrm>
              <a:off x="7078728" y="2002288"/>
              <a:ext cx="275975" cy="184370"/>
            </a:xfrm>
            <a:custGeom>
              <a:avLst/>
              <a:gdLst>
                <a:gd name="T0" fmla="*/ 92 w 133"/>
                <a:gd name="T1" fmla="*/ 10 h 89"/>
                <a:gd name="T2" fmla="*/ 128 w 133"/>
                <a:gd name="T3" fmla="*/ 50 h 89"/>
                <a:gd name="T4" fmla="*/ 89 w 133"/>
                <a:gd name="T5" fmla="*/ 79 h 89"/>
                <a:gd name="T6" fmla="*/ 32 w 133"/>
                <a:gd name="T7" fmla="*/ 8 h 89"/>
                <a:gd name="T8" fmla="*/ 92 w 133"/>
                <a:gd name="T9" fmla="*/ 10 h 89"/>
              </a:gdLst>
              <a:ahLst/>
              <a:cxnLst>
                <a:cxn ang="0">
                  <a:pos x="T0" y="T1"/>
                </a:cxn>
                <a:cxn ang="0">
                  <a:pos x="T2" y="T3"/>
                </a:cxn>
                <a:cxn ang="0">
                  <a:pos x="T4" y="T5"/>
                </a:cxn>
                <a:cxn ang="0">
                  <a:pos x="T6" y="T7"/>
                </a:cxn>
                <a:cxn ang="0">
                  <a:pos x="T8" y="T9"/>
                </a:cxn>
              </a:cxnLst>
              <a:rect l="0" t="0" r="r" b="b"/>
              <a:pathLst>
                <a:path w="133" h="89">
                  <a:moveTo>
                    <a:pt x="92" y="10"/>
                  </a:moveTo>
                  <a:cubicBezTo>
                    <a:pt x="92" y="10"/>
                    <a:pt x="133" y="8"/>
                    <a:pt x="128" y="50"/>
                  </a:cubicBezTo>
                  <a:cubicBezTo>
                    <a:pt x="120" y="89"/>
                    <a:pt x="101" y="88"/>
                    <a:pt x="89" y="79"/>
                  </a:cubicBezTo>
                  <a:cubicBezTo>
                    <a:pt x="76" y="69"/>
                    <a:pt x="0" y="0"/>
                    <a:pt x="32" y="8"/>
                  </a:cubicBezTo>
                  <a:cubicBezTo>
                    <a:pt x="64" y="16"/>
                    <a:pt x="92" y="10"/>
                    <a:pt x="92" y="10"/>
                  </a:cubicBezTo>
                  <a:close/>
                </a:path>
              </a:pathLst>
            </a:custGeom>
            <a:solidFill>
              <a:srgbClr val="965C5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 name="îSļídè">
              <a:extLst>
                <a:ext uri="{FF2B5EF4-FFF2-40B4-BE49-F238E27FC236}">
                  <a16:creationId xmlns:a16="http://schemas.microsoft.com/office/drawing/2014/main" id="{ECB64A0C-DD04-4139-BE38-A5D2BFA677E6}"/>
                </a:ext>
              </a:extLst>
            </p:cNvPr>
            <p:cNvSpPr/>
            <p:nvPr/>
          </p:nvSpPr>
          <p:spPr bwMode="auto">
            <a:xfrm>
              <a:off x="6853774" y="2157669"/>
              <a:ext cx="184370" cy="90446"/>
            </a:xfrm>
            <a:custGeom>
              <a:avLst/>
              <a:gdLst>
                <a:gd name="T0" fmla="*/ 0 w 89"/>
                <a:gd name="T1" fmla="*/ 21 h 44"/>
                <a:gd name="T2" fmla="*/ 88 w 89"/>
                <a:gd name="T3" fmla="*/ 44 h 44"/>
                <a:gd name="T4" fmla="*/ 35 w 89"/>
                <a:gd name="T5" fmla="*/ 3 h 44"/>
                <a:gd name="T6" fmla="*/ 0 w 89"/>
                <a:gd name="T7" fmla="*/ 21 h 44"/>
              </a:gdLst>
              <a:ahLst/>
              <a:cxnLst>
                <a:cxn ang="0">
                  <a:pos x="T0" y="T1"/>
                </a:cxn>
                <a:cxn ang="0">
                  <a:pos x="T2" y="T3"/>
                </a:cxn>
                <a:cxn ang="0">
                  <a:pos x="T4" y="T5"/>
                </a:cxn>
                <a:cxn ang="0">
                  <a:pos x="T6" y="T7"/>
                </a:cxn>
              </a:cxnLst>
              <a:rect l="0" t="0" r="r" b="b"/>
              <a:pathLst>
                <a:path w="89" h="44">
                  <a:moveTo>
                    <a:pt x="0" y="21"/>
                  </a:moveTo>
                  <a:cubicBezTo>
                    <a:pt x="0" y="21"/>
                    <a:pt x="62" y="28"/>
                    <a:pt x="88" y="44"/>
                  </a:cubicBezTo>
                  <a:cubicBezTo>
                    <a:pt x="89" y="31"/>
                    <a:pt x="49" y="6"/>
                    <a:pt x="35" y="3"/>
                  </a:cubicBezTo>
                  <a:cubicBezTo>
                    <a:pt x="21" y="0"/>
                    <a:pt x="0" y="21"/>
                    <a:pt x="0" y="21"/>
                  </a:cubicBezTo>
                  <a:close/>
                </a:path>
              </a:pathLst>
            </a:custGeom>
            <a:solidFill>
              <a:srgbClr val="7E474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 name="ïsļîḓè">
              <a:extLst>
                <a:ext uri="{FF2B5EF4-FFF2-40B4-BE49-F238E27FC236}">
                  <a16:creationId xmlns:a16="http://schemas.microsoft.com/office/drawing/2014/main" id="{91FC59F3-33A6-4999-99F1-75E7A3C2F8C3}"/>
                </a:ext>
              </a:extLst>
            </p:cNvPr>
            <p:cNvSpPr/>
            <p:nvPr/>
          </p:nvSpPr>
          <p:spPr bwMode="auto">
            <a:xfrm>
              <a:off x="6595192" y="2129840"/>
              <a:ext cx="139147" cy="52181"/>
            </a:xfrm>
            <a:custGeom>
              <a:avLst/>
              <a:gdLst>
                <a:gd name="T0" fmla="*/ 67 w 67"/>
                <a:gd name="T1" fmla="*/ 18 h 25"/>
                <a:gd name="T2" fmla="*/ 0 w 67"/>
                <a:gd name="T3" fmla="*/ 25 h 25"/>
                <a:gd name="T4" fmla="*/ 44 w 67"/>
                <a:gd name="T5" fmla="*/ 1 h 25"/>
                <a:gd name="T6" fmla="*/ 67 w 67"/>
                <a:gd name="T7" fmla="*/ 18 h 25"/>
              </a:gdLst>
              <a:ahLst/>
              <a:cxnLst>
                <a:cxn ang="0">
                  <a:pos x="T0" y="T1"/>
                </a:cxn>
                <a:cxn ang="0">
                  <a:pos x="T2" y="T3"/>
                </a:cxn>
                <a:cxn ang="0">
                  <a:pos x="T4" y="T5"/>
                </a:cxn>
                <a:cxn ang="0">
                  <a:pos x="T6" y="T7"/>
                </a:cxn>
              </a:cxnLst>
              <a:rect l="0" t="0" r="r" b="b"/>
              <a:pathLst>
                <a:path w="67" h="25">
                  <a:moveTo>
                    <a:pt x="67" y="18"/>
                  </a:moveTo>
                  <a:cubicBezTo>
                    <a:pt x="67" y="18"/>
                    <a:pt x="21" y="16"/>
                    <a:pt x="0" y="25"/>
                  </a:cubicBezTo>
                  <a:cubicBezTo>
                    <a:pt x="1" y="15"/>
                    <a:pt x="33" y="1"/>
                    <a:pt x="44" y="1"/>
                  </a:cubicBezTo>
                  <a:cubicBezTo>
                    <a:pt x="54" y="0"/>
                    <a:pt x="67" y="18"/>
                    <a:pt x="67" y="18"/>
                  </a:cubicBezTo>
                  <a:close/>
                </a:path>
              </a:pathLst>
            </a:custGeom>
            <a:solidFill>
              <a:srgbClr val="7E474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 name="îśḻïḍé">
              <a:extLst>
                <a:ext uri="{FF2B5EF4-FFF2-40B4-BE49-F238E27FC236}">
                  <a16:creationId xmlns:a16="http://schemas.microsoft.com/office/drawing/2014/main" id="{5DACEEB4-12A5-468B-BB11-011CA5D14D1D}"/>
                </a:ext>
              </a:extLst>
            </p:cNvPr>
            <p:cNvSpPr/>
            <p:nvPr/>
          </p:nvSpPr>
          <p:spPr bwMode="auto">
            <a:xfrm>
              <a:off x="6876965" y="2253913"/>
              <a:ext cx="45223" cy="68414"/>
            </a:xfrm>
            <a:custGeom>
              <a:avLst/>
              <a:gdLst>
                <a:gd name="T0" fmla="*/ 20 w 22"/>
                <a:gd name="T1" fmla="*/ 18 h 33"/>
                <a:gd name="T2" fmla="*/ 8 w 22"/>
                <a:gd name="T3" fmla="*/ 32 h 33"/>
                <a:gd name="T4" fmla="*/ 1 w 22"/>
                <a:gd name="T5" fmla="*/ 15 h 33"/>
                <a:gd name="T6" fmla="*/ 14 w 22"/>
                <a:gd name="T7" fmla="*/ 1 h 33"/>
                <a:gd name="T8" fmla="*/ 20 w 22"/>
                <a:gd name="T9" fmla="*/ 18 h 33"/>
              </a:gdLst>
              <a:ahLst/>
              <a:cxnLst>
                <a:cxn ang="0">
                  <a:pos x="T0" y="T1"/>
                </a:cxn>
                <a:cxn ang="0">
                  <a:pos x="T2" y="T3"/>
                </a:cxn>
                <a:cxn ang="0">
                  <a:pos x="T4" y="T5"/>
                </a:cxn>
                <a:cxn ang="0">
                  <a:pos x="T6" y="T7"/>
                </a:cxn>
                <a:cxn ang="0">
                  <a:pos x="T8" y="T9"/>
                </a:cxn>
              </a:cxnLst>
              <a:rect l="0" t="0" r="r" b="b"/>
              <a:pathLst>
                <a:path w="22" h="33">
                  <a:moveTo>
                    <a:pt x="20" y="18"/>
                  </a:moveTo>
                  <a:cubicBezTo>
                    <a:pt x="19" y="27"/>
                    <a:pt x="13" y="33"/>
                    <a:pt x="8" y="32"/>
                  </a:cubicBezTo>
                  <a:cubicBezTo>
                    <a:pt x="3" y="31"/>
                    <a:pt x="0" y="23"/>
                    <a:pt x="1" y="15"/>
                  </a:cubicBezTo>
                  <a:cubicBezTo>
                    <a:pt x="3" y="6"/>
                    <a:pt x="8" y="0"/>
                    <a:pt x="14" y="1"/>
                  </a:cubicBezTo>
                  <a:cubicBezTo>
                    <a:pt x="19" y="2"/>
                    <a:pt x="22" y="10"/>
                    <a:pt x="20" y="18"/>
                  </a:cubicBezTo>
                  <a:close/>
                </a:path>
              </a:pathLst>
            </a:custGeom>
            <a:solidFill>
              <a:srgbClr val="7E474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 name="íṧļîḑè">
              <a:extLst>
                <a:ext uri="{FF2B5EF4-FFF2-40B4-BE49-F238E27FC236}">
                  <a16:creationId xmlns:a16="http://schemas.microsoft.com/office/drawing/2014/main" id="{7FACE353-098B-4A63-A062-B52FB296086E}"/>
                </a:ext>
              </a:extLst>
            </p:cNvPr>
            <p:cNvSpPr/>
            <p:nvPr/>
          </p:nvSpPr>
          <p:spPr bwMode="auto">
            <a:xfrm>
              <a:off x="6645053" y="2211009"/>
              <a:ext cx="45223" cy="68414"/>
            </a:xfrm>
            <a:custGeom>
              <a:avLst/>
              <a:gdLst>
                <a:gd name="T0" fmla="*/ 21 w 22"/>
                <a:gd name="T1" fmla="*/ 19 h 33"/>
                <a:gd name="T2" fmla="*/ 8 w 22"/>
                <a:gd name="T3" fmla="*/ 32 h 33"/>
                <a:gd name="T4" fmla="*/ 2 w 22"/>
                <a:gd name="T5" fmla="*/ 15 h 33"/>
                <a:gd name="T6" fmla="*/ 14 w 22"/>
                <a:gd name="T7" fmla="*/ 1 h 33"/>
                <a:gd name="T8" fmla="*/ 21 w 22"/>
                <a:gd name="T9" fmla="*/ 19 h 33"/>
              </a:gdLst>
              <a:ahLst/>
              <a:cxnLst>
                <a:cxn ang="0">
                  <a:pos x="T0" y="T1"/>
                </a:cxn>
                <a:cxn ang="0">
                  <a:pos x="T2" y="T3"/>
                </a:cxn>
                <a:cxn ang="0">
                  <a:pos x="T4" y="T5"/>
                </a:cxn>
                <a:cxn ang="0">
                  <a:pos x="T6" y="T7"/>
                </a:cxn>
                <a:cxn ang="0">
                  <a:pos x="T8" y="T9"/>
                </a:cxn>
              </a:cxnLst>
              <a:rect l="0" t="0" r="r" b="b"/>
              <a:pathLst>
                <a:path w="22" h="33">
                  <a:moveTo>
                    <a:pt x="21" y="19"/>
                  </a:moveTo>
                  <a:cubicBezTo>
                    <a:pt x="19" y="27"/>
                    <a:pt x="14" y="33"/>
                    <a:pt x="8" y="32"/>
                  </a:cubicBezTo>
                  <a:cubicBezTo>
                    <a:pt x="3" y="31"/>
                    <a:pt x="0" y="24"/>
                    <a:pt x="2" y="15"/>
                  </a:cubicBezTo>
                  <a:cubicBezTo>
                    <a:pt x="3" y="6"/>
                    <a:pt x="9" y="0"/>
                    <a:pt x="14" y="1"/>
                  </a:cubicBezTo>
                  <a:cubicBezTo>
                    <a:pt x="19" y="2"/>
                    <a:pt x="22" y="10"/>
                    <a:pt x="21" y="19"/>
                  </a:cubicBezTo>
                  <a:close/>
                </a:path>
              </a:pathLst>
            </a:custGeom>
            <a:solidFill>
              <a:srgbClr val="7E474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0" name="íşliďe">
              <a:extLst>
                <a:ext uri="{FF2B5EF4-FFF2-40B4-BE49-F238E27FC236}">
                  <a16:creationId xmlns:a16="http://schemas.microsoft.com/office/drawing/2014/main" id="{1FAAE5C9-30DA-4893-A38D-CFB35834A364}"/>
                </a:ext>
              </a:extLst>
            </p:cNvPr>
            <p:cNvSpPr/>
            <p:nvPr/>
          </p:nvSpPr>
          <p:spPr bwMode="auto">
            <a:xfrm>
              <a:off x="6562725" y="2289859"/>
              <a:ext cx="153062" cy="142626"/>
            </a:xfrm>
            <a:custGeom>
              <a:avLst/>
              <a:gdLst>
                <a:gd name="T0" fmla="*/ 74 w 74"/>
                <a:gd name="T1" fmla="*/ 32 h 69"/>
                <a:gd name="T2" fmla="*/ 0 w 74"/>
                <a:gd name="T3" fmla="*/ 0 h 69"/>
                <a:gd name="T4" fmla="*/ 55 w 74"/>
                <a:gd name="T5" fmla="*/ 64 h 69"/>
                <a:gd name="T6" fmla="*/ 74 w 74"/>
                <a:gd name="T7" fmla="*/ 32 h 69"/>
              </a:gdLst>
              <a:ahLst/>
              <a:cxnLst>
                <a:cxn ang="0">
                  <a:pos x="T0" y="T1"/>
                </a:cxn>
                <a:cxn ang="0">
                  <a:pos x="T2" y="T3"/>
                </a:cxn>
                <a:cxn ang="0">
                  <a:pos x="T4" y="T5"/>
                </a:cxn>
                <a:cxn ang="0">
                  <a:pos x="T6" y="T7"/>
                </a:cxn>
              </a:cxnLst>
              <a:rect l="0" t="0" r="r" b="b"/>
              <a:pathLst>
                <a:path w="74" h="69">
                  <a:moveTo>
                    <a:pt x="74" y="32"/>
                  </a:moveTo>
                  <a:cubicBezTo>
                    <a:pt x="0" y="0"/>
                    <a:pt x="0" y="0"/>
                    <a:pt x="0" y="0"/>
                  </a:cubicBezTo>
                  <a:cubicBezTo>
                    <a:pt x="0" y="0"/>
                    <a:pt x="1" y="69"/>
                    <a:pt x="55" y="64"/>
                  </a:cubicBezTo>
                  <a:cubicBezTo>
                    <a:pt x="73" y="63"/>
                    <a:pt x="74" y="32"/>
                    <a:pt x="74" y="32"/>
                  </a:cubicBezTo>
                  <a:close/>
                </a:path>
              </a:pathLst>
            </a:custGeom>
            <a:solidFill>
              <a:srgbClr val="DA896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 name="ïṧlíďê">
              <a:extLst>
                <a:ext uri="{FF2B5EF4-FFF2-40B4-BE49-F238E27FC236}">
                  <a16:creationId xmlns:a16="http://schemas.microsoft.com/office/drawing/2014/main" id="{70F66225-3619-46C8-A21B-C4BF3525BD81}"/>
                </a:ext>
              </a:extLst>
            </p:cNvPr>
            <p:cNvSpPr/>
            <p:nvPr/>
          </p:nvSpPr>
          <p:spPr bwMode="auto">
            <a:xfrm>
              <a:off x="6386472" y="3979336"/>
              <a:ext cx="860393" cy="2157939"/>
            </a:xfrm>
            <a:custGeom>
              <a:avLst/>
              <a:gdLst>
                <a:gd name="T0" fmla="*/ 0 w 416"/>
                <a:gd name="T1" fmla="*/ 32 h 1044"/>
                <a:gd name="T2" fmla="*/ 112 w 416"/>
                <a:gd name="T3" fmla="*/ 965 h 1044"/>
                <a:gd name="T4" fmla="*/ 132 w 416"/>
                <a:gd name="T5" fmla="*/ 969 h 1044"/>
                <a:gd name="T6" fmla="*/ 73 w 416"/>
                <a:gd name="T7" fmla="*/ 1008 h 1044"/>
                <a:gd name="T8" fmla="*/ 184 w 416"/>
                <a:gd name="T9" fmla="*/ 1000 h 1044"/>
                <a:gd name="T10" fmla="*/ 156 w 416"/>
                <a:gd name="T11" fmla="*/ 961 h 1044"/>
                <a:gd name="T12" fmla="*/ 150 w 416"/>
                <a:gd name="T13" fmla="*/ 207 h 1044"/>
                <a:gd name="T14" fmla="*/ 355 w 416"/>
                <a:gd name="T15" fmla="*/ 988 h 1044"/>
                <a:gd name="T16" fmla="*/ 351 w 416"/>
                <a:gd name="T17" fmla="*/ 988 h 1044"/>
                <a:gd name="T18" fmla="*/ 378 w 416"/>
                <a:gd name="T19" fmla="*/ 1004 h 1044"/>
                <a:gd name="T20" fmla="*/ 327 w 416"/>
                <a:gd name="T21" fmla="*/ 1044 h 1044"/>
                <a:gd name="T22" fmla="*/ 416 w 416"/>
                <a:gd name="T23" fmla="*/ 1024 h 1044"/>
                <a:gd name="T24" fmla="*/ 408 w 416"/>
                <a:gd name="T25" fmla="*/ 988 h 1044"/>
                <a:gd name="T26" fmla="*/ 280 w 416"/>
                <a:gd name="T27" fmla="*/ 40 h 1044"/>
                <a:gd name="T28" fmla="*/ 0 w 416"/>
                <a:gd name="T29" fmla="*/ 32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6" h="1044">
                  <a:moveTo>
                    <a:pt x="0" y="32"/>
                  </a:moveTo>
                  <a:cubicBezTo>
                    <a:pt x="0" y="32"/>
                    <a:pt x="112" y="861"/>
                    <a:pt x="112" y="965"/>
                  </a:cubicBezTo>
                  <a:cubicBezTo>
                    <a:pt x="108" y="965"/>
                    <a:pt x="132" y="969"/>
                    <a:pt x="132" y="969"/>
                  </a:cubicBezTo>
                  <a:cubicBezTo>
                    <a:pt x="132" y="969"/>
                    <a:pt x="116" y="992"/>
                    <a:pt x="73" y="1008"/>
                  </a:cubicBezTo>
                  <a:cubicBezTo>
                    <a:pt x="41" y="1024"/>
                    <a:pt x="168" y="1012"/>
                    <a:pt x="184" y="1000"/>
                  </a:cubicBezTo>
                  <a:cubicBezTo>
                    <a:pt x="180" y="988"/>
                    <a:pt x="156" y="961"/>
                    <a:pt x="156" y="961"/>
                  </a:cubicBezTo>
                  <a:cubicBezTo>
                    <a:pt x="164" y="953"/>
                    <a:pt x="150" y="207"/>
                    <a:pt x="150" y="207"/>
                  </a:cubicBezTo>
                  <a:cubicBezTo>
                    <a:pt x="150" y="207"/>
                    <a:pt x="327" y="754"/>
                    <a:pt x="355" y="988"/>
                  </a:cubicBezTo>
                  <a:cubicBezTo>
                    <a:pt x="351" y="988"/>
                    <a:pt x="351" y="988"/>
                    <a:pt x="351" y="988"/>
                  </a:cubicBezTo>
                  <a:cubicBezTo>
                    <a:pt x="378" y="1004"/>
                    <a:pt x="378" y="1004"/>
                    <a:pt x="378" y="1004"/>
                  </a:cubicBezTo>
                  <a:cubicBezTo>
                    <a:pt x="327" y="1044"/>
                    <a:pt x="327" y="1044"/>
                    <a:pt x="327" y="1044"/>
                  </a:cubicBezTo>
                  <a:cubicBezTo>
                    <a:pt x="327" y="1044"/>
                    <a:pt x="412" y="1044"/>
                    <a:pt x="416" y="1024"/>
                  </a:cubicBezTo>
                  <a:cubicBezTo>
                    <a:pt x="412" y="1004"/>
                    <a:pt x="408" y="988"/>
                    <a:pt x="408" y="988"/>
                  </a:cubicBezTo>
                  <a:cubicBezTo>
                    <a:pt x="408" y="988"/>
                    <a:pt x="290" y="115"/>
                    <a:pt x="280" y="40"/>
                  </a:cubicBezTo>
                  <a:cubicBezTo>
                    <a:pt x="232" y="0"/>
                    <a:pt x="0" y="32"/>
                    <a:pt x="0" y="32"/>
                  </a:cubicBezTo>
                  <a:close/>
                </a:path>
              </a:pathLst>
            </a:custGeom>
            <a:solidFill>
              <a:srgbClr val="28354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 name="îṡlíḋê">
              <a:extLst>
                <a:ext uri="{FF2B5EF4-FFF2-40B4-BE49-F238E27FC236}">
                  <a16:creationId xmlns:a16="http://schemas.microsoft.com/office/drawing/2014/main" id="{07E62571-42C5-47B9-BA00-335010B583B4}"/>
                </a:ext>
              </a:extLst>
            </p:cNvPr>
            <p:cNvSpPr/>
            <p:nvPr/>
          </p:nvSpPr>
          <p:spPr bwMode="auto">
            <a:xfrm>
              <a:off x="6309941" y="2789629"/>
              <a:ext cx="918370" cy="1392630"/>
            </a:xfrm>
            <a:custGeom>
              <a:avLst/>
              <a:gdLst>
                <a:gd name="T0" fmla="*/ 288 w 444"/>
                <a:gd name="T1" fmla="*/ 0 h 674"/>
                <a:gd name="T2" fmla="*/ 413 w 444"/>
                <a:gd name="T3" fmla="*/ 74 h 674"/>
                <a:gd name="T4" fmla="*/ 444 w 444"/>
                <a:gd name="T5" fmla="*/ 102 h 674"/>
                <a:gd name="T6" fmla="*/ 378 w 444"/>
                <a:gd name="T7" fmla="*/ 182 h 674"/>
                <a:gd name="T8" fmla="*/ 317 w 444"/>
                <a:gd name="T9" fmla="*/ 616 h 674"/>
                <a:gd name="T10" fmla="*/ 37 w 444"/>
                <a:gd name="T11" fmla="*/ 608 h 674"/>
                <a:gd name="T12" fmla="*/ 37 w 444"/>
                <a:gd name="T13" fmla="*/ 129 h 674"/>
                <a:gd name="T14" fmla="*/ 26 w 444"/>
                <a:gd name="T15" fmla="*/ 33 h 674"/>
                <a:gd name="T16" fmla="*/ 225 w 444"/>
                <a:gd name="T17" fmla="*/ 10 h 674"/>
                <a:gd name="T18" fmla="*/ 288 w 444"/>
                <a:gd name="T19" fmla="*/ 0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674">
                  <a:moveTo>
                    <a:pt x="288" y="0"/>
                  </a:moveTo>
                  <a:cubicBezTo>
                    <a:pt x="288" y="0"/>
                    <a:pt x="401" y="64"/>
                    <a:pt x="413" y="74"/>
                  </a:cubicBezTo>
                  <a:cubicBezTo>
                    <a:pt x="425" y="84"/>
                    <a:pt x="444" y="102"/>
                    <a:pt x="444" y="102"/>
                  </a:cubicBezTo>
                  <a:cubicBezTo>
                    <a:pt x="378" y="182"/>
                    <a:pt x="378" y="182"/>
                    <a:pt x="378" y="182"/>
                  </a:cubicBezTo>
                  <a:cubicBezTo>
                    <a:pt x="378" y="182"/>
                    <a:pt x="262" y="449"/>
                    <a:pt x="317" y="616"/>
                  </a:cubicBezTo>
                  <a:cubicBezTo>
                    <a:pt x="317" y="616"/>
                    <a:pt x="188" y="674"/>
                    <a:pt x="37" y="608"/>
                  </a:cubicBezTo>
                  <a:cubicBezTo>
                    <a:pt x="31" y="568"/>
                    <a:pt x="0" y="552"/>
                    <a:pt x="37" y="129"/>
                  </a:cubicBezTo>
                  <a:cubicBezTo>
                    <a:pt x="42" y="94"/>
                    <a:pt x="26" y="33"/>
                    <a:pt x="26" y="33"/>
                  </a:cubicBezTo>
                  <a:cubicBezTo>
                    <a:pt x="225" y="10"/>
                    <a:pt x="225" y="10"/>
                    <a:pt x="225" y="10"/>
                  </a:cubicBezTo>
                  <a:lnTo>
                    <a:pt x="288" y="0"/>
                  </a:lnTo>
                  <a:close/>
                </a:path>
              </a:pathLst>
            </a:custGeom>
            <a:solidFill>
              <a:srgbClr val="F2F3C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 name="ïSļíḑè">
              <a:extLst>
                <a:ext uri="{FF2B5EF4-FFF2-40B4-BE49-F238E27FC236}">
                  <a16:creationId xmlns:a16="http://schemas.microsoft.com/office/drawing/2014/main" id="{6C13EAF5-667B-422B-9B01-83C99A943BC9}"/>
                </a:ext>
              </a:extLst>
            </p:cNvPr>
            <p:cNvSpPr/>
            <p:nvPr/>
          </p:nvSpPr>
          <p:spPr bwMode="auto">
            <a:xfrm>
              <a:off x="6729701" y="2704981"/>
              <a:ext cx="179732" cy="179732"/>
            </a:xfrm>
            <a:custGeom>
              <a:avLst/>
              <a:gdLst>
                <a:gd name="T0" fmla="*/ 14 w 87"/>
                <a:gd name="T1" fmla="*/ 0 h 87"/>
                <a:gd name="T2" fmla="*/ 0 w 87"/>
                <a:gd name="T3" fmla="*/ 69 h 87"/>
                <a:gd name="T4" fmla="*/ 30 w 87"/>
                <a:gd name="T5" fmla="*/ 87 h 87"/>
                <a:gd name="T6" fmla="*/ 87 w 87"/>
                <a:gd name="T7" fmla="*/ 59 h 87"/>
                <a:gd name="T8" fmla="*/ 77 w 87"/>
                <a:gd name="T9" fmla="*/ 0 h 87"/>
                <a:gd name="T10" fmla="*/ 14 w 87"/>
                <a:gd name="T11" fmla="*/ 0 h 87"/>
              </a:gdLst>
              <a:ahLst/>
              <a:cxnLst>
                <a:cxn ang="0">
                  <a:pos x="T0" y="T1"/>
                </a:cxn>
                <a:cxn ang="0">
                  <a:pos x="T2" y="T3"/>
                </a:cxn>
                <a:cxn ang="0">
                  <a:pos x="T4" y="T5"/>
                </a:cxn>
                <a:cxn ang="0">
                  <a:pos x="T6" y="T7"/>
                </a:cxn>
                <a:cxn ang="0">
                  <a:pos x="T8" y="T9"/>
                </a:cxn>
                <a:cxn ang="0">
                  <a:pos x="T10" y="T11"/>
                </a:cxn>
              </a:cxnLst>
              <a:rect l="0" t="0" r="r" b="b"/>
              <a:pathLst>
                <a:path w="87" h="87">
                  <a:moveTo>
                    <a:pt x="14" y="0"/>
                  </a:moveTo>
                  <a:cubicBezTo>
                    <a:pt x="14" y="0"/>
                    <a:pt x="22" y="39"/>
                    <a:pt x="0" y="69"/>
                  </a:cubicBezTo>
                  <a:cubicBezTo>
                    <a:pt x="4" y="71"/>
                    <a:pt x="30" y="87"/>
                    <a:pt x="30" y="87"/>
                  </a:cubicBezTo>
                  <a:cubicBezTo>
                    <a:pt x="87" y="59"/>
                    <a:pt x="87" y="59"/>
                    <a:pt x="87" y="59"/>
                  </a:cubicBezTo>
                  <a:cubicBezTo>
                    <a:pt x="77" y="0"/>
                    <a:pt x="77" y="0"/>
                    <a:pt x="77" y="0"/>
                  </a:cubicBezTo>
                  <a:lnTo>
                    <a:pt x="14" y="0"/>
                  </a:lnTo>
                  <a:close/>
                </a:path>
              </a:pathLst>
            </a:custGeom>
            <a:solidFill>
              <a:srgbClr val="DA896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4" name="îşľîḑe">
              <a:extLst>
                <a:ext uri="{FF2B5EF4-FFF2-40B4-BE49-F238E27FC236}">
                  <a16:creationId xmlns:a16="http://schemas.microsoft.com/office/drawing/2014/main" id="{F172D609-995A-424C-88A8-FB81C3BA710B}"/>
                </a:ext>
              </a:extLst>
            </p:cNvPr>
            <p:cNvSpPr/>
            <p:nvPr/>
          </p:nvSpPr>
          <p:spPr bwMode="auto">
            <a:xfrm>
              <a:off x="6610266" y="2831373"/>
              <a:ext cx="340910" cy="217997"/>
            </a:xfrm>
            <a:custGeom>
              <a:avLst/>
              <a:gdLst>
                <a:gd name="T0" fmla="*/ 40 w 165"/>
                <a:gd name="T1" fmla="*/ 0 h 106"/>
                <a:gd name="T2" fmla="*/ 22 w 165"/>
                <a:gd name="T3" fmla="*/ 58 h 106"/>
                <a:gd name="T4" fmla="*/ 75 w 165"/>
                <a:gd name="T5" fmla="*/ 37 h 106"/>
                <a:gd name="T6" fmla="*/ 120 w 165"/>
                <a:gd name="T7" fmla="*/ 87 h 106"/>
                <a:gd name="T8" fmla="*/ 157 w 165"/>
                <a:gd name="T9" fmla="*/ 5 h 106"/>
                <a:gd name="T10" fmla="*/ 125 w 165"/>
                <a:gd name="T11" fmla="*/ 106 h 106"/>
                <a:gd name="T12" fmla="*/ 75 w 165"/>
                <a:gd name="T13" fmla="*/ 53 h 106"/>
                <a:gd name="T14" fmla="*/ 0 w 165"/>
                <a:gd name="T15" fmla="*/ 82 h 106"/>
                <a:gd name="T16" fmla="*/ 40 w 165"/>
                <a:gd name="T1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06">
                  <a:moveTo>
                    <a:pt x="40" y="0"/>
                  </a:moveTo>
                  <a:cubicBezTo>
                    <a:pt x="40" y="0"/>
                    <a:pt x="22" y="40"/>
                    <a:pt x="22" y="58"/>
                  </a:cubicBezTo>
                  <a:cubicBezTo>
                    <a:pt x="27" y="58"/>
                    <a:pt x="75" y="37"/>
                    <a:pt x="75" y="37"/>
                  </a:cubicBezTo>
                  <a:cubicBezTo>
                    <a:pt x="120" y="87"/>
                    <a:pt x="120" y="87"/>
                    <a:pt x="120" y="87"/>
                  </a:cubicBezTo>
                  <a:cubicBezTo>
                    <a:pt x="120" y="87"/>
                    <a:pt x="159" y="48"/>
                    <a:pt x="157" y="5"/>
                  </a:cubicBezTo>
                  <a:cubicBezTo>
                    <a:pt x="165" y="27"/>
                    <a:pt x="146" y="93"/>
                    <a:pt x="125" y="106"/>
                  </a:cubicBezTo>
                  <a:cubicBezTo>
                    <a:pt x="104" y="101"/>
                    <a:pt x="75" y="53"/>
                    <a:pt x="75" y="53"/>
                  </a:cubicBezTo>
                  <a:cubicBezTo>
                    <a:pt x="0" y="82"/>
                    <a:pt x="0" y="82"/>
                    <a:pt x="0" y="82"/>
                  </a:cubicBezTo>
                  <a:cubicBezTo>
                    <a:pt x="0" y="82"/>
                    <a:pt x="11" y="32"/>
                    <a:pt x="40" y="0"/>
                  </a:cubicBezTo>
                  <a:close/>
                </a:path>
              </a:pathLst>
            </a:custGeom>
            <a:solidFill>
              <a:srgbClr val="A3803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5" name="ísļiďe">
              <a:extLst>
                <a:ext uri="{FF2B5EF4-FFF2-40B4-BE49-F238E27FC236}">
                  <a16:creationId xmlns:a16="http://schemas.microsoft.com/office/drawing/2014/main" id="{4BB672B1-40B0-42E6-B49A-1A6338A253D7}"/>
                </a:ext>
              </a:extLst>
            </p:cNvPr>
            <p:cNvSpPr/>
            <p:nvPr/>
          </p:nvSpPr>
          <p:spPr bwMode="auto">
            <a:xfrm>
              <a:off x="6708829" y="2907904"/>
              <a:ext cx="95084" cy="127551"/>
            </a:xfrm>
            <a:custGeom>
              <a:avLst/>
              <a:gdLst>
                <a:gd name="T0" fmla="*/ 0 w 82"/>
                <a:gd name="T1" fmla="*/ 37 h 110"/>
                <a:gd name="T2" fmla="*/ 11 w 82"/>
                <a:gd name="T3" fmla="*/ 110 h 110"/>
                <a:gd name="T4" fmla="*/ 82 w 82"/>
                <a:gd name="T5" fmla="*/ 76 h 110"/>
                <a:gd name="T6" fmla="*/ 48 w 82"/>
                <a:gd name="T7" fmla="*/ 0 h 110"/>
                <a:gd name="T8" fmla="*/ 0 w 82"/>
                <a:gd name="T9" fmla="*/ 37 h 110"/>
              </a:gdLst>
              <a:ahLst/>
              <a:cxnLst>
                <a:cxn ang="0">
                  <a:pos x="T0" y="T1"/>
                </a:cxn>
                <a:cxn ang="0">
                  <a:pos x="T2" y="T3"/>
                </a:cxn>
                <a:cxn ang="0">
                  <a:pos x="T4" y="T5"/>
                </a:cxn>
                <a:cxn ang="0">
                  <a:pos x="T6" y="T7"/>
                </a:cxn>
                <a:cxn ang="0">
                  <a:pos x="T8" y="T9"/>
                </a:cxn>
              </a:cxnLst>
              <a:rect l="0" t="0" r="r" b="b"/>
              <a:pathLst>
                <a:path w="82" h="110">
                  <a:moveTo>
                    <a:pt x="0" y="37"/>
                  </a:moveTo>
                  <a:lnTo>
                    <a:pt x="11" y="110"/>
                  </a:lnTo>
                  <a:lnTo>
                    <a:pt x="82" y="76"/>
                  </a:lnTo>
                  <a:lnTo>
                    <a:pt x="48" y="0"/>
                  </a:lnTo>
                  <a:lnTo>
                    <a:pt x="0" y="37"/>
                  </a:lnTo>
                  <a:close/>
                </a:path>
              </a:pathLst>
            </a:custGeom>
            <a:solidFill>
              <a:srgbClr val="A3803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6" name="iṧlîḓê">
              <a:extLst>
                <a:ext uri="{FF2B5EF4-FFF2-40B4-BE49-F238E27FC236}">
                  <a16:creationId xmlns:a16="http://schemas.microsoft.com/office/drawing/2014/main" id="{A1882B72-5ABE-4B48-8FDC-90F850DE080D}"/>
                </a:ext>
              </a:extLst>
            </p:cNvPr>
            <p:cNvSpPr/>
            <p:nvPr/>
          </p:nvSpPr>
          <p:spPr bwMode="auto">
            <a:xfrm>
              <a:off x="6440971" y="2971679"/>
              <a:ext cx="323517" cy="1009976"/>
            </a:xfrm>
            <a:custGeom>
              <a:avLst/>
              <a:gdLst>
                <a:gd name="T0" fmla="*/ 157 w 157"/>
                <a:gd name="T1" fmla="*/ 12 h 489"/>
                <a:gd name="T2" fmla="*/ 85 w 157"/>
                <a:gd name="T3" fmla="*/ 440 h 489"/>
                <a:gd name="T4" fmla="*/ 35 w 157"/>
                <a:gd name="T5" fmla="*/ 489 h 489"/>
                <a:gd name="T6" fmla="*/ 0 w 157"/>
                <a:gd name="T7" fmla="*/ 418 h 489"/>
                <a:gd name="T8" fmla="*/ 137 w 157"/>
                <a:gd name="T9" fmla="*/ 0 h 489"/>
                <a:gd name="T10" fmla="*/ 157 w 157"/>
                <a:gd name="T11" fmla="*/ 12 h 489"/>
              </a:gdLst>
              <a:ahLst/>
              <a:cxnLst>
                <a:cxn ang="0">
                  <a:pos x="T0" y="T1"/>
                </a:cxn>
                <a:cxn ang="0">
                  <a:pos x="T2" y="T3"/>
                </a:cxn>
                <a:cxn ang="0">
                  <a:pos x="T4" y="T5"/>
                </a:cxn>
                <a:cxn ang="0">
                  <a:pos x="T6" y="T7"/>
                </a:cxn>
                <a:cxn ang="0">
                  <a:pos x="T8" y="T9"/>
                </a:cxn>
                <a:cxn ang="0">
                  <a:pos x="T10" y="T11"/>
                </a:cxn>
              </a:cxnLst>
              <a:rect l="0" t="0" r="r" b="b"/>
              <a:pathLst>
                <a:path w="157" h="489">
                  <a:moveTo>
                    <a:pt x="157" y="12"/>
                  </a:moveTo>
                  <a:cubicBezTo>
                    <a:pt x="157" y="12"/>
                    <a:pt x="90" y="303"/>
                    <a:pt x="85" y="440"/>
                  </a:cubicBezTo>
                  <a:cubicBezTo>
                    <a:pt x="35" y="489"/>
                    <a:pt x="35" y="489"/>
                    <a:pt x="35" y="489"/>
                  </a:cubicBezTo>
                  <a:cubicBezTo>
                    <a:pt x="0" y="418"/>
                    <a:pt x="0" y="418"/>
                    <a:pt x="0" y="418"/>
                  </a:cubicBezTo>
                  <a:cubicBezTo>
                    <a:pt x="0" y="418"/>
                    <a:pt x="98" y="95"/>
                    <a:pt x="137" y="0"/>
                  </a:cubicBezTo>
                  <a:cubicBezTo>
                    <a:pt x="149" y="10"/>
                    <a:pt x="157" y="12"/>
                    <a:pt x="157" y="12"/>
                  </a:cubicBezTo>
                  <a:close/>
                </a:path>
              </a:pathLst>
            </a:custGeom>
            <a:solidFill>
              <a:srgbClr val="A3803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7" name="iṩľiḋe">
              <a:extLst>
                <a:ext uri="{FF2B5EF4-FFF2-40B4-BE49-F238E27FC236}">
                  <a16:creationId xmlns:a16="http://schemas.microsoft.com/office/drawing/2014/main" id="{E0CBF02A-12C1-499D-9F19-0F5CDC49515B}"/>
                </a:ext>
              </a:extLst>
            </p:cNvPr>
            <p:cNvSpPr/>
            <p:nvPr/>
          </p:nvSpPr>
          <p:spPr bwMode="auto">
            <a:xfrm>
              <a:off x="6473438" y="3180400"/>
              <a:ext cx="245826" cy="618045"/>
            </a:xfrm>
            <a:custGeom>
              <a:avLst/>
              <a:gdLst>
                <a:gd name="T0" fmla="*/ 72 w 119"/>
                <a:gd name="T1" fmla="*/ 299 h 299"/>
                <a:gd name="T2" fmla="*/ 119 w 119"/>
                <a:gd name="T3" fmla="*/ 14 h 299"/>
                <a:gd name="T4" fmla="*/ 85 w 119"/>
                <a:gd name="T5" fmla="*/ 0 h 299"/>
                <a:gd name="T6" fmla="*/ 0 w 119"/>
                <a:gd name="T7" fmla="*/ 267 h 299"/>
                <a:gd name="T8" fmla="*/ 72 w 119"/>
                <a:gd name="T9" fmla="*/ 299 h 299"/>
              </a:gdLst>
              <a:ahLst/>
              <a:cxnLst>
                <a:cxn ang="0">
                  <a:pos x="T0" y="T1"/>
                </a:cxn>
                <a:cxn ang="0">
                  <a:pos x="T2" y="T3"/>
                </a:cxn>
                <a:cxn ang="0">
                  <a:pos x="T4" y="T5"/>
                </a:cxn>
                <a:cxn ang="0">
                  <a:pos x="T6" y="T7"/>
                </a:cxn>
                <a:cxn ang="0">
                  <a:pos x="T8" y="T9"/>
                </a:cxn>
              </a:cxnLst>
              <a:rect l="0" t="0" r="r" b="b"/>
              <a:pathLst>
                <a:path w="119" h="299">
                  <a:moveTo>
                    <a:pt x="72" y="299"/>
                  </a:moveTo>
                  <a:cubicBezTo>
                    <a:pt x="80" y="214"/>
                    <a:pt x="101" y="97"/>
                    <a:pt x="119" y="14"/>
                  </a:cubicBezTo>
                  <a:cubicBezTo>
                    <a:pt x="85" y="0"/>
                    <a:pt x="85" y="0"/>
                    <a:pt x="85" y="0"/>
                  </a:cubicBezTo>
                  <a:cubicBezTo>
                    <a:pt x="55" y="89"/>
                    <a:pt x="19" y="203"/>
                    <a:pt x="0" y="267"/>
                  </a:cubicBezTo>
                  <a:cubicBezTo>
                    <a:pt x="23" y="277"/>
                    <a:pt x="49" y="289"/>
                    <a:pt x="72" y="299"/>
                  </a:cubicBezTo>
                  <a:close/>
                </a:path>
              </a:pathLst>
            </a:custGeom>
            <a:solidFill>
              <a:srgbClr val="7E612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8" name="íSļîḑé">
              <a:extLst>
                <a:ext uri="{FF2B5EF4-FFF2-40B4-BE49-F238E27FC236}">
                  <a16:creationId xmlns:a16="http://schemas.microsoft.com/office/drawing/2014/main" id="{A6B94B8C-ED7E-4A57-BB78-12F37FFDDC2D}"/>
                </a:ext>
              </a:extLst>
            </p:cNvPr>
            <p:cNvSpPr/>
            <p:nvPr/>
          </p:nvSpPr>
          <p:spPr bwMode="auto">
            <a:xfrm>
              <a:off x="6372557" y="4007165"/>
              <a:ext cx="599492" cy="187849"/>
            </a:xfrm>
            <a:custGeom>
              <a:avLst/>
              <a:gdLst>
                <a:gd name="T0" fmla="*/ 0 w 290"/>
                <a:gd name="T1" fmla="*/ 0 h 91"/>
                <a:gd name="T2" fmla="*/ 283 w 290"/>
                <a:gd name="T3" fmla="*/ 4 h 91"/>
                <a:gd name="T4" fmla="*/ 290 w 290"/>
                <a:gd name="T5" fmla="*/ 48 h 91"/>
                <a:gd name="T6" fmla="*/ 10 w 290"/>
                <a:gd name="T7" fmla="*/ 40 h 91"/>
                <a:gd name="T8" fmla="*/ 0 w 290"/>
                <a:gd name="T9" fmla="*/ 0 h 91"/>
              </a:gdLst>
              <a:ahLst/>
              <a:cxnLst>
                <a:cxn ang="0">
                  <a:pos x="T0" y="T1"/>
                </a:cxn>
                <a:cxn ang="0">
                  <a:pos x="T2" y="T3"/>
                </a:cxn>
                <a:cxn ang="0">
                  <a:pos x="T4" y="T5"/>
                </a:cxn>
                <a:cxn ang="0">
                  <a:pos x="T6" y="T7"/>
                </a:cxn>
                <a:cxn ang="0">
                  <a:pos x="T8" y="T9"/>
                </a:cxn>
              </a:cxnLst>
              <a:rect l="0" t="0" r="r" b="b"/>
              <a:pathLst>
                <a:path w="290" h="91">
                  <a:moveTo>
                    <a:pt x="0" y="0"/>
                  </a:moveTo>
                  <a:cubicBezTo>
                    <a:pt x="0" y="0"/>
                    <a:pt x="151" y="53"/>
                    <a:pt x="283" y="4"/>
                  </a:cubicBezTo>
                  <a:cubicBezTo>
                    <a:pt x="288" y="28"/>
                    <a:pt x="290" y="48"/>
                    <a:pt x="290" y="48"/>
                  </a:cubicBezTo>
                  <a:cubicBezTo>
                    <a:pt x="290" y="48"/>
                    <a:pt x="141" y="91"/>
                    <a:pt x="10" y="40"/>
                  </a:cubicBezTo>
                  <a:cubicBezTo>
                    <a:pt x="7" y="40"/>
                    <a:pt x="0" y="0"/>
                    <a:pt x="0" y="0"/>
                  </a:cubicBezTo>
                  <a:close/>
                </a:path>
              </a:pathLst>
            </a:custGeom>
            <a:solidFill>
              <a:srgbClr val="242C3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9" name="ïšlïḑe">
              <a:extLst>
                <a:ext uri="{FF2B5EF4-FFF2-40B4-BE49-F238E27FC236}">
                  <a16:creationId xmlns:a16="http://schemas.microsoft.com/office/drawing/2014/main" id="{4CEE8192-9109-423A-B631-4D6E97D76898}"/>
                </a:ext>
              </a:extLst>
            </p:cNvPr>
            <p:cNvSpPr/>
            <p:nvPr/>
          </p:nvSpPr>
          <p:spPr bwMode="auto">
            <a:xfrm>
              <a:off x="6430535" y="4021080"/>
              <a:ext cx="66095" cy="129871"/>
            </a:xfrm>
            <a:custGeom>
              <a:avLst/>
              <a:gdLst>
                <a:gd name="T0" fmla="*/ 10 w 32"/>
                <a:gd name="T1" fmla="*/ 49 h 63"/>
                <a:gd name="T2" fmla="*/ 0 w 32"/>
                <a:gd name="T3" fmla="*/ 0 h 63"/>
                <a:gd name="T4" fmla="*/ 26 w 32"/>
                <a:gd name="T5" fmla="*/ 8 h 63"/>
                <a:gd name="T6" fmla="*/ 32 w 32"/>
                <a:gd name="T7" fmla="*/ 63 h 63"/>
                <a:gd name="T8" fmla="*/ 10 w 32"/>
                <a:gd name="T9" fmla="*/ 49 h 63"/>
              </a:gdLst>
              <a:ahLst/>
              <a:cxnLst>
                <a:cxn ang="0">
                  <a:pos x="T0" y="T1"/>
                </a:cxn>
                <a:cxn ang="0">
                  <a:pos x="T2" y="T3"/>
                </a:cxn>
                <a:cxn ang="0">
                  <a:pos x="T4" y="T5"/>
                </a:cxn>
                <a:cxn ang="0">
                  <a:pos x="T6" y="T7"/>
                </a:cxn>
                <a:cxn ang="0">
                  <a:pos x="T8" y="T9"/>
                </a:cxn>
              </a:cxnLst>
              <a:rect l="0" t="0" r="r" b="b"/>
              <a:pathLst>
                <a:path w="32" h="63">
                  <a:moveTo>
                    <a:pt x="10" y="49"/>
                  </a:moveTo>
                  <a:cubicBezTo>
                    <a:pt x="0" y="0"/>
                    <a:pt x="0" y="0"/>
                    <a:pt x="0" y="0"/>
                  </a:cubicBezTo>
                  <a:cubicBezTo>
                    <a:pt x="26" y="8"/>
                    <a:pt x="26" y="8"/>
                    <a:pt x="26" y="8"/>
                  </a:cubicBezTo>
                  <a:cubicBezTo>
                    <a:pt x="32" y="63"/>
                    <a:pt x="32" y="63"/>
                    <a:pt x="32" y="63"/>
                  </a:cubicBezTo>
                  <a:cubicBezTo>
                    <a:pt x="32" y="63"/>
                    <a:pt x="14" y="51"/>
                    <a:pt x="10" y="49"/>
                  </a:cubicBezTo>
                  <a:close/>
                </a:path>
              </a:pathLst>
            </a:custGeom>
            <a:solidFill>
              <a:srgbClr val="28354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0" name="îṡliḓê">
              <a:extLst>
                <a:ext uri="{FF2B5EF4-FFF2-40B4-BE49-F238E27FC236}">
                  <a16:creationId xmlns:a16="http://schemas.microsoft.com/office/drawing/2014/main" id="{F8829430-22A7-4467-ABB7-EF74239A691D}"/>
                </a:ext>
              </a:extLst>
            </p:cNvPr>
            <p:cNvSpPr/>
            <p:nvPr/>
          </p:nvSpPr>
          <p:spPr bwMode="auto">
            <a:xfrm>
              <a:off x="6793477" y="4041952"/>
              <a:ext cx="70733" cy="121754"/>
            </a:xfrm>
            <a:custGeom>
              <a:avLst/>
              <a:gdLst>
                <a:gd name="T0" fmla="*/ 22 w 34"/>
                <a:gd name="T1" fmla="*/ 45 h 59"/>
                <a:gd name="T2" fmla="*/ 34 w 34"/>
                <a:gd name="T3" fmla="*/ 0 h 59"/>
                <a:gd name="T4" fmla="*/ 6 w 34"/>
                <a:gd name="T5" fmla="*/ 4 h 59"/>
                <a:gd name="T6" fmla="*/ 0 w 34"/>
                <a:gd name="T7" fmla="*/ 59 h 59"/>
                <a:gd name="T8" fmla="*/ 22 w 34"/>
                <a:gd name="T9" fmla="*/ 45 h 59"/>
              </a:gdLst>
              <a:ahLst/>
              <a:cxnLst>
                <a:cxn ang="0">
                  <a:pos x="T0" y="T1"/>
                </a:cxn>
                <a:cxn ang="0">
                  <a:pos x="T2" y="T3"/>
                </a:cxn>
                <a:cxn ang="0">
                  <a:pos x="T4" y="T5"/>
                </a:cxn>
                <a:cxn ang="0">
                  <a:pos x="T6" y="T7"/>
                </a:cxn>
                <a:cxn ang="0">
                  <a:pos x="T8" y="T9"/>
                </a:cxn>
              </a:cxnLst>
              <a:rect l="0" t="0" r="r" b="b"/>
              <a:pathLst>
                <a:path w="34" h="59">
                  <a:moveTo>
                    <a:pt x="22" y="45"/>
                  </a:moveTo>
                  <a:cubicBezTo>
                    <a:pt x="34" y="0"/>
                    <a:pt x="34" y="0"/>
                    <a:pt x="34" y="0"/>
                  </a:cubicBezTo>
                  <a:cubicBezTo>
                    <a:pt x="6" y="4"/>
                    <a:pt x="6" y="4"/>
                    <a:pt x="6" y="4"/>
                  </a:cubicBezTo>
                  <a:cubicBezTo>
                    <a:pt x="0" y="59"/>
                    <a:pt x="0" y="59"/>
                    <a:pt x="0" y="59"/>
                  </a:cubicBezTo>
                  <a:cubicBezTo>
                    <a:pt x="0" y="59"/>
                    <a:pt x="18" y="47"/>
                    <a:pt x="22" y="45"/>
                  </a:cubicBezTo>
                  <a:close/>
                </a:path>
              </a:pathLst>
            </a:custGeom>
            <a:solidFill>
              <a:srgbClr val="28354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1" name="íṩľiḋè">
              <a:extLst>
                <a:ext uri="{FF2B5EF4-FFF2-40B4-BE49-F238E27FC236}">
                  <a16:creationId xmlns:a16="http://schemas.microsoft.com/office/drawing/2014/main" id="{D2ABE6A8-DD86-4F01-9695-A5133A9D6664}"/>
                </a:ext>
              </a:extLst>
            </p:cNvPr>
            <p:cNvSpPr/>
            <p:nvPr/>
          </p:nvSpPr>
          <p:spPr bwMode="auto">
            <a:xfrm>
              <a:off x="5802054" y="1977938"/>
              <a:ext cx="723565" cy="1147963"/>
            </a:xfrm>
            <a:custGeom>
              <a:avLst/>
              <a:gdLst>
                <a:gd name="T0" fmla="*/ 310 w 350"/>
                <a:gd name="T1" fmla="*/ 421 h 556"/>
                <a:gd name="T2" fmla="*/ 131 w 350"/>
                <a:gd name="T3" fmla="*/ 211 h 556"/>
                <a:gd name="T4" fmla="*/ 342 w 350"/>
                <a:gd name="T5" fmla="*/ 68 h 556"/>
                <a:gd name="T6" fmla="*/ 302 w 350"/>
                <a:gd name="T7" fmla="*/ 4 h 556"/>
                <a:gd name="T8" fmla="*/ 0 w 350"/>
                <a:gd name="T9" fmla="*/ 203 h 556"/>
                <a:gd name="T10" fmla="*/ 302 w 350"/>
                <a:gd name="T11" fmla="*/ 556 h 556"/>
                <a:gd name="T12" fmla="*/ 325 w 350"/>
                <a:gd name="T13" fmla="*/ 421 h 556"/>
              </a:gdLst>
              <a:ahLst/>
              <a:cxnLst>
                <a:cxn ang="0">
                  <a:pos x="T0" y="T1"/>
                </a:cxn>
                <a:cxn ang="0">
                  <a:pos x="T2" y="T3"/>
                </a:cxn>
                <a:cxn ang="0">
                  <a:pos x="T4" y="T5"/>
                </a:cxn>
                <a:cxn ang="0">
                  <a:pos x="T6" y="T7"/>
                </a:cxn>
                <a:cxn ang="0">
                  <a:pos x="T8" y="T9"/>
                </a:cxn>
                <a:cxn ang="0">
                  <a:pos x="T10" y="T11"/>
                </a:cxn>
                <a:cxn ang="0">
                  <a:pos x="T12" y="T13"/>
                </a:cxn>
              </a:cxnLst>
              <a:rect l="0" t="0" r="r" b="b"/>
              <a:pathLst>
                <a:path w="350" h="556">
                  <a:moveTo>
                    <a:pt x="310" y="421"/>
                  </a:moveTo>
                  <a:cubicBezTo>
                    <a:pt x="310" y="421"/>
                    <a:pt x="179" y="401"/>
                    <a:pt x="131" y="211"/>
                  </a:cubicBezTo>
                  <a:cubicBezTo>
                    <a:pt x="131" y="211"/>
                    <a:pt x="282" y="76"/>
                    <a:pt x="342" y="68"/>
                  </a:cubicBezTo>
                  <a:cubicBezTo>
                    <a:pt x="350" y="48"/>
                    <a:pt x="342" y="0"/>
                    <a:pt x="302" y="4"/>
                  </a:cubicBezTo>
                  <a:cubicBezTo>
                    <a:pt x="302" y="4"/>
                    <a:pt x="116" y="60"/>
                    <a:pt x="0" y="203"/>
                  </a:cubicBezTo>
                  <a:cubicBezTo>
                    <a:pt x="0" y="203"/>
                    <a:pt x="96" y="477"/>
                    <a:pt x="302" y="556"/>
                  </a:cubicBezTo>
                  <a:cubicBezTo>
                    <a:pt x="338" y="528"/>
                    <a:pt x="325" y="421"/>
                    <a:pt x="325" y="421"/>
                  </a:cubicBezTo>
                </a:path>
              </a:pathLst>
            </a:custGeom>
            <a:solidFill>
              <a:srgbClr val="F2F3C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2" name="ïṡlîḍe">
              <a:extLst>
                <a:ext uri="{FF2B5EF4-FFF2-40B4-BE49-F238E27FC236}">
                  <a16:creationId xmlns:a16="http://schemas.microsoft.com/office/drawing/2014/main" id="{E6A7480B-B37B-4884-8B2D-22FAAD6F1099}"/>
                </a:ext>
              </a:extLst>
            </p:cNvPr>
            <p:cNvSpPr/>
            <p:nvPr/>
          </p:nvSpPr>
          <p:spPr bwMode="auto">
            <a:xfrm>
              <a:off x="6909432" y="2996030"/>
              <a:ext cx="691097" cy="909094"/>
            </a:xfrm>
            <a:custGeom>
              <a:avLst/>
              <a:gdLst>
                <a:gd name="T0" fmla="*/ 153 w 334"/>
                <a:gd name="T1" fmla="*/ 0 h 440"/>
                <a:gd name="T2" fmla="*/ 334 w 334"/>
                <a:gd name="T3" fmla="*/ 273 h 440"/>
                <a:gd name="T4" fmla="*/ 76 w 334"/>
                <a:gd name="T5" fmla="*/ 440 h 440"/>
                <a:gd name="T6" fmla="*/ 68 w 334"/>
                <a:gd name="T7" fmla="*/ 377 h 440"/>
                <a:gd name="T8" fmla="*/ 199 w 334"/>
                <a:gd name="T9" fmla="*/ 262 h 440"/>
                <a:gd name="T10" fmla="*/ 52 w 334"/>
                <a:gd name="T11" fmla="*/ 79 h 440"/>
                <a:gd name="T12" fmla="*/ 153 w 334"/>
                <a:gd name="T13" fmla="*/ 0 h 440"/>
              </a:gdLst>
              <a:ahLst/>
              <a:cxnLst>
                <a:cxn ang="0">
                  <a:pos x="T0" y="T1"/>
                </a:cxn>
                <a:cxn ang="0">
                  <a:pos x="T2" y="T3"/>
                </a:cxn>
                <a:cxn ang="0">
                  <a:pos x="T4" y="T5"/>
                </a:cxn>
                <a:cxn ang="0">
                  <a:pos x="T6" y="T7"/>
                </a:cxn>
                <a:cxn ang="0">
                  <a:pos x="T8" y="T9"/>
                </a:cxn>
                <a:cxn ang="0">
                  <a:pos x="T10" y="T11"/>
                </a:cxn>
                <a:cxn ang="0">
                  <a:pos x="T12" y="T13"/>
                </a:cxn>
              </a:cxnLst>
              <a:rect l="0" t="0" r="r" b="b"/>
              <a:pathLst>
                <a:path w="334" h="440">
                  <a:moveTo>
                    <a:pt x="153" y="0"/>
                  </a:moveTo>
                  <a:cubicBezTo>
                    <a:pt x="153" y="0"/>
                    <a:pt x="302" y="154"/>
                    <a:pt x="334" y="273"/>
                  </a:cubicBezTo>
                  <a:cubicBezTo>
                    <a:pt x="334" y="273"/>
                    <a:pt x="211" y="412"/>
                    <a:pt x="76" y="440"/>
                  </a:cubicBezTo>
                  <a:cubicBezTo>
                    <a:pt x="76" y="440"/>
                    <a:pt x="48" y="408"/>
                    <a:pt x="68" y="377"/>
                  </a:cubicBezTo>
                  <a:cubicBezTo>
                    <a:pt x="80" y="361"/>
                    <a:pt x="171" y="317"/>
                    <a:pt x="199" y="262"/>
                  </a:cubicBezTo>
                  <a:cubicBezTo>
                    <a:pt x="207" y="238"/>
                    <a:pt x="104" y="95"/>
                    <a:pt x="52" y="79"/>
                  </a:cubicBezTo>
                  <a:cubicBezTo>
                    <a:pt x="0" y="63"/>
                    <a:pt x="153" y="0"/>
                    <a:pt x="153" y="0"/>
                  </a:cubicBezTo>
                  <a:close/>
                </a:path>
              </a:pathLst>
            </a:custGeom>
            <a:solidFill>
              <a:srgbClr val="F2F3C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3" name="iṥļíḋè">
              <a:extLst>
                <a:ext uri="{FF2B5EF4-FFF2-40B4-BE49-F238E27FC236}">
                  <a16:creationId xmlns:a16="http://schemas.microsoft.com/office/drawing/2014/main" id="{38F4CD57-A26B-441B-A2D0-97DF4FE16427}"/>
                </a:ext>
              </a:extLst>
            </p:cNvPr>
            <p:cNvSpPr/>
            <p:nvPr/>
          </p:nvSpPr>
          <p:spPr bwMode="auto">
            <a:xfrm>
              <a:off x="6634617" y="2483505"/>
              <a:ext cx="223795" cy="76531"/>
            </a:xfrm>
            <a:custGeom>
              <a:avLst/>
              <a:gdLst>
                <a:gd name="T0" fmla="*/ 5 w 108"/>
                <a:gd name="T1" fmla="*/ 11 h 37"/>
                <a:gd name="T2" fmla="*/ 99 w 108"/>
                <a:gd name="T3" fmla="*/ 29 h 37"/>
                <a:gd name="T4" fmla="*/ 102 w 108"/>
                <a:gd name="T5" fmla="*/ 37 h 37"/>
                <a:gd name="T6" fmla="*/ 108 w 108"/>
                <a:gd name="T7" fmla="*/ 19 h 37"/>
                <a:gd name="T8" fmla="*/ 102 w 108"/>
                <a:gd name="T9" fmla="*/ 27 h 37"/>
                <a:gd name="T10" fmla="*/ 8 w 108"/>
                <a:gd name="T11" fmla="*/ 7 h 37"/>
                <a:gd name="T12" fmla="*/ 6 w 108"/>
                <a:gd name="T13" fmla="*/ 6 h 37"/>
                <a:gd name="T14" fmla="*/ 2 w 108"/>
                <a:gd name="T15" fmla="*/ 1 h 37"/>
                <a:gd name="T16" fmla="*/ 0 w 108"/>
                <a:gd name="T17" fmla="*/ 19 h 37"/>
                <a:gd name="T18" fmla="*/ 5 w 108"/>
                <a:gd name="T19" fmla="*/ 1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37">
                  <a:moveTo>
                    <a:pt x="5" y="11"/>
                  </a:moveTo>
                  <a:cubicBezTo>
                    <a:pt x="5" y="11"/>
                    <a:pt x="69" y="13"/>
                    <a:pt x="99" y="29"/>
                  </a:cubicBezTo>
                  <a:cubicBezTo>
                    <a:pt x="99" y="29"/>
                    <a:pt x="100" y="35"/>
                    <a:pt x="102" y="37"/>
                  </a:cubicBezTo>
                  <a:cubicBezTo>
                    <a:pt x="103" y="35"/>
                    <a:pt x="105" y="24"/>
                    <a:pt x="108" y="19"/>
                  </a:cubicBezTo>
                  <a:cubicBezTo>
                    <a:pt x="106" y="19"/>
                    <a:pt x="102" y="27"/>
                    <a:pt x="102" y="27"/>
                  </a:cubicBezTo>
                  <a:cubicBezTo>
                    <a:pt x="102" y="27"/>
                    <a:pt x="60" y="5"/>
                    <a:pt x="8" y="7"/>
                  </a:cubicBezTo>
                  <a:cubicBezTo>
                    <a:pt x="6" y="6"/>
                    <a:pt x="6" y="6"/>
                    <a:pt x="6" y="6"/>
                  </a:cubicBezTo>
                  <a:cubicBezTo>
                    <a:pt x="6" y="6"/>
                    <a:pt x="3" y="0"/>
                    <a:pt x="2" y="1"/>
                  </a:cubicBezTo>
                  <a:cubicBezTo>
                    <a:pt x="2" y="7"/>
                    <a:pt x="0" y="17"/>
                    <a:pt x="0" y="19"/>
                  </a:cubicBezTo>
                  <a:cubicBezTo>
                    <a:pt x="1" y="16"/>
                    <a:pt x="5" y="11"/>
                    <a:pt x="5" y="11"/>
                  </a:cubicBezTo>
                  <a:close/>
                </a:path>
              </a:pathLst>
            </a:custGeom>
            <a:solidFill>
              <a:srgbClr val="C4805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4" name="íšľiḍe">
              <a:extLst>
                <a:ext uri="{FF2B5EF4-FFF2-40B4-BE49-F238E27FC236}">
                  <a16:creationId xmlns:a16="http://schemas.microsoft.com/office/drawing/2014/main" id="{46FB4833-E825-4D19-8438-17510F4012CF}"/>
                </a:ext>
              </a:extLst>
            </p:cNvPr>
            <p:cNvSpPr/>
            <p:nvPr/>
          </p:nvSpPr>
          <p:spPr bwMode="auto">
            <a:xfrm>
              <a:off x="4445371" y="1826035"/>
              <a:ext cx="147264" cy="4147742"/>
            </a:xfrm>
            <a:prstGeom prst="rect">
              <a:avLst/>
            </a:prstGeom>
            <a:solidFill>
              <a:srgbClr val="5A402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5" name="ïśliďè">
              <a:extLst>
                <a:ext uri="{FF2B5EF4-FFF2-40B4-BE49-F238E27FC236}">
                  <a16:creationId xmlns:a16="http://schemas.microsoft.com/office/drawing/2014/main" id="{7D661F7C-2215-4740-B875-22DED0998015}"/>
                </a:ext>
              </a:extLst>
            </p:cNvPr>
            <p:cNvSpPr/>
            <p:nvPr/>
          </p:nvSpPr>
          <p:spPr bwMode="auto">
            <a:xfrm>
              <a:off x="4445371" y="2483505"/>
              <a:ext cx="147264" cy="176253"/>
            </a:xfrm>
            <a:prstGeom prst="rect">
              <a:avLst/>
            </a:prstGeom>
            <a:solidFill>
              <a:srgbClr val="4A362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6" name="îşḷîḓê">
              <a:extLst>
                <a:ext uri="{FF2B5EF4-FFF2-40B4-BE49-F238E27FC236}">
                  <a16:creationId xmlns:a16="http://schemas.microsoft.com/office/drawing/2014/main" id="{FAEB1465-91E5-4493-91F9-20923227C138}"/>
                </a:ext>
              </a:extLst>
            </p:cNvPr>
            <p:cNvSpPr/>
            <p:nvPr/>
          </p:nvSpPr>
          <p:spPr bwMode="auto">
            <a:xfrm>
              <a:off x="3879506" y="2121723"/>
              <a:ext cx="1479597" cy="467303"/>
            </a:xfrm>
            <a:custGeom>
              <a:avLst/>
              <a:gdLst>
                <a:gd name="T0" fmla="*/ 1250 w 1276"/>
                <a:gd name="T1" fmla="*/ 168 h 403"/>
                <a:gd name="T2" fmla="*/ 1114 w 1276"/>
                <a:gd name="T3" fmla="*/ 0 h 403"/>
                <a:gd name="T4" fmla="*/ 0 w 1276"/>
                <a:gd name="T5" fmla="*/ 0 h 403"/>
                <a:gd name="T6" fmla="*/ 0 w 1276"/>
                <a:gd name="T7" fmla="*/ 403 h 403"/>
                <a:gd name="T8" fmla="*/ 1114 w 1276"/>
                <a:gd name="T9" fmla="*/ 403 h 403"/>
                <a:gd name="T10" fmla="*/ 1276 w 1276"/>
                <a:gd name="T11" fmla="*/ 202 h 403"/>
                <a:gd name="T12" fmla="*/ 1276 w 1276"/>
                <a:gd name="T13" fmla="*/ 168 h 403"/>
                <a:gd name="T14" fmla="*/ 1250 w 1276"/>
                <a:gd name="T15" fmla="*/ 168 h 4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6" h="403">
                  <a:moveTo>
                    <a:pt x="1250" y="168"/>
                  </a:moveTo>
                  <a:lnTo>
                    <a:pt x="1114" y="0"/>
                  </a:lnTo>
                  <a:lnTo>
                    <a:pt x="0" y="0"/>
                  </a:lnTo>
                  <a:lnTo>
                    <a:pt x="0" y="403"/>
                  </a:lnTo>
                  <a:lnTo>
                    <a:pt x="1114" y="403"/>
                  </a:lnTo>
                  <a:lnTo>
                    <a:pt x="1276" y="202"/>
                  </a:lnTo>
                  <a:lnTo>
                    <a:pt x="1276" y="168"/>
                  </a:lnTo>
                  <a:lnTo>
                    <a:pt x="1250" y="168"/>
                  </a:lnTo>
                  <a:close/>
                </a:path>
              </a:pathLst>
            </a:custGeom>
            <a:solidFill>
              <a:srgbClr val="96542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 name="î$ḷiḓe">
              <a:extLst>
                <a:ext uri="{FF2B5EF4-FFF2-40B4-BE49-F238E27FC236}">
                  <a16:creationId xmlns:a16="http://schemas.microsoft.com/office/drawing/2014/main" id="{4186DBF9-2238-4902-AE5F-B404A3BD5802}"/>
                </a:ext>
              </a:extLst>
            </p:cNvPr>
            <p:cNvSpPr/>
            <p:nvPr/>
          </p:nvSpPr>
          <p:spPr bwMode="auto">
            <a:xfrm>
              <a:off x="3879506" y="2084617"/>
              <a:ext cx="1479597" cy="467303"/>
            </a:xfrm>
            <a:custGeom>
              <a:avLst/>
              <a:gdLst>
                <a:gd name="T0" fmla="*/ 1114 w 1276"/>
                <a:gd name="T1" fmla="*/ 403 h 403"/>
                <a:gd name="T2" fmla="*/ 0 w 1276"/>
                <a:gd name="T3" fmla="*/ 403 h 403"/>
                <a:gd name="T4" fmla="*/ 0 w 1276"/>
                <a:gd name="T5" fmla="*/ 0 h 403"/>
                <a:gd name="T6" fmla="*/ 1114 w 1276"/>
                <a:gd name="T7" fmla="*/ 0 h 403"/>
                <a:gd name="T8" fmla="*/ 1276 w 1276"/>
                <a:gd name="T9" fmla="*/ 200 h 403"/>
                <a:gd name="T10" fmla="*/ 1114 w 1276"/>
                <a:gd name="T11" fmla="*/ 403 h 403"/>
              </a:gdLst>
              <a:ahLst/>
              <a:cxnLst>
                <a:cxn ang="0">
                  <a:pos x="T0" y="T1"/>
                </a:cxn>
                <a:cxn ang="0">
                  <a:pos x="T2" y="T3"/>
                </a:cxn>
                <a:cxn ang="0">
                  <a:pos x="T4" y="T5"/>
                </a:cxn>
                <a:cxn ang="0">
                  <a:pos x="T6" y="T7"/>
                </a:cxn>
                <a:cxn ang="0">
                  <a:pos x="T8" y="T9"/>
                </a:cxn>
                <a:cxn ang="0">
                  <a:pos x="T10" y="T11"/>
                </a:cxn>
              </a:cxnLst>
              <a:rect l="0" t="0" r="r" b="b"/>
              <a:pathLst>
                <a:path w="1276" h="403">
                  <a:moveTo>
                    <a:pt x="1114" y="403"/>
                  </a:moveTo>
                  <a:lnTo>
                    <a:pt x="0" y="403"/>
                  </a:lnTo>
                  <a:lnTo>
                    <a:pt x="0" y="0"/>
                  </a:lnTo>
                  <a:lnTo>
                    <a:pt x="1114" y="0"/>
                  </a:lnTo>
                  <a:lnTo>
                    <a:pt x="1276" y="200"/>
                  </a:lnTo>
                  <a:lnTo>
                    <a:pt x="1114" y="403"/>
                  </a:lnTo>
                  <a:close/>
                </a:path>
              </a:pathLst>
            </a:custGeom>
            <a:solidFill>
              <a:srgbClr val="EAB64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8" name="í$ļiḓe">
              <a:extLst>
                <a:ext uri="{FF2B5EF4-FFF2-40B4-BE49-F238E27FC236}">
                  <a16:creationId xmlns:a16="http://schemas.microsoft.com/office/drawing/2014/main" id="{8A90B277-719C-4BEC-9B19-2E905007FF9E}"/>
                </a:ext>
              </a:extLst>
            </p:cNvPr>
            <p:cNvSpPr/>
            <p:nvPr/>
          </p:nvSpPr>
          <p:spPr bwMode="auto">
            <a:xfrm>
              <a:off x="4445371" y="4132398"/>
              <a:ext cx="147264" cy="176253"/>
            </a:xfrm>
            <a:prstGeom prst="rect">
              <a:avLst/>
            </a:prstGeom>
            <a:solidFill>
              <a:srgbClr val="4A362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9" name="íṡlïḑê">
              <a:extLst>
                <a:ext uri="{FF2B5EF4-FFF2-40B4-BE49-F238E27FC236}">
                  <a16:creationId xmlns:a16="http://schemas.microsoft.com/office/drawing/2014/main" id="{D11797B3-BF10-4501-A351-91BC75AE838F}"/>
                </a:ext>
              </a:extLst>
            </p:cNvPr>
            <p:cNvSpPr/>
            <p:nvPr/>
          </p:nvSpPr>
          <p:spPr bwMode="auto">
            <a:xfrm>
              <a:off x="3879506" y="3770615"/>
              <a:ext cx="1479597" cy="467303"/>
            </a:xfrm>
            <a:custGeom>
              <a:avLst/>
              <a:gdLst>
                <a:gd name="T0" fmla="*/ 1250 w 1276"/>
                <a:gd name="T1" fmla="*/ 168 h 403"/>
                <a:gd name="T2" fmla="*/ 1114 w 1276"/>
                <a:gd name="T3" fmla="*/ 0 h 403"/>
                <a:gd name="T4" fmla="*/ 0 w 1276"/>
                <a:gd name="T5" fmla="*/ 0 h 403"/>
                <a:gd name="T6" fmla="*/ 0 w 1276"/>
                <a:gd name="T7" fmla="*/ 403 h 403"/>
                <a:gd name="T8" fmla="*/ 1114 w 1276"/>
                <a:gd name="T9" fmla="*/ 403 h 403"/>
                <a:gd name="T10" fmla="*/ 1276 w 1276"/>
                <a:gd name="T11" fmla="*/ 202 h 403"/>
                <a:gd name="T12" fmla="*/ 1276 w 1276"/>
                <a:gd name="T13" fmla="*/ 168 h 403"/>
                <a:gd name="T14" fmla="*/ 1250 w 1276"/>
                <a:gd name="T15" fmla="*/ 168 h 4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6" h="403">
                  <a:moveTo>
                    <a:pt x="1250" y="168"/>
                  </a:moveTo>
                  <a:lnTo>
                    <a:pt x="1114" y="0"/>
                  </a:lnTo>
                  <a:lnTo>
                    <a:pt x="0" y="0"/>
                  </a:lnTo>
                  <a:lnTo>
                    <a:pt x="0" y="403"/>
                  </a:lnTo>
                  <a:lnTo>
                    <a:pt x="1114" y="403"/>
                  </a:lnTo>
                  <a:lnTo>
                    <a:pt x="1276" y="202"/>
                  </a:lnTo>
                  <a:lnTo>
                    <a:pt x="1276" y="168"/>
                  </a:lnTo>
                  <a:lnTo>
                    <a:pt x="1250" y="168"/>
                  </a:lnTo>
                  <a:close/>
                </a:path>
              </a:pathLst>
            </a:custGeom>
            <a:solidFill>
              <a:srgbClr val="96542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0" name="íś1íḋê">
              <a:extLst>
                <a:ext uri="{FF2B5EF4-FFF2-40B4-BE49-F238E27FC236}">
                  <a16:creationId xmlns:a16="http://schemas.microsoft.com/office/drawing/2014/main" id="{DFB09017-7683-4640-8518-371D58902D79}"/>
                </a:ext>
              </a:extLst>
            </p:cNvPr>
            <p:cNvSpPr/>
            <p:nvPr/>
          </p:nvSpPr>
          <p:spPr bwMode="auto">
            <a:xfrm>
              <a:off x="3879506" y="3733510"/>
              <a:ext cx="1479597" cy="467303"/>
            </a:xfrm>
            <a:custGeom>
              <a:avLst/>
              <a:gdLst>
                <a:gd name="T0" fmla="*/ 1114 w 1276"/>
                <a:gd name="T1" fmla="*/ 403 h 403"/>
                <a:gd name="T2" fmla="*/ 0 w 1276"/>
                <a:gd name="T3" fmla="*/ 403 h 403"/>
                <a:gd name="T4" fmla="*/ 0 w 1276"/>
                <a:gd name="T5" fmla="*/ 0 h 403"/>
                <a:gd name="T6" fmla="*/ 1114 w 1276"/>
                <a:gd name="T7" fmla="*/ 0 h 403"/>
                <a:gd name="T8" fmla="*/ 1276 w 1276"/>
                <a:gd name="T9" fmla="*/ 200 h 403"/>
                <a:gd name="T10" fmla="*/ 1114 w 1276"/>
                <a:gd name="T11" fmla="*/ 403 h 403"/>
              </a:gdLst>
              <a:ahLst/>
              <a:cxnLst>
                <a:cxn ang="0">
                  <a:pos x="T0" y="T1"/>
                </a:cxn>
                <a:cxn ang="0">
                  <a:pos x="T2" y="T3"/>
                </a:cxn>
                <a:cxn ang="0">
                  <a:pos x="T4" y="T5"/>
                </a:cxn>
                <a:cxn ang="0">
                  <a:pos x="T6" y="T7"/>
                </a:cxn>
                <a:cxn ang="0">
                  <a:pos x="T8" y="T9"/>
                </a:cxn>
                <a:cxn ang="0">
                  <a:pos x="T10" y="T11"/>
                </a:cxn>
              </a:cxnLst>
              <a:rect l="0" t="0" r="r" b="b"/>
              <a:pathLst>
                <a:path w="1276" h="403">
                  <a:moveTo>
                    <a:pt x="1114" y="403"/>
                  </a:moveTo>
                  <a:lnTo>
                    <a:pt x="0" y="403"/>
                  </a:lnTo>
                  <a:lnTo>
                    <a:pt x="0" y="0"/>
                  </a:lnTo>
                  <a:lnTo>
                    <a:pt x="1114" y="0"/>
                  </a:lnTo>
                  <a:lnTo>
                    <a:pt x="1276" y="200"/>
                  </a:lnTo>
                  <a:lnTo>
                    <a:pt x="1114" y="403"/>
                  </a:lnTo>
                  <a:close/>
                </a:path>
              </a:pathLst>
            </a:custGeom>
            <a:solidFill>
              <a:srgbClr val="EAB64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1" name="íŝľïďè">
              <a:extLst>
                <a:ext uri="{FF2B5EF4-FFF2-40B4-BE49-F238E27FC236}">
                  <a16:creationId xmlns:a16="http://schemas.microsoft.com/office/drawing/2014/main" id="{0061A823-847C-434F-BD90-33492104547B}"/>
                </a:ext>
              </a:extLst>
            </p:cNvPr>
            <p:cNvSpPr/>
            <p:nvPr/>
          </p:nvSpPr>
          <p:spPr bwMode="auto">
            <a:xfrm>
              <a:off x="4445371" y="3287079"/>
              <a:ext cx="147264" cy="176253"/>
            </a:xfrm>
            <a:prstGeom prst="rect">
              <a:avLst/>
            </a:prstGeom>
            <a:solidFill>
              <a:srgbClr val="4A362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2" name="íṩḷïḓe">
              <a:extLst>
                <a:ext uri="{FF2B5EF4-FFF2-40B4-BE49-F238E27FC236}">
                  <a16:creationId xmlns:a16="http://schemas.microsoft.com/office/drawing/2014/main" id="{D01F0560-0D88-420F-BC64-609C868B03CD}"/>
                </a:ext>
              </a:extLst>
            </p:cNvPr>
            <p:cNvSpPr/>
            <p:nvPr/>
          </p:nvSpPr>
          <p:spPr bwMode="auto">
            <a:xfrm>
              <a:off x="3678902" y="2926457"/>
              <a:ext cx="1479597" cy="466143"/>
            </a:xfrm>
            <a:custGeom>
              <a:avLst/>
              <a:gdLst>
                <a:gd name="T0" fmla="*/ 27 w 1276"/>
                <a:gd name="T1" fmla="*/ 167 h 402"/>
                <a:gd name="T2" fmla="*/ 162 w 1276"/>
                <a:gd name="T3" fmla="*/ 0 h 402"/>
                <a:gd name="T4" fmla="*/ 1276 w 1276"/>
                <a:gd name="T5" fmla="*/ 0 h 402"/>
                <a:gd name="T6" fmla="*/ 1276 w 1276"/>
                <a:gd name="T7" fmla="*/ 402 h 402"/>
                <a:gd name="T8" fmla="*/ 162 w 1276"/>
                <a:gd name="T9" fmla="*/ 402 h 402"/>
                <a:gd name="T10" fmla="*/ 0 w 1276"/>
                <a:gd name="T11" fmla="*/ 201 h 402"/>
                <a:gd name="T12" fmla="*/ 0 w 1276"/>
                <a:gd name="T13" fmla="*/ 167 h 402"/>
                <a:gd name="T14" fmla="*/ 27 w 1276"/>
                <a:gd name="T15" fmla="*/ 167 h 4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6" h="402">
                  <a:moveTo>
                    <a:pt x="27" y="167"/>
                  </a:moveTo>
                  <a:lnTo>
                    <a:pt x="162" y="0"/>
                  </a:lnTo>
                  <a:lnTo>
                    <a:pt x="1276" y="0"/>
                  </a:lnTo>
                  <a:lnTo>
                    <a:pt x="1276" y="402"/>
                  </a:lnTo>
                  <a:lnTo>
                    <a:pt x="162" y="402"/>
                  </a:lnTo>
                  <a:lnTo>
                    <a:pt x="0" y="201"/>
                  </a:lnTo>
                  <a:lnTo>
                    <a:pt x="0" y="167"/>
                  </a:lnTo>
                  <a:lnTo>
                    <a:pt x="27" y="167"/>
                  </a:lnTo>
                  <a:close/>
                </a:path>
              </a:pathLst>
            </a:custGeom>
            <a:solidFill>
              <a:srgbClr val="96542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3" name="îṡ1iḓe">
              <a:extLst>
                <a:ext uri="{FF2B5EF4-FFF2-40B4-BE49-F238E27FC236}">
                  <a16:creationId xmlns:a16="http://schemas.microsoft.com/office/drawing/2014/main" id="{CD81F181-7639-4B1C-A37D-2FDCA39ECB56}"/>
                </a:ext>
              </a:extLst>
            </p:cNvPr>
            <p:cNvSpPr/>
            <p:nvPr/>
          </p:nvSpPr>
          <p:spPr bwMode="auto">
            <a:xfrm>
              <a:off x="3678902" y="2888191"/>
              <a:ext cx="1479597" cy="467303"/>
            </a:xfrm>
            <a:custGeom>
              <a:avLst/>
              <a:gdLst>
                <a:gd name="T0" fmla="*/ 162 w 1276"/>
                <a:gd name="T1" fmla="*/ 403 h 403"/>
                <a:gd name="T2" fmla="*/ 1276 w 1276"/>
                <a:gd name="T3" fmla="*/ 403 h 403"/>
                <a:gd name="T4" fmla="*/ 1276 w 1276"/>
                <a:gd name="T5" fmla="*/ 0 h 403"/>
                <a:gd name="T6" fmla="*/ 162 w 1276"/>
                <a:gd name="T7" fmla="*/ 0 h 403"/>
                <a:gd name="T8" fmla="*/ 0 w 1276"/>
                <a:gd name="T9" fmla="*/ 200 h 403"/>
                <a:gd name="T10" fmla="*/ 162 w 1276"/>
                <a:gd name="T11" fmla="*/ 403 h 403"/>
              </a:gdLst>
              <a:ahLst/>
              <a:cxnLst>
                <a:cxn ang="0">
                  <a:pos x="T0" y="T1"/>
                </a:cxn>
                <a:cxn ang="0">
                  <a:pos x="T2" y="T3"/>
                </a:cxn>
                <a:cxn ang="0">
                  <a:pos x="T4" y="T5"/>
                </a:cxn>
                <a:cxn ang="0">
                  <a:pos x="T6" y="T7"/>
                </a:cxn>
                <a:cxn ang="0">
                  <a:pos x="T8" y="T9"/>
                </a:cxn>
                <a:cxn ang="0">
                  <a:pos x="T10" y="T11"/>
                </a:cxn>
              </a:cxnLst>
              <a:rect l="0" t="0" r="r" b="b"/>
              <a:pathLst>
                <a:path w="1276" h="403">
                  <a:moveTo>
                    <a:pt x="162" y="403"/>
                  </a:moveTo>
                  <a:lnTo>
                    <a:pt x="1276" y="403"/>
                  </a:lnTo>
                  <a:lnTo>
                    <a:pt x="1276" y="0"/>
                  </a:lnTo>
                  <a:lnTo>
                    <a:pt x="162" y="0"/>
                  </a:lnTo>
                  <a:lnTo>
                    <a:pt x="0" y="200"/>
                  </a:lnTo>
                  <a:lnTo>
                    <a:pt x="162" y="403"/>
                  </a:lnTo>
                  <a:close/>
                </a:path>
              </a:pathLst>
            </a:custGeom>
            <a:solidFill>
              <a:srgbClr val="EAB64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4" name="îŝļiḑé">
              <a:extLst>
                <a:ext uri="{FF2B5EF4-FFF2-40B4-BE49-F238E27FC236}">
                  <a16:creationId xmlns:a16="http://schemas.microsoft.com/office/drawing/2014/main" id="{28D18113-753A-443A-A64F-A5872FCE864F}"/>
                </a:ext>
              </a:extLst>
            </p:cNvPr>
            <p:cNvSpPr/>
            <p:nvPr/>
          </p:nvSpPr>
          <p:spPr bwMode="auto">
            <a:xfrm>
              <a:off x="7453266" y="2420889"/>
              <a:ext cx="38472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anchor="t" anchorCtr="0" compatLnSpc="1">
              <a:prstTxWarp prst="textNoShape">
                <a:avLst/>
              </a:prstTxWarp>
              <a:normAutofit fontScale="62500" lnSpcReduction="20000"/>
            </a:bodyPr>
            <a:lstStyle/>
            <a:p>
              <a:pPr marL="0" marR="0" lvl="0" indent="0" algn="l" defTabSz="914400" rtl="0" eaLnBrk="0" fontAlgn="base" latinLnBrk="0" hangingPunct="0">
                <a:spcBef>
                  <a:spcPct val="0"/>
                </a:spcBef>
                <a:spcAft>
                  <a:spcPct val="0"/>
                </a:spcAft>
                <a:buClrTx/>
                <a:buSzTx/>
                <a:buFontTx/>
                <a:buNone/>
                <a:tabLst/>
              </a:pPr>
              <a:r>
                <a:rPr kumimoji="0" lang="en-US" altLang="zh-CN" sz="5400" b="0" i="0" u="none" strike="noStrike" cap="none" normalizeH="0" baseline="0">
                  <a:ln>
                    <a:noFill/>
                  </a:ln>
                  <a:solidFill>
                    <a:srgbClr val="F2F3CD"/>
                  </a:solidFill>
                  <a:effectLst/>
                </a:rPr>
                <a:t>?</a:t>
              </a:r>
              <a:endParaRPr kumimoji="0" lang="zh-CN" altLang="zh-CN" sz="5400" b="0" i="0" u="none" strike="noStrike" cap="none" normalizeH="0" baseline="0">
                <a:ln>
                  <a:noFill/>
                </a:ln>
                <a:solidFill>
                  <a:srgbClr val="F2F3CD"/>
                </a:solidFill>
                <a:effectLst/>
              </a:endParaRPr>
            </a:p>
          </p:txBody>
        </p:sp>
        <p:sp>
          <p:nvSpPr>
            <p:cNvPr id="55" name="íşlïḋè">
              <a:extLst>
                <a:ext uri="{FF2B5EF4-FFF2-40B4-BE49-F238E27FC236}">
                  <a16:creationId xmlns:a16="http://schemas.microsoft.com/office/drawing/2014/main" id="{ABFEEBFA-8039-4A1B-919D-BE48417A13E5}"/>
                </a:ext>
              </a:extLst>
            </p:cNvPr>
            <p:cNvSpPr/>
            <p:nvPr/>
          </p:nvSpPr>
          <p:spPr bwMode="auto">
            <a:xfrm rot="19980000">
              <a:off x="6116766" y="1470187"/>
              <a:ext cx="25648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anchor="t" anchorCtr="0" compatLnSpc="1">
              <a:prstTxWarp prst="textNoShape">
                <a:avLst/>
              </a:prstTxWarp>
              <a:normAutofit fontScale="70000" lnSpcReduction="20000"/>
            </a:bodyPr>
            <a:lstStyle/>
            <a:p>
              <a:pPr marL="0" marR="0" lvl="0" indent="0" algn="l" defTabSz="914400" rtl="0" eaLnBrk="0" fontAlgn="base" latinLnBrk="0" hangingPunct="0">
                <a:spcBef>
                  <a:spcPct val="0"/>
                </a:spcBef>
                <a:spcAft>
                  <a:spcPct val="0"/>
                </a:spcAft>
                <a:buClrTx/>
                <a:buSzTx/>
                <a:buFontTx/>
                <a:buNone/>
                <a:tabLst/>
              </a:pPr>
              <a:r>
                <a:rPr kumimoji="0" lang="en-US" altLang="zh-CN" sz="3600" b="0" i="0" u="none" strike="noStrike" cap="none" normalizeH="0" baseline="0">
                  <a:ln>
                    <a:noFill/>
                  </a:ln>
                  <a:solidFill>
                    <a:srgbClr val="F2F3CD"/>
                  </a:solidFill>
                  <a:effectLst/>
                </a:rPr>
                <a:t>?</a:t>
              </a:r>
              <a:endParaRPr kumimoji="0" lang="zh-CN" altLang="zh-CN" sz="3600" b="0" i="0" u="none" strike="noStrike" cap="none" normalizeH="0" baseline="0">
                <a:ln>
                  <a:noFill/>
                </a:ln>
                <a:solidFill>
                  <a:srgbClr val="F2F3CD"/>
                </a:solidFill>
                <a:effectLst/>
              </a:endParaRPr>
            </a:p>
          </p:txBody>
        </p:sp>
        <p:sp>
          <p:nvSpPr>
            <p:cNvPr id="56" name="îśḻïďe">
              <a:extLst>
                <a:ext uri="{FF2B5EF4-FFF2-40B4-BE49-F238E27FC236}">
                  <a16:creationId xmlns:a16="http://schemas.microsoft.com/office/drawing/2014/main" id="{427AE746-DF02-4FCC-ACAA-4CA9DD9A3A3F}"/>
                </a:ext>
              </a:extLst>
            </p:cNvPr>
            <p:cNvSpPr/>
            <p:nvPr/>
          </p:nvSpPr>
          <p:spPr bwMode="auto">
            <a:xfrm>
              <a:off x="7096122" y="2062585"/>
              <a:ext cx="153062" cy="233072"/>
            </a:xfrm>
            <a:custGeom>
              <a:avLst/>
              <a:gdLst>
                <a:gd name="T0" fmla="*/ 74 w 74"/>
                <a:gd name="T1" fmla="*/ 0 h 113"/>
                <a:gd name="T2" fmla="*/ 29 w 74"/>
                <a:gd name="T3" fmla="*/ 73 h 113"/>
                <a:gd name="T4" fmla="*/ 74 w 74"/>
                <a:gd name="T5" fmla="*/ 0 h 113"/>
              </a:gdLst>
              <a:ahLst/>
              <a:cxnLst>
                <a:cxn ang="0">
                  <a:pos x="T0" y="T1"/>
                </a:cxn>
                <a:cxn ang="0">
                  <a:pos x="T2" y="T3"/>
                </a:cxn>
                <a:cxn ang="0">
                  <a:pos x="T4" y="T5"/>
                </a:cxn>
              </a:cxnLst>
              <a:rect l="0" t="0" r="r" b="b"/>
              <a:pathLst>
                <a:path w="74" h="113">
                  <a:moveTo>
                    <a:pt x="74" y="0"/>
                  </a:moveTo>
                  <a:cubicBezTo>
                    <a:pt x="74" y="0"/>
                    <a:pt x="57" y="113"/>
                    <a:pt x="29" y="73"/>
                  </a:cubicBezTo>
                  <a:cubicBezTo>
                    <a:pt x="0" y="33"/>
                    <a:pt x="74" y="0"/>
                    <a:pt x="74" y="0"/>
                  </a:cubicBezTo>
                  <a:close/>
                </a:path>
              </a:pathLst>
            </a:custGeom>
            <a:solidFill>
              <a:srgbClr val="F2F3C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7" name="ïṩliḑè">
              <a:extLst>
                <a:ext uri="{FF2B5EF4-FFF2-40B4-BE49-F238E27FC236}">
                  <a16:creationId xmlns:a16="http://schemas.microsoft.com/office/drawing/2014/main" id="{84FB29AD-04F4-4FC2-A779-712AE49CF51A}"/>
                </a:ext>
              </a:extLst>
            </p:cNvPr>
            <p:cNvSpPr/>
            <p:nvPr/>
          </p:nvSpPr>
          <p:spPr bwMode="auto">
            <a:xfrm>
              <a:off x="6459524" y="1152332"/>
              <a:ext cx="1045922" cy="546152"/>
            </a:xfrm>
            <a:custGeom>
              <a:avLst/>
              <a:gdLst>
                <a:gd name="T0" fmla="*/ 493 w 506"/>
                <a:gd name="T1" fmla="*/ 200 h 264"/>
                <a:gd name="T2" fmla="*/ 366 w 506"/>
                <a:gd name="T3" fmla="*/ 113 h 264"/>
                <a:gd name="T4" fmla="*/ 190 w 506"/>
                <a:gd name="T5" fmla="*/ 56 h 264"/>
                <a:gd name="T6" fmla="*/ 188 w 506"/>
                <a:gd name="T7" fmla="*/ 56 h 264"/>
                <a:gd name="T8" fmla="*/ 249 w 506"/>
                <a:gd name="T9" fmla="*/ 15 h 264"/>
                <a:gd name="T10" fmla="*/ 344 w 506"/>
                <a:gd name="T11" fmla="*/ 13 h 264"/>
                <a:gd name="T12" fmla="*/ 434 w 506"/>
                <a:gd name="T13" fmla="*/ 38 h 264"/>
                <a:gd name="T14" fmla="*/ 436 w 506"/>
                <a:gd name="T15" fmla="*/ 35 h 264"/>
                <a:gd name="T16" fmla="*/ 266 w 506"/>
                <a:gd name="T17" fmla="*/ 7 h 264"/>
                <a:gd name="T18" fmla="*/ 184 w 506"/>
                <a:gd name="T19" fmla="*/ 55 h 264"/>
                <a:gd name="T20" fmla="*/ 101 w 506"/>
                <a:gd name="T21" fmla="*/ 41 h 264"/>
                <a:gd name="T22" fmla="*/ 60 w 506"/>
                <a:gd name="T23" fmla="*/ 43 h 264"/>
                <a:gd name="T24" fmla="*/ 25 w 506"/>
                <a:gd name="T25" fmla="*/ 55 h 264"/>
                <a:gd name="T26" fmla="*/ 29 w 506"/>
                <a:gd name="T27" fmla="*/ 126 h 264"/>
                <a:gd name="T28" fmla="*/ 98 w 506"/>
                <a:gd name="T29" fmla="*/ 189 h 264"/>
                <a:gd name="T30" fmla="*/ 278 w 506"/>
                <a:gd name="T31" fmla="*/ 263 h 264"/>
                <a:gd name="T32" fmla="*/ 279 w 506"/>
                <a:gd name="T33" fmla="*/ 260 h 264"/>
                <a:gd name="T34" fmla="*/ 127 w 506"/>
                <a:gd name="T35" fmla="*/ 203 h 264"/>
                <a:gd name="T36" fmla="*/ 61 w 506"/>
                <a:gd name="T37" fmla="*/ 153 h 264"/>
                <a:gd name="T38" fmla="*/ 15 w 506"/>
                <a:gd name="T39" fmla="*/ 84 h 264"/>
                <a:gd name="T40" fmla="*/ 94 w 506"/>
                <a:gd name="T41" fmla="*/ 45 h 264"/>
                <a:gd name="T42" fmla="*/ 182 w 506"/>
                <a:gd name="T43" fmla="*/ 59 h 264"/>
                <a:gd name="T44" fmla="*/ 173 w 506"/>
                <a:gd name="T45" fmla="*/ 94 h 264"/>
                <a:gd name="T46" fmla="*/ 258 w 506"/>
                <a:gd name="T47" fmla="*/ 203 h 264"/>
                <a:gd name="T48" fmla="*/ 416 w 506"/>
                <a:gd name="T49" fmla="*/ 249 h 264"/>
                <a:gd name="T50" fmla="*/ 487 w 506"/>
                <a:gd name="T51" fmla="*/ 242 h 264"/>
                <a:gd name="T52" fmla="*/ 502 w 506"/>
                <a:gd name="T53" fmla="*/ 226 h 264"/>
                <a:gd name="T54" fmla="*/ 493 w 506"/>
                <a:gd name="T55" fmla="*/ 200 h 264"/>
                <a:gd name="T56" fmla="*/ 471 w 506"/>
                <a:gd name="T57" fmla="*/ 243 h 264"/>
                <a:gd name="T58" fmla="*/ 426 w 506"/>
                <a:gd name="T59" fmla="*/ 245 h 264"/>
                <a:gd name="T60" fmla="*/ 339 w 506"/>
                <a:gd name="T61" fmla="*/ 232 h 264"/>
                <a:gd name="T62" fmla="*/ 193 w 506"/>
                <a:gd name="T63" fmla="*/ 143 h 264"/>
                <a:gd name="T64" fmla="*/ 184 w 506"/>
                <a:gd name="T65" fmla="*/ 64 h 264"/>
                <a:gd name="T66" fmla="*/ 186 w 506"/>
                <a:gd name="T67" fmla="*/ 59 h 264"/>
                <a:gd name="T68" fmla="*/ 189 w 506"/>
                <a:gd name="T69" fmla="*/ 60 h 264"/>
                <a:gd name="T70" fmla="*/ 367 w 506"/>
                <a:gd name="T71" fmla="*/ 118 h 264"/>
                <a:gd name="T72" fmla="*/ 439 w 506"/>
                <a:gd name="T73" fmla="*/ 156 h 264"/>
                <a:gd name="T74" fmla="*/ 471 w 506"/>
                <a:gd name="T75" fmla="*/ 181 h 264"/>
                <a:gd name="T76" fmla="*/ 499 w 506"/>
                <a:gd name="T77" fmla="*/ 221 h 264"/>
                <a:gd name="T78" fmla="*/ 471 w 506"/>
                <a:gd name="T79" fmla="*/ 24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6" h="264">
                  <a:moveTo>
                    <a:pt x="493" y="200"/>
                  </a:moveTo>
                  <a:cubicBezTo>
                    <a:pt x="461" y="159"/>
                    <a:pt x="413" y="133"/>
                    <a:pt x="366" y="113"/>
                  </a:cubicBezTo>
                  <a:cubicBezTo>
                    <a:pt x="309" y="89"/>
                    <a:pt x="250" y="71"/>
                    <a:pt x="190" y="56"/>
                  </a:cubicBezTo>
                  <a:cubicBezTo>
                    <a:pt x="189" y="56"/>
                    <a:pt x="189" y="56"/>
                    <a:pt x="188" y="56"/>
                  </a:cubicBezTo>
                  <a:cubicBezTo>
                    <a:pt x="202" y="35"/>
                    <a:pt x="225" y="21"/>
                    <a:pt x="249" y="15"/>
                  </a:cubicBezTo>
                  <a:cubicBezTo>
                    <a:pt x="280" y="7"/>
                    <a:pt x="313" y="8"/>
                    <a:pt x="344" y="13"/>
                  </a:cubicBezTo>
                  <a:cubicBezTo>
                    <a:pt x="375" y="17"/>
                    <a:pt x="405" y="26"/>
                    <a:pt x="434" y="38"/>
                  </a:cubicBezTo>
                  <a:cubicBezTo>
                    <a:pt x="436" y="39"/>
                    <a:pt x="438" y="36"/>
                    <a:pt x="436" y="35"/>
                  </a:cubicBezTo>
                  <a:cubicBezTo>
                    <a:pt x="383" y="12"/>
                    <a:pt x="323" y="0"/>
                    <a:pt x="266" y="7"/>
                  </a:cubicBezTo>
                  <a:cubicBezTo>
                    <a:pt x="234" y="12"/>
                    <a:pt x="201" y="28"/>
                    <a:pt x="184" y="55"/>
                  </a:cubicBezTo>
                  <a:cubicBezTo>
                    <a:pt x="157" y="48"/>
                    <a:pt x="129" y="43"/>
                    <a:pt x="101" y="41"/>
                  </a:cubicBezTo>
                  <a:cubicBezTo>
                    <a:pt x="87" y="40"/>
                    <a:pt x="74" y="41"/>
                    <a:pt x="60" y="43"/>
                  </a:cubicBezTo>
                  <a:cubicBezTo>
                    <a:pt x="48" y="45"/>
                    <a:pt x="35" y="48"/>
                    <a:pt x="25" y="55"/>
                  </a:cubicBezTo>
                  <a:cubicBezTo>
                    <a:pt x="0" y="75"/>
                    <a:pt x="14" y="105"/>
                    <a:pt x="29" y="126"/>
                  </a:cubicBezTo>
                  <a:cubicBezTo>
                    <a:pt x="48" y="150"/>
                    <a:pt x="73" y="171"/>
                    <a:pt x="98" y="189"/>
                  </a:cubicBezTo>
                  <a:cubicBezTo>
                    <a:pt x="151" y="227"/>
                    <a:pt x="213" y="253"/>
                    <a:pt x="278" y="263"/>
                  </a:cubicBezTo>
                  <a:cubicBezTo>
                    <a:pt x="280" y="264"/>
                    <a:pt x="282" y="260"/>
                    <a:pt x="279" y="260"/>
                  </a:cubicBezTo>
                  <a:cubicBezTo>
                    <a:pt x="225" y="251"/>
                    <a:pt x="174" y="232"/>
                    <a:pt x="127" y="203"/>
                  </a:cubicBezTo>
                  <a:cubicBezTo>
                    <a:pt x="103" y="189"/>
                    <a:pt x="81" y="172"/>
                    <a:pt x="61" y="153"/>
                  </a:cubicBezTo>
                  <a:cubicBezTo>
                    <a:pt x="41" y="135"/>
                    <a:pt x="17" y="112"/>
                    <a:pt x="15" y="84"/>
                  </a:cubicBezTo>
                  <a:cubicBezTo>
                    <a:pt x="12" y="47"/>
                    <a:pt x="69" y="45"/>
                    <a:pt x="94" y="45"/>
                  </a:cubicBezTo>
                  <a:cubicBezTo>
                    <a:pt x="124" y="45"/>
                    <a:pt x="153" y="52"/>
                    <a:pt x="182" y="59"/>
                  </a:cubicBezTo>
                  <a:cubicBezTo>
                    <a:pt x="176" y="69"/>
                    <a:pt x="173" y="81"/>
                    <a:pt x="173" y="94"/>
                  </a:cubicBezTo>
                  <a:cubicBezTo>
                    <a:pt x="171" y="144"/>
                    <a:pt x="220" y="181"/>
                    <a:pt x="258" y="203"/>
                  </a:cubicBezTo>
                  <a:cubicBezTo>
                    <a:pt x="306" y="230"/>
                    <a:pt x="361" y="246"/>
                    <a:pt x="416" y="249"/>
                  </a:cubicBezTo>
                  <a:cubicBezTo>
                    <a:pt x="439" y="250"/>
                    <a:pt x="466" y="252"/>
                    <a:pt x="487" y="242"/>
                  </a:cubicBezTo>
                  <a:cubicBezTo>
                    <a:pt x="494" y="239"/>
                    <a:pt x="500" y="234"/>
                    <a:pt x="502" y="226"/>
                  </a:cubicBezTo>
                  <a:cubicBezTo>
                    <a:pt x="506" y="217"/>
                    <a:pt x="499" y="207"/>
                    <a:pt x="493" y="200"/>
                  </a:cubicBezTo>
                  <a:close/>
                  <a:moveTo>
                    <a:pt x="471" y="243"/>
                  </a:moveTo>
                  <a:cubicBezTo>
                    <a:pt x="456" y="246"/>
                    <a:pt x="441" y="246"/>
                    <a:pt x="426" y="245"/>
                  </a:cubicBezTo>
                  <a:cubicBezTo>
                    <a:pt x="396" y="245"/>
                    <a:pt x="367" y="240"/>
                    <a:pt x="339" y="232"/>
                  </a:cubicBezTo>
                  <a:cubicBezTo>
                    <a:pt x="285" y="217"/>
                    <a:pt x="226" y="189"/>
                    <a:pt x="193" y="143"/>
                  </a:cubicBezTo>
                  <a:cubicBezTo>
                    <a:pt x="177" y="119"/>
                    <a:pt x="171" y="90"/>
                    <a:pt x="184" y="64"/>
                  </a:cubicBezTo>
                  <a:cubicBezTo>
                    <a:pt x="184" y="62"/>
                    <a:pt x="185" y="61"/>
                    <a:pt x="186" y="59"/>
                  </a:cubicBezTo>
                  <a:cubicBezTo>
                    <a:pt x="187" y="60"/>
                    <a:pt x="188" y="60"/>
                    <a:pt x="189" y="60"/>
                  </a:cubicBezTo>
                  <a:cubicBezTo>
                    <a:pt x="250" y="75"/>
                    <a:pt x="310" y="94"/>
                    <a:pt x="367" y="118"/>
                  </a:cubicBezTo>
                  <a:cubicBezTo>
                    <a:pt x="392" y="128"/>
                    <a:pt x="416" y="141"/>
                    <a:pt x="439" y="156"/>
                  </a:cubicBezTo>
                  <a:cubicBezTo>
                    <a:pt x="450" y="164"/>
                    <a:pt x="461" y="172"/>
                    <a:pt x="471" y="181"/>
                  </a:cubicBezTo>
                  <a:cubicBezTo>
                    <a:pt x="482" y="191"/>
                    <a:pt x="498" y="206"/>
                    <a:pt x="499" y="221"/>
                  </a:cubicBezTo>
                  <a:cubicBezTo>
                    <a:pt x="500" y="235"/>
                    <a:pt x="481" y="241"/>
                    <a:pt x="471" y="243"/>
                  </a:cubicBezTo>
                  <a:close/>
                </a:path>
              </a:pathLst>
            </a:custGeom>
            <a:solidFill>
              <a:srgbClr val="F2F3C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8" name="íṣļidè">
              <a:extLst>
                <a:ext uri="{FF2B5EF4-FFF2-40B4-BE49-F238E27FC236}">
                  <a16:creationId xmlns:a16="http://schemas.microsoft.com/office/drawing/2014/main" id="{CCA1761E-DD55-427C-B747-534900F69E54}"/>
                </a:ext>
              </a:extLst>
            </p:cNvPr>
            <p:cNvSpPr/>
            <p:nvPr/>
          </p:nvSpPr>
          <p:spPr bwMode="auto">
            <a:xfrm>
              <a:off x="7331512" y="1130300"/>
              <a:ext cx="165817" cy="171615"/>
            </a:xfrm>
            <a:custGeom>
              <a:avLst/>
              <a:gdLst>
                <a:gd name="T0" fmla="*/ 59 w 143"/>
                <a:gd name="T1" fmla="*/ 59 h 148"/>
                <a:gd name="T2" fmla="*/ 82 w 143"/>
                <a:gd name="T3" fmla="*/ 0 h 148"/>
                <a:gd name="T4" fmla="*/ 91 w 143"/>
                <a:gd name="T5" fmla="*/ 69 h 148"/>
                <a:gd name="T6" fmla="*/ 143 w 143"/>
                <a:gd name="T7" fmla="*/ 80 h 148"/>
                <a:gd name="T8" fmla="*/ 93 w 143"/>
                <a:gd name="T9" fmla="*/ 93 h 148"/>
                <a:gd name="T10" fmla="*/ 116 w 143"/>
                <a:gd name="T11" fmla="*/ 148 h 148"/>
                <a:gd name="T12" fmla="*/ 69 w 143"/>
                <a:gd name="T13" fmla="*/ 103 h 148"/>
                <a:gd name="T14" fmla="*/ 16 w 143"/>
                <a:gd name="T15" fmla="*/ 146 h 148"/>
                <a:gd name="T16" fmla="*/ 50 w 143"/>
                <a:gd name="T17" fmla="*/ 82 h 148"/>
                <a:gd name="T18" fmla="*/ 0 w 143"/>
                <a:gd name="T19" fmla="*/ 59 h 148"/>
                <a:gd name="T20" fmla="*/ 59 w 143"/>
                <a:gd name="T21" fmla="*/ 5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3" h="148">
                  <a:moveTo>
                    <a:pt x="59" y="59"/>
                  </a:moveTo>
                  <a:lnTo>
                    <a:pt x="82" y="0"/>
                  </a:lnTo>
                  <a:lnTo>
                    <a:pt x="91" y="69"/>
                  </a:lnTo>
                  <a:lnTo>
                    <a:pt x="143" y="80"/>
                  </a:lnTo>
                  <a:lnTo>
                    <a:pt x="93" y="93"/>
                  </a:lnTo>
                  <a:lnTo>
                    <a:pt x="116" y="148"/>
                  </a:lnTo>
                  <a:lnTo>
                    <a:pt x="69" y="103"/>
                  </a:lnTo>
                  <a:lnTo>
                    <a:pt x="16" y="146"/>
                  </a:lnTo>
                  <a:lnTo>
                    <a:pt x="50" y="82"/>
                  </a:lnTo>
                  <a:lnTo>
                    <a:pt x="0" y="59"/>
                  </a:lnTo>
                  <a:lnTo>
                    <a:pt x="59" y="59"/>
                  </a:lnTo>
                  <a:close/>
                </a:path>
              </a:pathLst>
            </a:custGeom>
            <a:solidFill>
              <a:srgbClr val="F2F3C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9" name="ïsļïḓé">
              <a:extLst>
                <a:ext uri="{FF2B5EF4-FFF2-40B4-BE49-F238E27FC236}">
                  <a16:creationId xmlns:a16="http://schemas.microsoft.com/office/drawing/2014/main" id="{AD62AF1C-3238-44F0-A3F2-EE72A6723A88}"/>
                </a:ext>
              </a:extLst>
            </p:cNvPr>
            <p:cNvSpPr/>
            <p:nvPr/>
          </p:nvSpPr>
          <p:spPr bwMode="auto">
            <a:xfrm>
              <a:off x="6438652" y="1320468"/>
              <a:ext cx="164657" cy="171615"/>
            </a:xfrm>
            <a:custGeom>
              <a:avLst/>
              <a:gdLst>
                <a:gd name="T0" fmla="*/ 59 w 142"/>
                <a:gd name="T1" fmla="*/ 59 h 148"/>
                <a:gd name="T2" fmla="*/ 82 w 142"/>
                <a:gd name="T3" fmla="*/ 0 h 148"/>
                <a:gd name="T4" fmla="*/ 91 w 142"/>
                <a:gd name="T5" fmla="*/ 69 h 148"/>
                <a:gd name="T6" fmla="*/ 142 w 142"/>
                <a:gd name="T7" fmla="*/ 80 h 148"/>
                <a:gd name="T8" fmla="*/ 93 w 142"/>
                <a:gd name="T9" fmla="*/ 92 h 148"/>
                <a:gd name="T10" fmla="*/ 116 w 142"/>
                <a:gd name="T11" fmla="*/ 148 h 148"/>
                <a:gd name="T12" fmla="*/ 69 w 142"/>
                <a:gd name="T13" fmla="*/ 103 h 148"/>
                <a:gd name="T14" fmla="*/ 16 w 142"/>
                <a:gd name="T15" fmla="*/ 146 h 148"/>
                <a:gd name="T16" fmla="*/ 50 w 142"/>
                <a:gd name="T17" fmla="*/ 82 h 148"/>
                <a:gd name="T18" fmla="*/ 0 w 142"/>
                <a:gd name="T19" fmla="*/ 59 h 148"/>
                <a:gd name="T20" fmla="*/ 59 w 142"/>
                <a:gd name="T21" fmla="*/ 5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148">
                  <a:moveTo>
                    <a:pt x="59" y="59"/>
                  </a:moveTo>
                  <a:lnTo>
                    <a:pt x="82" y="0"/>
                  </a:lnTo>
                  <a:lnTo>
                    <a:pt x="91" y="69"/>
                  </a:lnTo>
                  <a:lnTo>
                    <a:pt x="142" y="80"/>
                  </a:lnTo>
                  <a:lnTo>
                    <a:pt x="93" y="92"/>
                  </a:lnTo>
                  <a:lnTo>
                    <a:pt x="116" y="148"/>
                  </a:lnTo>
                  <a:lnTo>
                    <a:pt x="69" y="103"/>
                  </a:lnTo>
                  <a:lnTo>
                    <a:pt x="16" y="146"/>
                  </a:lnTo>
                  <a:lnTo>
                    <a:pt x="50" y="82"/>
                  </a:lnTo>
                  <a:lnTo>
                    <a:pt x="0" y="59"/>
                  </a:lnTo>
                  <a:lnTo>
                    <a:pt x="59" y="59"/>
                  </a:lnTo>
                  <a:close/>
                </a:path>
              </a:pathLst>
            </a:custGeom>
            <a:solidFill>
              <a:srgbClr val="F2F3C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0" name="í$1ïḑe">
              <a:extLst>
                <a:ext uri="{FF2B5EF4-FFF2-40B4-BE49-F238E27FC236}">
                  <a16:creationId xmlns:a16="http://schemas.microsoft.com/office/drawing/2014/main" id="{D389859A-2842-40DF-ADB3-A3A44E81D3E5}"/>
                </a:ext>
              </a:extLst>
            </p:cNvPr>
            <p:cNvSpPr/>
            <p:nvPr/>
          </p:nvSpPr>
          <p:spPr bwMode="auto">
            <a:xfrm>
              <a:off x="7461382" y="1799366"/>
              <a:ext cx="83488" cy="86967"/>
            </a:xfrm>
            <a:custGeom>
              <a:avLst/>
              <a:gdLst>
                <a:gd name="T0" fmla="*/ 31 w 72"/>
                <a:gd name="T1" fmla="*/ 29 h 75"/>
                <a:gd name="T2" fmla="*/ 41 w 72"/>
                <a:gd name="T3" fmla="*/ 0 h 75"/>
                <a:gd name="T4" fmla="*/ 47 w 72"/>
                <a:gd name="T5" fmla="*/ 34 h 75"/>
                <a:gd name="T6" fmla="*/ 72 w 72"/>
                <a:gd name="T7" fmla="*/ 39 h 75"/>
                <a:gd name="T8" fmla="*/ 47 w 72"/>
                <a:gd name="T9" fmla="*/ 47 h 75"/>
                <a:gd name="T10" fmla="*/ 59 w 72"/>
                <a:gd name="T11" fmla="*/ 75 h 75"/>
                <a:gd name="T12" fmla="*/ 36 w 72"/>
                <a:gd name="T13" fmla="*/ 52 h 75"/>
                <a:gd name="T14" fmla="*/ 9 w 72"/>
                <a:gd name="T15" fmla="*/ 73 h 75"/>
                <a:gd name="T16" fmla="*/ 25 w 72"/>
                <a:gd name="T17" fmla="*/ 41 h 75"/>
                <a:gd name="T18" fmla="*/ 0 w 72"/>
                <a:gd name="T19" fmla="*/ 29 h 75"/>
                <a:gd name="T20" fmla="*/ 31 w 72"/>
                <a:gd name="T21" fmla="*/ 2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5">
                  <a:moveTo>
                    <a:pt x="31" y="29"/>
                  </a:moveTo>
                  <a:lnTo>
                    <a:pt x="41" y="0"/>
                  </a:lnTo>
                  <a:lnTo>
                    <a:pt x="47" y="34"/>
                  </a:lnTo>
                  <a:lnTo>
                    <a:pt x="72" y="39"/>
                  </a:lnTo>
                  <a:lnTo>
                    <a:pt x="47" y="47"/>
                  </a:lnTo>
                  <a:lnTo>
                    <a:pt x="59" y="75"/>
                  </a:lnTo>
                  <a:lnTo>
                    <a:pt x="36" y="52"/>
                  </a:lnTo>
                  <a:lnTo>
                    <a:pt x="9" y="73"/>
                  </a:lnTo>
                  <a:lnTo>
                    <a:pt x="25" y="41"/>
                  </a:lnTo>
                  <a:lnTo>
                    <a:pt x="0" y="29"/>
                  </a:lnTo>
                  <a:lnTo>
                    <a:pt x="31" y="29"/>
                  </a:lnTo>
                  <a:close/>
                </a:path>
              </a:pathLst>
            </a:custGeom>
            <a:solidFill>
              <a:srgbClr val="F2F3C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Tree>
    <p:custDataLst>
      <p:tags r:id="rId1"/>
    </p:custDataLst>
    <p:extLst>
      <p:ext uri="{BB962C8B-B14F-4D97-AF65-F5344CB8AC3E}">
        <p14:creationId xmlns:p14="http://schemas.microsoft.com/office/powerpoint/2010/main" val="3198246329"/>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文本框 48"/>
          <p:cNvSpPr txBox="1">
            <a:spLocks noChangeArrowheads="1"/>
          </p:cNvSpPr>
          <p:nvPr/>
        </p:nvSpPr>
        <p:spPr bwMode="auto">
          <a:xfrm>
            <a:off x="907738" y="218374"/>
            <a:ext cx="73133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zh-CN" altLang="en-US" sz="3200">
                <a:solidFill>
                  <a:schemeClr val="bg1">
                    <a:lumMod val="85000"/>
                  </a:schemeClr>
                </a:solidFill>
                <a:latin typeface="+mn-lt"/>
                <a:ea typeface="+mn-ea"/>
                <a:cs typeface="+mn-ea"/>
                <a:sym typeface="+mn-lt"/>
              </a:rPr>
              <a:t>范式化设计</a:t>
            </a:r>
          </a:p>
        </p:txBody>
      </p:sp>
      <p:sp>
        <p:nvSpPr>
          <p:cNvPr id="5" name="等腰三角形 4"/>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等腰三角形 5"/>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标题 1">
            <a:extLst>
              <a:ext uri="{FF2B5EF4-FFF2-40B4-BE49-F238E27FC236}">
                <a16:creationId xmlns:a16="http://schemas.microsoft.com/office/drawing/2014/main" id="{5B831329-C886-4A5F-A94E-63054EC5B62B}"/>
              </a:ext>
            </a:extLst>
          </p:cNvPr>
          <p:cNvSpPr txBox="1">
            <a:spLocks/>
          </p:cNvSpPr>
          <p:nvPr/>
        </p:nvSpPr>
        <p:spPr>
          <a:xfrm>
            <a:off x="1004673" y="1138336"/>
            <a:ext cx="4160879" cy="534110"/>
          </a:xfrm>
          <a:prstGeom prst="rect">
            <a:avLst/>
          </a:prstGeom>
        </p:spPr>
        <p:txBody>
          <a:bodyPr>
            <a:noAutofit/>
          </a:bodyPr>
          <a:lstStyle>
            <a:lvl1pPr algn="ctr" defTabSz="1219170" rtl="0" eaLnBrk="1" latinLnBrk="0" hangingPunct="1">
              <a:spcBef>
                <a:spcPct val="0"/>
              </a:spcBef>
              <a:buNone/>
              <a:defRPr sz="5867" kern="1200">
                <a:solidFill>
                  <a:schemeClr val="tx1"/>
                </a:solidFill>
                <a:latin typeface="+mj-lt"/>
                <a:ea typeface="+mj-ea"/>
                <a:cs typeface="+mj-cs"/>
              </a:defRPr>
            </a:lvl1pPr>
          </a:lstStyle>
          <a:p>
            <a:pPr algn="l"/>
            <a:r>
              <a:rPr lang="zh-CN" altLang="en-US" sz="2800">
                <a:latin typeface="微软雅黑" panose="020B0503020204020204" pitchFamily="34" charset="-122"/>
                <a:ea typeface="微软雅黑" panose="020B0503020204020204" pitchFamily="34" charset="-122"/>
              </a:rPr>
              <a:t>范式化和反范式总结</a:t>
            </a:r>
            <a:endParaRPr lang="zh-CN" altLang="en-US" sz="2800" dirty="0">
              <a:latin typeface="微软雅黑" panose="020B0503020204020204" pitchFamily="34" charset="-122"/>
              <a:ea typeface="微软雅黑" panose="020B0503020204020204" pitchFamily="34" charset="-122"/>
            </a:endParaRPr>
          </a:p>
        </p:txBody>
      </p:sp>
      <p:sp>
        <p:nvSpPr>
          <p:cNvPr id="8" name="矩形 2">
            <a:extLst>
              <a:ext uri="{FF2B5EF4-FFF2-40B4-BE49-F238E27FC236}">
                <a16:creationId xmlns:a16="http://schemas.microsoft.com/office/drawing/2014/main" id="{C2CC912C-D6F5-4D81-8F19-4C0636CDD3F7}"/>
              </a:ext>
            </a:extLst>
          </p:cNvPr>
          <p:cNvSpPr/>
          <p:nvPr/>
        </p:nvSpPr>
        <p:spPr>
          <a:xfrm>
            <a:off x="1004673" y="2761276"/>
            <a:ext cx="4832350" cy="2799484"/>
          </a:xfrm>
          <a:prstGeom prst="rect">
            <a:avLst/>
          </a:prstGeom>
          <a:noFill/>
          <a:ln w="9525">
            <a:noFill/>
          </a:ln>
        </p:spPr>
        <p:txBody>
          <a:bodyPr wrap="square" anchor="t">
            <a:spAutoFit/>
          </a:bodyPr>
          <a:lstStyle/>
          <a:p>
            <a:pPr marL="342900" lvl="1" indent="-342900">
              <a:lnSpc>
                <a:spcPct val="150000"/>
              </a:lnSpc>
              <a:buClr>
                <a:srgbClr val="FFC000"/>
              </a:buClr>
              <a:buFont typeface="Wingdings" panose="05000000000000000000" charset="0"/>
              <a:buChar char="n"/>
            </a:pPr>
            <a:r>
              <a:rPr lang="zh-CN" altLang="en-US" sz="2400">
                <a:latin typeface="微软雅黑 Light" panose="020B0502040204020203" pitchFamily="34" charset="-122"/>
                <a:ea typeface="微软雅黑 Light" panose="020B0502040204020203" pitchFamily="34" charset="-122"/>
                <a:sym typeface="+mn-ea"/>
              </a:rPr>
              <a:t>性能提升</a:t>
            </a:r>
            <a:r>
              <a:rPr lang="en-US" altLang="zh-CN" sz="2400">
                <a:latin typeface="微软雅黑 Light" panose="020B0502040204020203" pitchFamily="34" charset="-122"/>
                <a:ea typeface="微软雅黑 Light" panose="020B0502040204020203" pitchFamily="34" charset="-122"/>
                <a:sym typeface="+mn-ea"/>
              </a:rPr>
              <a:t>-</a:t>
            </a:r>
            <a:r>
              <a:rPr lang="zh-CN" altLang="en-US" sz="2400">
                <a:latin typeface="微软雅黑 Light" panose="020B0502040204020203" pitchFamily="34" charset="-122"/>
                <a:ea typeface="微软雅黑 Light" panose="020B0502040204020203" pitchFamily="34" charset="-122"/>
                <a:sym typeface="+mn-ea"/>
              </a:rPr>
              <a:t>冗余、缓存和汇总</a:t>
            </a:r>
            <a:endParaRPr lang="en-US" altLang="zh-CN" sz="2400">
              <a:latin typeface="微软雅黑 Light" panose="020B0502040204020203" pitchFamily="34" charset="-122"/>
              <a:ea typeface="微软雅黑 Light" panose="020B0502040204020203" pitchFamily="34" charset="-122"/>
            </a:endParaRPr>
          </a:p>
          <a:p>
            <a:pPr marL="0" lvl="1">
              <a:lnSpc>
                <a:spcPct val="150000"/>
              </a:lnSpc>
              <a:buClr>
                <a:srgbClr val="FFC000"/>
              </a:buClr>
            </a:pPr>
            <a:endParaRPr lang="en-US" altLang="zh-CN" sz="2400">
              <a:latin typeface="微软雅黑 Light" panose="020B0502040204020203" pitchFamily="34" charset="-122"/>
              <a:ea typeface="微软雅黑 Light" panose="020B0502040204020203" pitchFamily="34" charset="-122"/>
              <a:sym typeface="+mn-ea"/>
            </a:endParaRPr>
          </a:p>
          <a:p>
            <a:pPr marL="342900" lvl="1" indent="-342900">
              <a:lnSpc>
                <a:spcPct val="150000"/>
              </a:lnSpc>
              <a:buClr>
                <a:srgbClr val="FFC000"/>
              </a:buClr>
              <a:buFont typeface="Wingdings" panose="05000000000000000000" charset="0"/>
              <a:buChar char="n"/>
            </a:pPr>
            <a:r>
              <a:rPr lang="zh-CN" altLang="en-US" sz="2400">
                <a:solidFill>
                  <a:schemeClr val="tx1"/>
                </a:solidFill>
                <a:latin typeface="微软雅黑 Light" panose="020B0502040204020203" pitchFamily="34" charset="-122"/>
                <a:ea typeface="微软雅黑 Light" panose="020B0502040204020203" pitchFamily="34" charset="-122"/>
                <a:sym typeface="+mn-ea"/>
              </a:rPr>
              <a:t>性能提升</a:t>
            </a:r>
            <a:r>
              <a:rPr lang="en-US" altLang="zh-CN" sz="2400">
                <a:solidFill>
                  <a:schemeClr val="tx1"/>
                </a:solidFill>
                <a:latin typeface="微软雅黑 Light" panose="020B0502040204020203" pitchFamily="34" charset="-122"/>
                <a:ea typeface="微软雅黑 Light" panose="020B0502040204020203" pitchFamily="34" charset="-122"/>
                <a:sym typeface="+mn-ea"/>
              </a:rPr>
              <a:t>-</a:t>
            </a:r>
            <a:r>
              <a:rPr lang="zh-CN" altLang="en-US" sz="2400">
                <a:solidFill>
                  <a:schemeClr val="tx1"/>
                </a:solidFill>
                <a:latin typeface="微软雅黑 Light" panose="020B0502040204020203" pitchFamily="34" charset="-122"/>
                <a:ea typeface="微软雅黑 Light" panose="020B0502040204020203" pitchFamily="34" charset="-122"/>
                <a:sym typeface="+mn-ea"/>
              </a:rPr>
              <a:t>计数器表</a:t>
            </a:r>
            <a:endParaRPr lang="en-US" altLang="zh-CN" sz="2400">
              <a:solidFill>
                <a:schemeClr val="tx1"/>
              </a:solidFill>
              <a:latin typeface="微软雅黑 Light" panose="020B0502040204020203" pitchFamily="34" charset="-122"/>
              <a:ea typeface="微软雅黑 Light" panose="020B0502040204020203" pitchFamily="34" charset="-122"/>
              <a:sym typeface="+mn-ea"/>
            </a:endParaRPr>
          </a:p>
          <a:p>
            <a:pPr marL="342900" lvl="1" indent="-342900">
              <a:lnSpc>
                <a:spcPct val="150000"/>
              </a:lnSpc>
              <a:buClr>
                <a:srgbClr val="FFC000"/>
              </a:buClr>
              <a:buFont typeface="Wingdings" panose="05000000000000000000" charset="0"/>
              <a:buChar char="n"/>
            </a:pPr>
            <a:endParaRPr lang="en-US" altLang="zh-CN" sz="2400">
              <a:latin typeface="微软雅黑 Light" panose="020B0502040204020203" pitchFamily="34" charset="-122"/>
              <a:ea typeface="微软雅黑 Light" panose="020B0502040204020203" pitchFamily="34" charset="-122"/>
              <a:sym typeface="+mn-ea"/>
            </a:endParaRPr>
          </a:p>
          <a:p>
            <a:pPr marL="342900" lvl="1" indent="-342900">
              <a:lnSpc>
                <a:spcPct val="150000"/>
              </a:lnSpc>
              <a:buClr>
                <a:srgbClr val="FFC000"/>
              </a:buClr>
              <a:buFont typeface="Wingdings" panose="05000000000000000000" charset="0"/>
              <a:buChar char="n"/>
            </a:pPr>
            <a:r>
              <a:rPr lang="zh-CN" altLang="en-US" sz="2400">
                <a:latin typeface="微软雅黑 Light" panose="020B0502040204020203" pitchFamily="34" charset="-122"/>
                <a:ea typeface="微软雅黑 Light" panose="020B0502040204020203" pitchFamily="34" charset="-122"/>
                <a:sym typeface="+mn-ea"/>
              </a:rPr>
              <a:t>反范式设计</a:t>
            </a:r>
            <a:r>
              <a:rPr lang="en-US" altLang="zh-CN" sz="2400">
                <a:latin typeface="微软雅黑 Light" panose="020B0502040204020203" pitchFamily="34" charset="-122"/>
                <a:ea typeface="微软雅黑 Light" panose="020B0502040204020203" pitchFamily="34" charset="-122"/>
                <a:sym typeface="+mn-ea"/>
              </a:rPr>
              <a:t>-</a:t>
            </a:r>
            <a:r>
              <a:rPr lang="zh-CN" altLang="en-US" sz="2400">
                <a:latin typeface="微软雅黑 Light" panose="020B0502040204020203" pitchFamily="34" charset="-122"/>
                <a:ea typeface="微软雅黑 Light" panose="020B0502040204020203" pitchFamily="34" charset="-122"/>
                <a:sym typeface="+mn-ea"/>
              </a:rPr>
              <a:t>分库分表中的查询</a:t>
            </a:r>
            <a:endParaRPr lang="en-US" altLang="zh-CN" sz="2400" dirty="0">
              <a:latin typeface="微软雅黑 Light" panose="020B0502040204020203" pitchFamily="34" charset="-122"/>
              <a:ea typeface="微软雅黑 Light" panose="020B0502040204020203" pitchFamily="34" charset="-122"/>
              <a:sym typeface="+mn-ea"/>
            </a:endParaRPr>
          </a:p>
        </p:txBody>
      </p:sp>
      <p:sp>
        <p:nvSpPr>
          <p:cNvPr id="9" name="标题 1">
            <a:extLst>
              <a:ext uri="{FF2B5EF4-FFF2-40B4-BE49-F238E27FC236}">
                <a16:creationId xmlns:a16="http://schemas.microsoft.com/office/drawing/2014/main" id="{69D0CE4D-FA58-4136-8145-0F32CFC981D6}"/>
              </a:ext>
            </a:extLst>
          </p:cNvPr>
          <p:cNvSpPr txBox="1">
            <a:spLocks/>
          </p:cNvSpPr>
          <p:nvPr/>
        </p:nvSpPr>
        <p:spPr>
          <a:xfrm>
            <a:off x="1004672" y="2148353"/>
            <a:ext cx="4160879" cy="534110"/>
          </a:xfrm>
          <a:prstGeom prst="rect">
            <a:avLst/>
          </a:prstGeom>
        </p:spPr>
        <p:txBody>
          <a:bodyPr>
            <a:noAutofit/>
          </a:bodyPr>
          <a:lstStyle>
            <a:lvl1pPr algn="ctr" defTabSz="1219170" rtl="0" eaLnBrk="1" latinLnBrk="0" hangingPunct="1">
              <a:spcBef>
                <a:spcPct val="0"/>
              </a:spcBef>
              <a:buNone/>
              <a:defRPr sz="5867" kern="1200">
                <a:solidFill>
                  <a:schemeClr val="tx1"/>
                </a:solidFill>
                <a:latin typeface="+mj-lt"/>
                <a:ea typeface="+mj-ea"/>
                <a:cs typeface="+mj-cs"/>
              </a:defRPr>
            </a:lvl1pPr>
          </a:lstStyle>
          <a:p>
            <a:pPr algn="l"/>
            <a:r>
              <a:rPr lang="zh-CN" altLang="en-US" sz="2800">
                <a:latin typeface="微软雅黑" panose="020B0503020204020204" pitchFamily="34" charset="-122"/>
                <a:ea typeface="微软雅黑" panose="020B0503020204020204" pitchFamily="34" charset="-122"/>
              </a:rPr>
              <a:t>实际工作中的反范式实现</a:t>
            </a:r>
            <a:endParaRPr lang="zh-CN" altLang="en-US" sz="2800" dirty="0">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141154552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文本框 48"/>
          <p:cNvSpPr txBox="1">
            <a:spLocks noChangeArrowheads="1"/>
          </p:cNvSpPr>
          <p:nvPr/>
        </p:nvSpPr>
        <p:spPr bwMode="auto">
          <a:xfrm>
            <a:off x="907738" y="218374"/>
            <a:ext cx="73133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zh-CN" altLang="en-US" sz="3200">
                <a:solidFill>
                  <a:schemeClr val="bg1">
                    <a:lumMod val="85000"/>
                  </a:schemeClr>
                </a:solidFill>
                <a:latin typeface="+mn-lt"/>
                <a:ea typeface="+mn-ea"/>
                <a:cs typeface="+mn-ea"/>
                <a:sym typeface="+mn-lt"/>
              </a:rPr>
              <a:t>范例表说明</a:t>
            </a:r>
          </a:p>
        </p:txBody>
      </p:sp>
      <p:sp>
        <p:nvSpPr>
          <p:cNvPr id="5" name="等腰三角形 4"/>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等腰三角形 5"/>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a:extLst>
              <a:ext uri="{FF2B5EF4-FFF2-40B4-BE49-F238E27FC236}">
                <a16:creationId xmlns:a16="http://schemas.microsoft.com/office/drawing/2014/main" id="{C9E6CB09-2834-4E2B-9782-FCFE8D4C52B7}"/>
              </a:ext>
            </a:extLst>
          </p:cNvPr>
          <p:cNvSpPr txBox="1"/>
          <p:nvPr/>
        </p:nvSpPr>
        <p:spPr>
          <a:xfrm>
            <a:off x="521017" y="927449"/>
            <a:ext cx="8552456" cy="369332"/>
          </a:xfrm>
          <a:prstGeom prst="rect">
            <a:avLst/>
          </a:prstGeom>
          <a:noFill/>
        </p:spPr>
        <p:txBody>
          <a:bodyPr wrap="square">
            <a:spAutoFit/>
          </a:bodyPr>
          <a:lstStyle/>
          <a:p>
            <a:pPr indent="304800">
              <a:spcAft>
                <a:spcPts val="400"/>
              </a:spcAft>
            </a:pPr>
            <a:r>
              <a:rPr lang="zh-CN" altLang="zh-CN" sz="1800">
                <a:effectLst/>
                <a:latin typeface="更纱黑体 UI SC" panose="02000500000000000000" pitchFamily="2" charset="-122"/>
                <a:ea typeface="更纱黑体 UI SC" panose="02000500000000000000" pitchFamily="2" charset="-122"/>
                <a:cs typeface="更纱黑体 UI SC" panose="02000500000000000000" pitchFamily="2" charset="-122"/>
              </a:rPr>
              <a:t>在我们的后续课程中，会经常使用到</a:t>
            </a:r>
            <a:r>
              <a:rPr lang="en-US" altLang="zh-CN" sz="1800">
                <a:effectLst/>
                <a:latin typeface="更纱黑体 UI SC" panose="02000500000000000000" pitchFamily="2" charset="-122"/>
                <a:ea typeface="更纱黑体 UI SC" panose="02000500000000000000" pitchFamily="2" charset="-122"/>
                <a:cs typeface="更纱黑体 UI SC" panose="02000500000000000000" pitchFamily="2" charset="-122"/>
              </a:rPr>
              <a:t>InnoDB</a:t>
            </a:r>
            <a:r>
              <a:rPr lang="zh-CN" altLang="zh-CN" sz="1800">
                <a:effectLst/>
                <a:latin typeface="更纱黑体 UI SC" panose="02000500000000000000" pitchFamily="2" charset="-122"/>
                <a:ea typeface="更纱黑体 UI SC" panose="02000500000000000000" pitchFamily="2" charset="-122"/>
                <a:cs typeface="更纱黑体 UI SC" panose="02000500000000000000" pitchFamily="2" charset="-122"/>
              </a:rPr>
              <a:t>表</a:t>
            </a:r>
            <a:r>
              <a:rPr lang="en-US" altLang="zh-CN" sz="1800">
                <a:effectLst/>
                <a:latin typeface="更纱黑体 UI SC" panose="02000500000000000000" pitchFamily="2" charset="-122"/>
                <a:ea typeface="更纱黑体 UI SC" panose="02000500000000000000" pitchFamily="2" charset="-122"/>
                <a:cs typeface="更纱黑体 UI SC" panose="02000500000000000000" pitchFamily="2" charset="-122"/>
              </a:rPr>
              <a:t>order_exp</a:t>
            </a:r>
            <a:r>
              <a:rPr lang="zh-CN" altLang="zh-CN" sz="1800">
                <a:effectLst/>
                <a:latin typeface="更纱黑体 UI SC" panose="02000500000000000000" pitchFamily="2" charset="-122"/>
                <a:ea typeface="更纱黑体 UI SC" panose="02000500000000000000" pitchFamily="2" charset="-122"/>
                <a:cs typeface="更纱黑体 UI SC" panose="02000500000000000000" pitchFamily="2" charset="-122"/>
              </a:rPr>
              <a:t>，基础表结构如下：</a:t>
            </a:r>
          </a:p>
        </p:txBody>
      </p:sp>
      <p:sp>
        <p:nvSpPr>
          <p:cNvPr id="15" name="文本框 14">
            <a:extLst>
              <a:ext uri="{FF2B5EF4-FFF2-40B4-BE49-F238E27FC236}">
                <a16:creationId xmlns:a16="http://schemas.microsoft.com/office/drawing/2014/main" id="{16B4D17D-DFBC-401E-AB0B-6379388C2B6A}"/>
              </a:ext>
            </a:extLst>
          </p:cNvPr>
          <p:cNvSpPr txBox="1"/>
          <p:nvPr/>
        </p:nvSpPr>
        <p:spPr>
          <a:xfrm>
            <a:off x="521017" y="3603475"/>
            <a:ext cx="11008216" cy="669422"/>
          </a:xfrm>
          <a:prstGeom prst="rect">
            <a:avLst/>
          </a:prstGeom>
          <a:noFill/>
        </p:spPr>
        <p:txBody>
          <a:bodyPr wrap="square">
            <a:spAutoFit/>
          </a:bodyPr>
          <a:lstStyle/>
          <a:p>
            <a:pPr indent="304800">
              <a:spcAft>
                <a:spcPts val="400"/>
              </a:spcAft>
            </a:pPr>
            <a:r>
              <a:rPr lang="zh-CN" altLang="zh-CN" sz="1800">
                <a:effectLst/>
                <a:latin typeface="更纱黑体 UI SC" panose="02000500000000000000" pitchFamily="2" charset="-122"/>
                <a:ea typeface="更纱黑体 UI SC" panose="02000500000000000000" pitchFamily="2" charset="-122"/>
                <a:cs typeface="更纱黑体 UI SC" panose="02000500000000000000" pitchFamily="2" charset="-122"/>
              </a:rPr>
              <a:t>同时还有个几个派生表如</a:t>
            </a:r>
            <a:r>
              <a:rPr lang="en-US" altLang="zh-CN" sz="1800">
                <a:effectLst/>
                <a:latin typeface="更纱黑体 UI SC" panose="02000500000000000000" pitchFamily="2" charset="-122"/>
                <a:ea typeface="更纱黑体 UI SC" panose="02000500000000000000" pitchFamily="2" charset="-122"/>
                <a:cs typeface="更纱黑体 UI SC" panose="02000500000000000000" pitchFamily="2" charset="-122"/>
              </a:rPr>
              <a:t>s1</a:t>
            </a:r>
            <a:r>
              <a:rPr lang="zh-CN" altLang="zh-CN" sz="1800">
                <a:effectLst/>
                <a:latin typeface="更纱黑体 UI SC" panose="02000500000000000000" pitchFamily="2" charset="-122"/>
                <a:ea typeface="更纱黑体 UI SC" panose="02000500000000000000" pitchFamily="2" charset="-122"/>
                <a:cs typeface="更纱黑体 UI SC" panose="02000500000000000000" pitchFamily="2" charset="-122"/>
              </a:rPr>
              <a:t>，</a:t>
            </a:r>
            <a:r>
              <a:rPr lang="en-US" altLang="zh-CN" sz="1800">
                <a:effectLst/>
                <a:latin typeface="更纱黑体 UI SC" panose="02000500000000000000" pitchFamily="2" charset="-122"/>
                <a:ea typeface="更纱黑体 UI SC" panose="02000500000000000000" pitchFamily="2" charset="-122"/>
                <a:cs typeface="更纱黑体 UI SC" panose="02000500000000000000" pitchFamily="2" charset="-122"/>
              </a:rPr>
              <a:t>s2</a:t>
            </a:r>
            <a:r>
              <a:rPr lang="zh-CN" altLang="zh-CN" sz="1800">
                <a:effectLst/>
                <a:latin typeface="更纱黑体 UI SC" panose="02000500000000000000" pitchFamily="2" charset="-122"/>
                <a:ea typeface="更纱黑体 UI SC" panose="02000500000000000000" pitchFamily="2" charset="-122"/>
                <a:cs typeface="更纱黑体 UI SC" panose="02000500000000000000" pitchFamily="2" charset="-122"/>
              </a:rPr>
              <a:t>，</a:t>
            </a:r>
            <a:r>
              <a:rPr lang="en-US" altLang="zh-CN" sz="1800">
                <a:effectLst/>
                <a:latin typeface="更纱黑体 UI SC" panose="02000500000000000000" pitchFamily="2" charset="-122"/>
                <a:ea typeface="更纱黑体 UI SC" panose="02000500000000000000" pitchFamily="2" charset="-122"/>
                <a:cs typeface="更纱黑体 UI SC" panose="02000500000000000000" pitchFamily="2" charset="-122"/>
              </a:rPr>
              <a:t>order_exp_cut</a:t>
            </a:r>
            <a:r>
              <a:rPr lang="zh-CN" altLang="zh-CN" sz="1800">
                <a:effectLst/>
                <a:latin typeface="更纱黑体 UI SC" panose="02000500000000000000" pitchFamily="2" charset="-122"/>
                <a:ea typeface="更纱黑体 UI SC" panose="02000500000000000000" pitchFamily="2" charset="-122"/>
                <a:cs typeface="更纱黑体 UI SC" panose="02000500000000000000" pitchFamily="2" charset="-122"/>
              </a:rPr>
              <a:t>，表结构基本和</a:t>
            </a:r>
            <a:r>
              <a:rPr lang="en-US" altLang="zh-CN" sz="1800">
                <a:effectLst/>
                <a:latin typeface="更纱黑体 UI SC" panose="02000500000000000000" pitchFamily="2" charset="-122"/>
                <a:ea typeface="更纱黑体 UI SC" panose="02000500000000000000" pitchFamily="2" charset="-122"/>
                <a:cs typeface="更纱黑体 UI SC" panose="02000500000000000000" pitchFamily="2" charset="-122"/>
              </a:rPr>
              <a:t>order_exp</a:t>
            </a:r>
            <a:r>
              <a:rPr lang="zh-CN" altLang="zh-CN" sz="1800">
                <a:effectLst/>
                <a:latin typeface="更纱黑体 UI SC" panose="02000500000000000000" pitchFamily="2" charset="-122"/>
                <a:ea typeface="更纱黑体 UI SC" panose="02000500000000000000" pitchFamily="2" charset="-122"/>
                <a:cs typeface="更纱黑体 UI SC" panose="02000500000000000000" pitchFamily="2" charset="-122"/>
              </a:rPr>
              <a:t>一致，有少许差别，数据量上也比</a:t>
            </a:r>
            <a:r>
              <a:rPr lang="en-US" altLang="zh-CN" sz="1800">
                <a:effectLst/>
                <a:latin typeface="更纱黑体 UI SC" panose="02000500000000000000" pitchFamily="2" charset="-122"/>
                <a:ea typeface="更纱黑体 UI SC" panose="02000500000000000000" pitchFamily="2" charset="-122"/>
                <a:cs typeface="更纱黑体 UI SC" panose="02000500000000000000" pitchFamily="2" charset="-122"/>
              </a:rPr>
              <a:t>order_exp</a:t>
            </a:r>
            <a:r>
              <a:rPr lang="zh-CN" altLang="zh-CN" sz="1800">
                <a:effectLst/>
                <a:latin typeface="更纱黑体 UI SC" panose="02000500000000000000" pitchFamily="2" charset="-122"/>
                <a:ea typeface="更纱黑体 UI SC" panose="02000500000000000000" pitchFamily="2" charset="-122"/>
                <a:cs typeface="更纱黑体 UI SC" panose="02000500000000000000" pitchFamily="2" charset="-122"/>
              </a:rPr>
              <a:t>少：</a:t>
            </a:r>
          </a:p>
        </p:txBody>
      </p:sp>
      <p:pic>
        <p:nvPicPr>
          <p:cNvPr id="16" name="图片 15">
            <a:extLst>
              <a:ext uri="{FF2B5EF4-FFF2-40B4-BE49-F238E27FC236}">
                <a16:creationId xmlns:a16="http://schemas.microsoft.com/office/drawing/2014/main" id="{AE422DE8-B5BF-447A-83A3-5C8AE00A0589}"/>
              </a:ext>
            </a:extLst>
          </p:cNvPr>
          <p:cNvPicPr>
            <a:picLocks noChangeAspect="1"/>
          </p:cNvPicPr>
          <p:nvPr/>
        </p:nvPicPr>
        <p:blipFill>
          <a:blip r:embed="rId4"/>
          <a:stretch>
            <a:fillRect/>
          </a:stretch>
        </p:blipFill>
        <p:spPr>
          <a:xfrm>
            <a:off x="739358" y="4272897"/>
            <a:ext cx="7650075" cy="1842060"/>
          </a:xfrm>
          <a:prstGeom prst="rect">
            <a:avLst/>
          </a:prstGeom>
        </p:spPr>
      </p:pic>
      <p:pic>
        <p:nvPicPr>
          <p:cNvPr id="17" name="图片 16">
            <a:extLst>
              <a:ext uri="{FF2B5EF4-FFF2-40B4-BE49-F238E27FC236}">
                <a16:creationId xmlns:a16="http://schemas.microsoft.com/office/drawing/2014/main" id="{659BF699-15C7-4D48-B8DF-F8EDDBDF9D81}"/>
              </a:ext>
            </a:extLst>
          </p:cNvPr>
          <p:cNvPicPr>
            <a:picLocks noChangeAspect="1"/>
          </p:cNvPicPr>
          <p:nvPr/>
        </p:nvPicPr>
        <p:blipFill>
          <a:blip r:embed="rId5"/>
          <a:stretch>
            <a:fillRect/>
          </a:stretch>
        </p:blipFill>
        <p:spPr>
          <a:xfrm>
            <a:off x="4953396" y="4792601"/>
            <a:ext cx="6535315" cy="2065399"/>
          </a:xfrm>
          <a:prstGeom prst="rect">
            <a:avLst/>
          </a:prstGeom>
        </p:spPr>
      </p:pic>
      <p:pic>
        <p:nvPicPr>
          <p:cNvPr id="14" name="图片 13">
            <a:extLst>
              <a:ext uri="{FF2B5EF4-FFF2-40B4-BE49-F238E27FC236}">
                <a16:creationId xmlns:a16="http://schemas.microsoft.com/office/drawing/2014/main" id="{6F79B90D-4870-423F-97E6-4CCC6733DF41}"/>
              </a:ext>
            </a:extLst>
          </p:cNvPr>
          <p:cNvPicPr>
            <a:picLocks noChangeAspect="1"/>
          </p:cNvPicPr>
          <p:nvPr/>
        </p:nvPicPr>
        <p:blipFill>
          <a:blip r:embed="rId6"/>
          <a:stretch>
            <a:fillRect/>
          </a:stretch>
        </p:blipFill>
        <p:spPr>
          <a:xfrm>
            <a:off x="672555" y="1291639"/>
            <a:ext cx="10705140" cy="2316979"/>
          </a:xfrm>
          <a:prstGeom prst="rect">
            <a:avLst/>
          </a:prstGeom>
        </p:spPr>
      </p:pic>
    </p:spTree>
    <p:custDataLst>
      <p:tags r:id="rId1"/>
    </p:custDataLst>
    <p:extLst>
      <p:ext uri="{BB962C8B-B14F-4D97-AF65-F5344CB8AC3E}">
        <p14:creationId xmlns:p14="http://schemas.microsoft.com/office/powerpoint/2010/main" val="3800504364"/>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a:extLst>
              <a:ext uri="{FF2B5EF4-FFF2-40B4-BE49-F238E27FC236}">
                <a16:creationId xmlns:a16="http://schemas.microsoft.com/office/drawing/2014/main" id="{CAF696B3-0417-444E-B7D0-A3D671379B46}"/>
              </a:ext>
            </a:extLst>
          </p:cNvPr>
          <p:cNvPicPr>
            <a:picLocks noChangeAspect="1"/>
          </p:cNvPicPr>
          <p:nvPr/>
        </p:nvPicPr>
        <p:blipFill>
          <a:blip r:embed="rId2"/>
          <a:stretch>
            <a:fillRect/>
          </a:stretch>
        </p:blipFill>
        <p:spPr>
          <a:xfrm>
            <a:off x="6132987" y="3663545"/>
            <a:ext cx="5687667" cy="3074013"/>
          </a:xfrm>
          <a:prstGeom prst="rect">
            <a:avLst/>
          </a:prstGeom>
        </p:spPr>
      </p:pic>
      <p:sp>
        <p:nvSpPr>
          <p:cNvPr id="3" name="灯片编号占位符 2"/>
          <p:cNvSpPr>
            <a:spLocks noGrp="1"/>
          </p:cNvSpPr>
          <p:nvPr>
            <p:ph type="sldNum" sz="quarter" idx="12"/>
          </p:nvPr>
        </p:nvSpPr>
        <p:spPr/>
        <p:txBody>
          <a:bodyPr/>
          <a:lstStyle/>
          <a:p>
            <a:fld id="{5DD3DB80-B894-403A-B48E-6FDC1A72010E}" type="slidenum">
              <a:rPr lang="zh-CN" altLang="en-US" smtClean="0"/>
              <a:pPr/>
              <a:t>16</a:t>
            </a:fld>
            <a:endParaRPr lang="zh-CN" altLang="en-US"/>
          </a:p>
        </p:txBody>
      </p:sp>
      <p:sp>
        <p:nvSpPr>
          <p:cNvPr id="24" name="文本框 23">
            <a:extLst>
              <a:ext uri="{FF2B5EF4-FFF2-40B4-BE49-F238E27FC236}">
                <a16:creationId xmlns:a16="http://schemas.microsoft.com/office/drawing/2014/main" id="{BC6D01A8-E369-4A3E-9B5B-97218238DCA8}"/>
              </a:ext>
            </a:extLst>
          </p:cNvPr>
          <p:cNvSpPr txBox="1"/>
          <p:nvPr/>
        </p:nvSpPr>
        <p:spPr>
          <a:xfrm>
            <a:off x="709787" y="1042441"/>
            <a:ext cx="3264498" cy="501612"/>
          </a:xfrm>
          <a:prstGeom prst="rect">
            <a:avLst/>
          </a:prstGeom>
          <a:noFill/>
        </p:spPr>
        <p:txBody>
          <a:bodyPr wrap="square">
            <a:spAutoFit/>
          </a:bodyPr>
          <a:lstStyle/>
          <a:p>
            <a:pPr marL="342900" lvl="1" indent="-342900">
              <a:lnSpc>
                <a:spcPct val="150000"/>
              </a:lnSpc>
              <a:buClr>
                <a:srgbClr val="FFC000"/>
              </a:buClr>
              <a:buFont typeface="Wingdings" panose="05000000000000000000" charset="0"/>
              <a:buChar char="n"/>
            </a:pPr>
            <a:r>
              <a:rPr lang="zh-CN" altLang="en-US" sz="2000" b="1">
                <a:latin typeface="微软雅黑 Light" panose="020B0502040204020203" pitchFamily="34" charset="-122"/>
                <a:ea typeface="微软雅黑 Light" panose="020B0502040204020203" pitchFamily="34" charset="-122"/>
                <a:sym typeface="+mn-ea"/>
              </a:rPr>
              <a:t>聚集索引</a:t>
            </a:r>
            <a:r>
              <a:rPr lang="en-US" altLang="zh-CN" sz="2000" b="1">
                <a:latin typeface="微软雅黑 Light" panose="020B0502040204020203" pitchFamily="34" charset="-122"/>
                <a:ea typeface="微软雅黑 Light" panose="020B0502040204020203" pitchFamily="34" charset="-122"/>
                <a:sym typeface="+mn-ea"/>
              </a:rPr>
              <a:t>/</a:t>
            </a:r>
            <a:r>
              <a:rPr lang="zh-CN" altLang="en-US" sz="2000" b="1">
                <a:latin typeface="微软雅黑 Light" panose="020B0502040204020203" pitchFamily="34" charset="-122"/>
                <a:ea typeface="微软雅黑 Light" panose="020B0502040204020203" pitchFamily="34" charset="-122"/>
                <a:sym typeface="+mn-ea"/>
              </a:rPr>
              <a:t>聚簇索引</a:t>
            </a:r>
            <a:endParaRPr lang="en-US" altLang="zh-CN" sz="2000" b="1">
              <a:latin typeface="微软雅黑 Light" panose="020B0502040204020203" pitchFamily="34" charset="-122"/>
              <a:ea typeface="微软雅黑 Light" panose="020B0502040204020203" pitchFamily="34" charset="-122"/>
              <a:sym typeface="+mn-ea"/>
            </a:endParaRPr>
          </a:p>
        </p:txBody>
      </p:sp>
      <p:sp>
        <p:nvSpPr>
          <p:cNvPr id="28" name="文本框 27">
            <a:extLst>
              <a:ext uri="{FF2B5EF4-FFF2-40B4-BE49-F238E27FC236}">
                <a16:creationId xmlns:a16="http://schemas.microsoft.com/office/drawing/2014/main" id="{9E2AE705-75E8-45D6-A610-B0E8A6F4C603}"/>
              </a:ext>
            </a:extLst>
          </p:cNvPr>
          <p:cNvSpPr txBox="1"/>
          <p:nvPr/>
        </p:nvSpPr>
        <p:spPr>
          <a:xfrm>
            <a:off x="1018099" y="1657448"/>
            <a:ext cx="9310560" cy="369332"/>
          </a:xfrm>
          <a:prstGeom prst="rect">
            <a:avLst/>
          </a:prstGeom>
          <a:noFill/>
        </p:spPr>
        <p:txBody>
          <a:bodyPr wrap="square">
            <a:spAutoFit/>
          </a:bodyPr>
          <a:lstStyle/>
          <a:p>
            <a:r>
              <a:rPr lang="zh-CN" altLang="en-US" sz="1800">
                <a:effectLst/>
                <a:latin typeface="微软雅黑 Light" panose="020B0502040204020203" pitchFamily="34" charset="-122"/>
                <a:ea typeface="微软雅黑 Light" panose="020B0502040204020203" pitchFamily="34" charset="-122"/>
                <a:cs typeface="Arial" panose="020B0604020202020204" pitchFamily="34" charset="0"/>
              </a:rPr>
              <a:t>将表的主键用来构造一棵</a:t>
            </a:r>
            <a:r>
              <a:rPr lang="en-US" altLang="zh-CN" sz="1800">
                <a:effectLst/>
                <a:latin typeface="微软雅黑 Light" panose="020B0502040204020203" pitchFamily="34" charset="-122"/>
                <a:ea typeface="微软雅黑 Light" panose="020B0502040204020203" pitchFamily="34" charset="-122"/>
                <a:cs typeface="Arial" panose="020B0604020202020204" pitchFamily="34" charset="0"/>
              </a:rPr>
              <a:t>B+</a:t>
            </a:r>
            <a:r>
              <a:rPr lang="zh-CN" altLang="en-US" sz="1800">
                <a:effectLst/>
                <a:latin typeface="微软雅黑 Light" panose="020B0502040204020203" pitchFamily="34" charset="-122"/>
                <a:ea typeface="微软雅黑 Light" panose="020B0502040204020203" pitchFamily="34" charset="-122"/>
                <a:cs typeface="Arial" panose="020B0604020202020204" pitchFamily="34" charset="0"/>
              </a:rPr>
              <a:t>树，并且将整张表的行记录数据存放在该</a:t>
            </a:r>
            <a:r>
              <a:rPr lang="en-US" altLang="zh-CN" sz="1800">
                <a:effectLst/>
                <a:latin typeface="微软雅黑 Light" panose="020B0502040204020203" pitchFamily="34" charset="-122"/>
                <a:ea typeface="微软雅黑 Light" panose="020B0502040204020203" pitchFamily="34" charset="-122"/>
                <a:cs typeface="Arial" panose="020B0604020202020204" pitchFamily="34" charset="0"/>
              </a:rPr>
              <a:t>B+</a:t>
            </a:r>
            <a:r>
              <a:rPr lang="zh-CN" altLang="en-US" sz="1800">
                <a:effectLst/>
                <a:latin typeface="微软雅黑 Light" panose="020B0502040204020203" pitchFamily="34" charset="-122"/>
                <a:ea typeface="微软雅黑 Light" panose="020B0502040204020203" pitchFamily="34" charset="-122"/>
                <a:cs typeface="Arial" panose="020B0604020202020204" pitchFamily="34" charset="0"/>
              </a:rPr>
              <a:t>树的叶子节点中</a:t>
            </a:r>
            <a:endParaRPr lang="zh-CN" altLang="en-US">
              <a:latin typeface="微软雅黑 Light" panose="020B0502040204020203" pitchFamily="34" charset="-122"/>
              <a:ea typeface="微软雅黑 Light" panose="020B0502040204020203" pitchFamily="34" charset="-122"/>
            </a:endParaRPr>
          </a:p>
        </p:txBody>
      </p:sp>
      <p:pic>
        <p:nvPicPr>
          <p:cNvPr id="29" name="图片 28">
            <a:extLst>
              <a:ext uri="{FF2B5EF4-FFF2-40B4-BE49-F238E27FC236}">
                <a16:creationId xmlns:a16="http://schemas.microsoft.com/office/drawing/2014/main" id="{2BBCEA6D-B973-4207-8840-A4BE3259A74B}"/>
              </a:ext>
            </a:extLst>
          </p:cNvPr>
          <p:cNvPicPr/>
          <p:nvPr/>
        </p:nvPicPr>
        <p:blipFill>
          <a:blip r:embed="rId3"/>
          <a:stretch>
            <a:fillRect/>
          </a:stretch>
        </p:blipFill>
        <p:spPr>
          <a:xfrm>
            <a:off x="922472" y="2140176"/>
            <a:ext cx="5931001" cy="1770922"/>
          </a:xfrm>
          <a:prstGeom prst="rect">
            <a:avLst/>
          </a:prstGeom>
        </p:spPr>
      </p:pic>
      <p:sp>
        <p:nvSpPr>
          <p:cNvPr id="15" name="文本框 48">
            <a:extLst>
              <a:ext uri="{FF2B5EF4-FFF2-40B4-BE49-F238E27FC236}">
                <a16:creationId xmlns:a16="http://schemas.microsoft.com/office/drawing/2014/main" id="{FE7CEFD7-0F06-4C90-8E24-BD700BEA7613}"/>
              </a:ext>
            </a:extLst>
          </p:cNvPr>
          <p:cNvSpPr txBox="1">
            <a:spLocks noChangeArrowheads="1"/>
          </p:cNvSpPr>
          <p:nvPr/>
        </p:nvSpPr>
        <p:spPr bwMode="auto">
          <a:xfrm>
            <a:off x="907738" y="218374"/>
            <a:ext cx="34591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en-US" altLang="zh-CN" sz="3200">
                <a:solidFill>
                  <a:schemeClr val="bg1">
                    <a:lumMod val="85000"/>
                  </a:schemeClr>
                </a:solidFill>
                <a:latin typeface="+mn-lt"/>
                <a:ea typeface="+mn-ea"/>
                <a:cs typeface="+mn-ea"/>
                <a:sym typeface="+mn-lt"/>
              </a:rPr>
              <a:t>InnoDB</a:t>
            </a:r>
            <a:r>
              <a:rPr lang="zh-CN" altLang="en-US" sz="3200">
                <a:solidFill>
                  <a:schemeClr val="bg1">
                    <a:lumMod val="85000"/>
                  </a:schemeClr>
                </a:solidFill>
                <a:latin typeface="+mn-lt"/>
                <a:ea typeface="+mn-ea"/>
                <a:cs typeface="+mn-ea"/>
                <a:sym typeface="+mn-lt"/>
              </a:rPr>
              <a:t>中的索引</a:t>
            </a:r>
          </a:p>
        </p:txBody>
      </p:sp>
      <p:sp>
        <p:nvSpPr>
          <p:cNvPr id="22" name="等腰三角形 21">
            <a:extLst>
              <a:ext uri="{FF2B5EF4-FFF2-40B4-BE49-F238E27FC236}">
                <a16:creationId xmlns:a16="http://schemas.microsoft.com/office/drawing/2014/main" id="{6AE7954E-47AB-4398-A64A-6A1D28957102}"/>
              </a:ext>
            </a:extLst>
          </p:cNvPr>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等腰三角形 22">
            <a:extLst>
              <a:ext uri="{FF2B5EF4-FFF2-40B4-BE49-F238E27FC236}">
                <a16:creationId xmlns:a16="http://schemas.microsoft.com/office/drawing/2014/main" id="{9FCC79D7-D9DF-4E85-9119-B14334583EF7}"/>
              </a:ext>
            </a:extLst>
          </p:cNvPr>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82339128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5DD3DB80-B894-403A-B48E-6FDC1A72010E}" type="slidenum">
              <a:rPr lang="zh-CN" altLang="en-US" smtClean="0"/>
              <a:pPr/>
              <a:t>17</a:t>
            </a:fld>
            <a:endParaRPr lang="zh-CN" altLang="en-US"/>
          </a:p>
        </p:txBody>
      </p:sp>
      <p:sp>
        <p:nvSpPr>
          <p:cNvPr id="24" name="文本框 23">
            <a:extLst>
              <a:ext uri="{FF2B5EF4-FFF2-40B4-BE49-F238E27FC236}">
                <a16:creationId xmlns:a16="http://schemas.microsoft.com/office/drawing/2014/main" id="{BC6D01A8-E369-4A3E-9B5B-97218238DCA8}"/>
              </a:ext>
            </a:extLst>
          </p:cNvPr>
          <p:cNvSpPr txBox="1"/>
          <p:nvPr/>
        </p:nvSpPr>
        <p:spPr>
          <a:xfrm>
            <a:off x="646412" y="889497"/>
            <a:ext cx="3264498" cy="501612"/>
          </a:xfrm>
          <a:prstGeom prst="rect">
            <a:avLst/>
          </a:prstGeom>
          <a:noFill/>
        </p:spPr>
        <p:txBody>
          <a:bodyPr wrap="square">
            <a:spAutoFit/>
          </a:bodyPr>
          <a:lstStyle/>
          <a:p>
            <a:pPr marL="342900" lvl="1" indent="-342900">
              <a:lnSpc>
                <a:spcPct val="150000"/>
              </a:lnSpc>
              <a:buClr>
                <a:srgbClr val="FFC000"/>
              </a:buClr>
              <a:buFont typeface="Wingdings" panose="05000000000000000000" charset="0"/>
              <a:buChar char="n"/>
            </a:pPr>
            <a:r>
              <a:rPr lang="zh-CN" altLang="en-US" sz="2000" b="1">
                <a:latin typeface="微软雅黑 Light" panose="020B0502040204020203" pitchFamily="34" charset="-122"/>
                <a:ea typeface="微软雅黑 Light" panose="020B0502040204020203" pitchFamily="34" charset="-122"/>
                <a:sym typeface="+mn-ea"/>
              </a:rPr>
              <a:t>辅助索引</a:t>
            </a:r>
            <a:r>
              <a:rPr lang="en-US" altLang="zh-CN" sz="2000" b="1">
                <a:latin typeface="微软雅黑 Light" panose="020B0502040204020203" pitchFamily="34" charset="-122"/>
                <a:ea typeface="微软雅黑 Light" panose="020B0502040204020203" pitchFamily="34" charset="-122"/>
                <a:sym typeface="+mn-ea"/>
              </a:rPr>
              <a:t>/</a:t>
            </a:r>
            <a:r>
              <a:rPr lang="zh-CN" altLang="en-US" sz="2000" b="1">
                <a:latin typeface="微软雅黑 Light" panose="020B0502040204020203" pitchFamily="34" charset="-122"/>
                <a:ea typeface="微软雅黑 Light" panose="020B0502040204020203" pitchFamily="34" charset="-122"/>
                <a:sym typeface="+mn-ea"/>
              </a:rPr>
              <a:t>二级索引</a:t>
            </a:r>
            <a:endParaRPr lang="en-US" altLang="zh-CN" sz="2000" b="1">
              <a:latin typeface="微软雅黑 Light" panose="020B0502040204020203" pitchFamily="34" charset="-122"/>
              <a:ea typeface="微软雅黑 Light" panose="020B0502040204020203" pitchFamily="34" charset="-122"/>
              <a:sym typeface="+mn-ea"/>
            </a:endParaRPr>
          </a:p>
        </p:txBody>
      </p:sp>
      <p:sp>
        <p:nvSpPr>
          <p:cNvPr id="28" name="文本框 27">
            <a:extLst>
              <a:ext uri="{FF2B5EF4-FFF2-40B4-BE49-F238E27FC236}">
                <a16:creationId xmlns:a16="http://schemas.microsoft.com/office/drawing/2014/main" id="{9E2AE705-75E8-45D6-A610-B0E8A6F4C603}"/>
              </a:ext>
            </a:extLst>
          </p:cNvPr>
          <p:cNvSpPr txBox="1"/>
          <p:nvPr/>
        </p:nvSpPr>
        <p:spPr>
          <a:xfrm>
            <a:off x="936618" y="1376524"/>
            <a:ext cx="10144824" cy="369332"/>
          </a:xfrm>
          <a:prstGeom prst="rect">
            <a:avLst/>
          </a:prstGeom>
          <a:noFill/>
        </p:spPr>
        <p:txBody>
          <a:bodyPr wrap="square">
            <a:spAutoFit/>
          </a:bodyPr>
          <a:lstStyle/>
          <a:p>
            <a:r>
              <a:rPr lang="zh-CN" altLang="en-US" sz="1800">
                <a:effectLst/>
                <a:latin typeface="微软雅黑 Light" panose="020B0502040204020203" pitchFamily="34" charset="-122"/>
                <a:ea typeface="微软雅黑 Light" panose="020B0502040204020203" pitchFamily="34" charset="-122"/>
                <a:cs typeface="Arial" panose="020B0604020202020204" pitchFamily="34" charset="0"/>
              </a:rPr>
              <a:t>想以别的列作为搜索条件怎么办？我们一般会建立多个索引，这些索引被称为辅助索引</a:t>
            </a:r>
            <a:r>
              <a:rPr lang="en-US" altLang="zh-CN" sz="1800">
                <a:effectLst/>
                <a:latin typeface="微软雅黑 Light" panose="020B0502040204020203" pitchFamily="34" charset="-122"/>
                <a:ea typeface="微软雅黑 Light" panose="020B0502040204020203" pitchFamily="34" charset="-122"/>
                <a:cs typeface="Arial" panose="020B0604020202020204" pitchFamily="34" charset="0"/>
              </a:rPr>
              <a:t>/</a:t>
            </a:r>
            <a:r>
              <a:rPr lang="zh-CN" altLang="en-US" sz="1800">
                <a:effectLst/>
                <a:latin typeface="微软雅黑 Light" panose="020B0502040204020203" pitchFamily="34" charset="-122"/>
                <a:ea typeface="微软雅黑 Light" panose="020B0502040204020203" pitchFamily="34" charset="-122"/>
                <a:cs typeface="Arial" panose="020B0604020202020204" pitchFamily="34" charset="0"/>
              </a:rPr>
              <a:t>二级索引</a:t>
            </a:r>
            <a:endParaRPr lang="zh-CN" altLang="en-US">
              <a:latin typeface="微软雅黑 Light" panose="020B0502040204020203" pitchFamily="34" charset="-122"/>
              <a:ea typeface="微软雅黑 Light" panose="020B0502040204020203" pitchFamily="34" charset="-122"/>
            </a:endParaRPr>
          </a:p>
        </p:txBody>
      </p:sp>
      <p:pic>
        <p:nvPicPr>
          <p:cNvPr id="12" name="图片 11">
            <a:extLst>
              <a:ext uri="{FF2B5EF4-FFF2-40B4-BE49-F238E27FC236}">
                <a16:creationId xmlns:a16="http://schemas.microsoft.com/office/drawing/2014/main" id="{8B2F7C23-6948-4116-93E3-E8B31E010BB4}"/>
              </a:ext>
            </a:extLst>
          </p:cNvPr>
          <p:cNvPicPr/>
          <p:nvPr/>
        </p:nvPicPr>
        <p:blipFill>
          <a:blip r:embed="rId2"/>
          <a:stretch>
            <a:fillRect/>
          </a:stretch>
        </p:blipFill>
        <p:spPr>
          <a:xfrm>
            <a:off x="1309515" y="1770659"/>
            <a:ext cx="6485519" cy="1537360"/>
          </a:xfrm>
          <a:prstGeom prst="rect">
            <a:avLst/>
          </a:prstGeom>
        </p:spPr>
      </p:pic>
      <p:sp>
        <p:nvSpPr>
          <p:cNvPr id="13" name="文本框 12">
            <a:extLst>
              <a:ext uri="{FF2B5EF4-FFF2-40B4-BE49-F238E27FC236}">
                <a16:creationId xmlns:a16="http://schemas.microsoft.com/office/drawing/2014/main" id="{015F7997-953F-48DC-8878-538F02541FEF}"/>
              </a:ext>
            </a:extLst>
          </p:cNvPr>
          <p:cNvSpPr txBox="1"/>
          <p:nvPr/>
        </p:nvSpPr>
        <p:spPr>
          <a:xfrm>
            <a:off x="709787" y="3308019"/>
            <a:ext cx="1545660" cy="501612"/>
          </a:xfrm>
          <a:prstGeom prst="rect">
            <a:avLst/>
          </a:prstGeom>
          <a:noFill/>
        </p:spPr>
        <p:txBody>
          <a:bodyPr wrap="square">
            <a:spAutoFit/>
          </a:bodyPr>
          <a:lstStyle/>
          <a:p>
            <a:pPr marL="342900" lvl="1" indent="-342900">
              <a:lnSpc>
                <a:spcPct val="150000"/>
              </a:lnSpc>
              <a:buClr>
                <a:srgbClr val="FFC000"/>
              </a:buClr>
              <a:buFont typeface="Wingdings" panose="05000000000000000000" charset="0"/>
              <a:buChar char="n"/>
            </a:pPr>
            <a:r>
              <a:rPr lang="zh-CN" altLang="en-US" sz="2000" b="1">
                <a:latin typeface="微软雅黑 Light" panose="020B0502040204020203" pitchFamily="34" charset="-122"/>
                <a:ea typeface="微软雅黑 Light" panose="020B0502040204020203" pitchFamily="34" charset="-122"/>
                <a:sym typeface="+mn-ea"/>
              </a:rPr>
              <a:t>回表</a:t>
            </a:r>
            <a:endParaRPr lang="en-US" altLang="zh-CN" sz="2000" b="1">
              <a:latin typeface="微软雅黑 Light" panose="020B0502040204020203" pitchFamily="34" charset="-122"/>
              <a:ea typeface="微软雅黑 Light" panose="020B0502040204020203" pitchFamily="34" charset="-122"/>
              <a:sym typeface="+mn-ea"/>
            </a:endParaRPr>
          </a:p>
        </p:txBody>
      </p:sp>
      <p:pic>
        <p:nvPicPr>
          <p:cNvPr id="14" name="图片 13">
            <a:extLst>
              <a:ext uri="{FF2B5EF4-FFF2-40B4-BE49-F238E27FC236}">
                <a16:creationId xmlns:a16="http://schemas.microsoft.com/office/drawing/2014/main" id="{0063CF7D-A516-44B4-B38C-7216C3BE9AE6}"/>
              </a:ext>
            </a:extLst>
          </p:cNvPr>
          <p:cNvPicPr/>
          <p:nvPr/>
        </p:nvPicPr>
        <p:blipFill>
          <a:blip r:embed="rId3"/>
          <a:stretch>
            <a:fillRect/>
          </a:stretch>
        </p:blipFill>
        <p:spPr>
          <a:xfrm>
            <a:off x="2522159" y="3429000"/>
            <a:ext cx="4167406" cy="3362573"/>
          </a:xfrm>
          <a:prstGeom prst="rect">
            <a:avLst/>
          </a:prstGeom>
        </p:spPr>
      </p:pic>
      <p:pic>
        <p:nvPicPr>
          <p:cNvPr id="4" name="图片 3">
            <a:extLst>
              <a:ext uri="{FF2B5EF4-FFF2-40B4-BE49-F238E27FC236}">
                <a16:creationId xmlns:a16="http://schemas.microsoft.com/office/drawing/2014/main" id="{54647C67-AD33-4953-8C3F-9ECA3B669984}"/>
              </a:ext>
            </a:extLst>
          </p:cNvPr>
          <p:cNvPicPr>
            <a:picLocks noChangeAspect="1"/>
          </p:cNvPicPr>
          <p:nvPr/>
        </p:nvPicPr>
        <p:blipFill>
          <a:blip r:embed="rId4"/>
          <a:stretch>
            <a:fillRect/>
          </a:stretch>
        </p:blipFill>
        <p:spPr>
          <a:xfrm>
            <a:off x="6956277" y="3691073"/>
            <a:ext cx="4664235" cy="2665277"/>
          </a:xfrm>
          <a:prstGeom prst="rect">
            <a:avLst/>
          </a:prstGeom>
        </p:spPr>
      </p:pic>
      <p:sp>
        <p:nvSpPr>
          <p:cNvPr id="15" name="文本框 48">
            <a:extLst>
              <a:ext uri="{FF2B5EF4-FFF2-40B4-BE49-F238E27FC236}">
                <a16:creationId xmlns:a16="http://schemas.microsoft.com/office/drawing/2014/main" id="{104A6802-12EE-4B5A-AB9C-6845296443C4}"/>
              </a:ext>
            </a:extLst>
          </p:cNvPr>
          <p:cNvSpPr txBox="1">
            <a:spLocks noChangeArrowheads="1"/>
          </p:cNvSpPr>
          <p:nvPr/>
        </p:nvSpPr>
        <p:spPr bwMode="auto">
          <a:xfrm>
            <a:off x="907738" y="218374"/>
            <a:ext cx="34591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en-US" altLang="zh-CN" sz="3200">
                <a:solidFill>
                  <a:schemeClr val="bg1">
                    <a:lumMod val="85000"/>
                  </a:schemeClr>
                </a:solidFill>
                <a:latin typeface="+mn-lt"/>
                <a:ea typeface="+mn-ea"/>
                <a:cs typeface="+mn-ea"/>
                <a:sym typeface="+mn-lt"/>
              </a:rPr>
              <a:t>InnoDB</a:t>
            </a:r>
            <a:r>
              <a:rPr lang="zh-CN" altLang="en-US" sz="3200">
                <a:solidFill>
                  <a:schemeClr val="bg1">
                    <a:lumMod val="85000"/>
                  </a:schemeClr>
                </a:solidFill>
                <a:latin typeface="+mn-lt"/>
                <a:ea typeface="+mn-ea"/>
                <a:cs typeface="+mn-ea"/>
                <a:sym typeface="+mn-lt"/>
              </a:rPr>
              <a:t>中的索引</a:t>
            </a:r>
          </a:p>
        </p:txBody>
      </p:sp>
      <p:sp>
        <p:nvSpPr>
          <p:cNvPr id="22" name="等腰三角形 21">
            <a:extLst>
              <a:ext uri="{FF2B5EF4-FFF2-40B4-BE49-F238E27FC236}">
                <a16:creationId xmlns:a16="http://schemas.microsoft.com/office/drawing/2014/main" id="{55F0FBC5-4344-49BB-AEA6-C887481ABBC9}"/>
              </a:ext>
            </a:extLst>
          </p:cNvPr>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等腰三角形 22">
            <a:extLst>
              <a:ext uri="{FF2B5EF4-FFF2-40B4-BE49-F238E27FC236}">
                <a16:creationId xmlns:a16="http://schemas.microsoft.com/office/drawing/2014/main" id="{F2444FAE-B877-448F-BC30-840DAB1A36EC}"/>
              </a:ext>
            </a:extLst>
          </p:cNvPr>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a:extLst>
              <a:ext uri="{FF2B5EF4-FFF2-40B4-BE49-F238E27FC236}">
                <a16:creationId xmlns:a16="http://schemas.microsoft.com/office/drawing/2014/main" id="{F04A2CF9-718A-4532-96F8-41247E6E3180}"/>
              </a:ext>
            </a:extLst>
          </p:cNvPr>
          <p:cNvSpPr txBox="1"/>
          <p:nvPr/>
        </p:nvSpPr>
        <p:spPr>
          <a:xfrm>
            <a:off x="709787" y="3998804"/>
            <a:ext cx="1545660" cy="501612"/>
          </a:xfrm>
          <a:prstGeom prst="rect">
            <a:avLst/>
          </a:prstGeom>
          <a:noFill/>
        </p:spPr>
        <p:txBody>
          <a:bodyPr wrap="square">
            <a:spAutoFit/>
          </a:bodyPr>
          <a:lstStyle/>
          <a:p>
            <a:pPr marL="342900" lvl="1" indent="-342900">
              <a:lnSpc>
                <a:spcPct val="150000"/>
              </a:lnSpc>
              <a:buClr>
                <a:srgbClr val="FFC000"/>
              </a:buClr>
              <a:buFont typeface="Wingdings" panose="05000000000000000000" charset="0"/>
              <a:buChar char="n"/>
            </a:pPr>
            <a:r>
              <a:rPr lang="en-US" altLang="zh-CN" sz="2000" b="1">
                <a:latin typeface="微软雅黑 Light" panose="020B0502040204020203" pitchFamily="34" charset="-122"/>
                <a:ea typeface="微软雅黑 Light" panose="020B0502040204020203" pitchFamily="34" charset="-122"/>
                <a:sym typeface="+mn-ea"/>
              </a:rPr>
              <a:t>MRR</a:t>
            </a:r>
          </a:p>
        </p:txBody>
      </p:sp>
    </p:spTree>
    <p:extLst>
      <p:ext uri="{BB962C8B-B14F-4D97-AF65-F5344CB8AC3E}">
        <p14:creationId xmlns:p14="http://schemas.microsoft.com/office/powerpoint/2010/main" val="116599746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C055F816-AF6B-485F-BCFF-C5A1684C2AD2}"/>
              </a:ext>
            </a:extLst>
          </p:cNvPr>
          <p:cNvPicPr>
            <a:picLocks noChangeAspect="1"/>
          </p:cNvPicPr>
          <p:nvPr/>
        </p:nvPicPr>
        <p:blipFill>
          <a:blip r:embed="rId2"/>
          <a:stretch>
            <a:fillRect/>
          </a:stretch>
        </p:blipFill>
        <p:spPr>
          <a:xfrm>
            <a:off x="1056378" y="1964484"/>
            <a:ext cx="8548988" cy="2712913"/>
          </a:xfrm>
          <a:prstGeom prst="rect">
            <a:avLst/>
          </a:prstGeom>
        </p:spPr>
      </p:pic>
      <p:sp>
        <p:nvSpPr>
          <p:cNvPr id="3" name="灯片编号占位符 2"/>
          <p:cNvSpPr>
            <a:spLocks noGrp="1"/>
          </p:cNvSpPr>
          <p:nvPr>
            <p:ph type="sldNum" sz="quarter" idx="12"/>
          </p:nvPr>
        </p:nvSpPr>
        <p:spPr/>
        <p:txBody>
          <a:bodyPr/>
          <a:lstStyle/>
          <a:p>
            <a:fld id="{5DD3DB80-B894-403A-B48E-6FDC1A72010E}" type="slidenum">
              <a:rPr lang="zh-CN" altLang="en-US" smtClean="0"/>
              <a:pPr/>
              <a:t>18</a:t>
            </a:fld>
            <a:endParaRPr lang="zh-CN" altLang="en-US"/>
          </a:p>
        </p:txBody>
      </p:sp>
      <p:sp>
        <p:nvSpPr>
          <p:cNvPr id="24" name="文本框 23">
            <a:extLst>
              <a:ext uri="{FF2B5EF4-FFF2-40B4-BE49-F238E27FC236}">
                <a16:creationId xmlns:a16="http://schemas.microsoft.com/office/drawing/2014/main" id="{BC6D01A8-E369-4A3E-9B5B-97218238DCA8}"/>
              </a:ext>
            </a:extLst>
          </p:cNvPr>
          <p:cNvSpPr txBox="1"/>
          <p:nvPr/>
        </p:nvSpPr>
        <p:spPr>
          <a:xfrm>
            <a:off x="646412" y="889497"/>
            <a:ext cx="3264498" cy="501612"/>
          </a:xfrm>
          <a:prstGeom prst="rect">
            <a:avLst/>
          </a:prstGeom>
          <a:noFill/>
        </p:spPr>
        <p:txBody>
          <a:bodyPr wrap="square">
            <a:spAutoFit/>
          </a:bodyPr>
          <a:lstStyle/>
          <a:p>
            <a:pPr marL="342900" lvl="1" indent="-342900">
              <a:lnSpc>
                <a:spcPct val="150000"/>
              </a:lnSpc>
              <a:buClr>
                <a:srgbClr val="FFC000"/>
              </a:buClr>
              <a:buFont typeface="Wingdings" panose="05000000000000000000" charset="0"/>
              <a:buChar char="n"/>
            </a:pPr>
            <a:r>
              <a:rPr lang="zh-CN" altLang="en-US" sz="2000" b="1">
                <a:latin typeface="微软雅黑 Light" panose="020B0502040204020203" pitchFamily="34" charset="-122"/>
                <a:ea typeface="微软雅黑 Light" panose="020B0502040204020203" pitchFamily="34" charset="-122"/>
                <a:sym typeface="+mn-ea"/>
              </a:rPr>
              <a:t>联合索引</a:t>
            </a:r>
            <a:r>
              <a:rPr lang="en-US" altLang="zh-CN" sz="2000" b="1">
                <a:latin typeface="微软雅黑 Light" panose="020B0502040204020203" pitchFamily="34" charset="-122"/>
                <a:ea typeface="微软雅黑 Light" panose="020B0502040204020203" pitchFamily="34" charset="-122"/>
                <a:sym typeface="+mn-ea"/>
              </a:rPr>
              <a:t>/</a:t>
            </a:r>
            <a:r>
              <a:rPr lang="zh-CN" altLang="en-US" sz="2000" b="1">
                <a:latin typeface="微软雅黑 Light" panose="020B0502040204020203" pitchFamily="34" charset="-122"/>
                <a:ea typeface="微软雅黑 Light" panose="020B0502040204020203" pitchFamily="34" charset="-122"/>
                <a:sym typeface="+mn-ea"/>
              </a:rPr>
              <a:t>复合索引</a:t>
            </a:r>
            <a:endParaRPr lang="en-US" altLang="zh-CN" sz="2000" b="1">
              <a:latin typeface="微软雅黑 Light" panose="020B0502040204020203" pitchFamily="34" charset="-122"/>
              <a:ea typeface="微软雅黑 Light" panose="020B0502040204020203" pitchFamily="34" charset="-122"/>
              <a:sym typeface="+mn-ea"/>
            </a:endParaRPr>
          </a:p>
        </p:txBody>
      </p:sp>
      <p:sp>
        <p:nvSpPr>
          <p:cNvPr id="28" name="文本框 27">
            <a:extLst>
              <a:ext uri="{FF2B5EF4-FFF2-40B4-BE49-F238E27FC236}">
                <a16:creationId xmlns:a16="http://schemas.microsoft.com/office/drawing/2014/main" id="{9E2AE705-75E8-45D6-A610-B0E8A6F4C603}"/>
              </a:ext>
            </a:extLst>
          </p:cNvPr>
          <p:cNvSpPr txBox="1"/>
          <p:nvPr/>
        </p:nvSpPr>
        <p:spPr>
          <a:xfrm>
            <a:off x="936618" y="1376524"/>
            <a:ext cx="10144824" cy="369332"/>
          </a:xfrm>
          <a:prstGeom prst="rect">
            <a:avLst/>
          </a:prstGeom>
          <a:noFill/>
        </p:spPr>
        <p:txBody>
          <a:bodyPr wrap="square">
            <a:spAutoFit/>
          </a:bodyPr>
          <a:lstStyle/>
          <a:p>
            <a:r>
              <a:rPr lang="zh-CN" altLang="en-US" sz="1800">
                <a:effectLst/>
                <a:latin typeface="微软雅黑 Light" panose="020B0502040204020203" pitchFamily="34" charset="-122"/>
                <a:ea typeface="微软雅黑 Light" panose="020B0502040204020203" pitchFamily="34" charset="-122"/>
                <a:cs typeface="Arial" panose="020B0604020202020204" pitchFamily="34" charset="0"/>
              </a:rPr>
              <a:t>将表上的多个列组合起来进行索引我们称之为联合索引或者复合索引</a:t>
            </a:r>
            <a:endParaRPr lang="zh-CN" altLang="en-US">
              <a:latin typeface="微软雅黑 Light" panose="020B0502040204020203" pitchFamily="34" charset="-122"/>
              <a:ea typeface="微软雅黑 Light" panose="020B0502040204020203" pitchFamily="34" charset="-122"/>
            </a:endParaRPr>
          </a:p>
        </p:txBody>
      </p:sp>
      <p:sp>
        <p:nvSpPr>
          <p:cNvPr id="13" name="文本框 48">
            <a:extLst>
              <a:ext uri="{FF2B5EF4-FFF2-40B4-BE49-F238E27FC236}">
                <a16:creationId xmlns:a16="http://schemas.microsoft.com/office/drawing/2014/main" id="{F8114207-7875-4B81-BAA0-13DD3EB244C9}"/>
              </a:ext>
            </a:extLst>
          </p:cNvPr>
          <p:cNvSpPr txBox="1">
            <a:spLocks noChangeArrowheads="1"/>
          </p:cNvSpPr>
          <p:nvPr/>
        </p:nvSpPr>
        <p:spPr bwMode="auto">
          <a:xfrm>
            <a:off x="907738" y="218374"/>
            <a:ext cx="34591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en-US" altLang="zh-CN" sz="3200">
                <a:solidFill>
                  <a:schemeClr val="bg1">
                    <a:lumMod val="85000"/>
                  </a:schemeClr>
                </a:solidFill>
                <a:latin typeface="+mn-lt"/>
                <a:ea typeface="+mn-ea"/>
                <a:cs typeface="+mn-ea"/>
                <a:sym typeface="+mn-lt"/>
              </a:rPr>
              <a:t>InnoDB</a:t>
            </a:r>
            <a:r>
              <a:rPr lang="zh-CN" altLang="en-US" sz="3200">
                <a:solidFill>
                  <a:schemeClr val="bg1">
                    <a:lumMod val="85000"/>
                  </a:schemeClr>
                </a:solidFill>
                <a:latin typeface="+mn-lt"/>
                <a:ea typeface="+mn-ea"/>
                <a:cs typeface="+mn-ea"/>
                <a:sym typeface="+mn-lt"/>
              </a:rPr>
              <a:t>中的索引</a:t>
            </a:r>
          </a:p>
        </p:txBody>
      </p:sp>
      <p:sp>
        <p:nvSpPr>
          <p:cNvPr id="14" name="等腰三角形 13">
            <a:extLst>
              <a:ext uri="{FF2B5EF4-FFF2-40B4-BE49-F238E27FC236}">
                <a16:creationId xmlns:a16="http://schemas.microsoft.com/office/drawing/2014/main" id="{AB670EF7-12A2-4D7B-AC0A-CC1A8F1220DB}"/>
              </a:ext>
            </a:extLst>
          </p:cNvPr>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等腰三角形 21">
            <a:extLst>
              <a:ext uri="{FF2B5EF4-FFF2-40B4-BE49-F238E27FC236}">
                <a16:creationId xmlns:a16="http://schemas.microsoft.com/office/drawing/2014/main" id="{81CA2296-7AD9-4ECA-A6CB-3FB42F3463D2}"/>
              </a:ext>
            </a:extLst>
          </p:cNvPr>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175830193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a:extLst>
              <a:ext uri="{FF2B5EF4-FFF2-40B4-BE49-F238E27FC236}">
                <a16:creationId xmlns:a16="http://schemas.microsoft.com/office/drawing/2014/main" id="{BC6D01A8-E369-4A3E-9B5B-97218238DCA8}"/>
              </a:ext>
            </a:extLst>
          </p:cNvPr>
          <p:cNvSpPr txBox="1"/>
          <p:nvPr/>
        </p:nvSpPr>
        <p:spPr>
          <a:xfrm>
            <a:off x="646412" y="889497"/>
            <a:ext cx="3264498" cy="501612"/>
          </a:xfrm>
          <a:prstGeom prst="rect">
            <a:avLst/>
          </a:prstGeom>
          <a:noFill/>
        </p:spPr>
        <p:txBody>
          <a:bodyPr wrap="square">
            <a:spAutoFit/>
          </a:bodyPr>
          <a:lstStyle/>
          <a:p>
            <a:pPr marL="342900" lvl="1" indent="-342900">
              <a:lnSpc>
                <a:spcPct val="150000"/>
              </a:lnSpc>
              <a:buClr>
                <a:srgbClr val="FFC000"/>
              </a:buClr>
              <a:buFont typeface="Wingdings" panose="05000000000000000000" charset="0"/>
              <a:buChar char="n"/>
            </a:pPr>
            <a:r>
              <a:rPr lang="zh-CN" altLang="en-US" sz="2000" b="1">
                <a:latin typeface="微软雅黑 Light" panose="020B0502040204020203" pitchFamily="34" charset="-122"/>
                <a:ea typeface="微软雅黑 Light" panose="020B0502040204020203" pitchFamily="34" charset="-122"/>
                <a:sym typeface="+mn-ea"/>
              </a:rPr>
              <a:t>自适应哈希索引</a:t>
            </a:r>
            <a:endParaRPr lang="en-US" altLang="zh-CN" sz="2000" b="1">
              <a:latin typeface="微软雅黑 Light" panose="020B0502040204020203" pitchFamily="34" charset="-122"/>
              <a:ea typeface="微软雅黑 Light" panose="020B0502040204020203" pitchFamily="34" charset="-122"/>
              <a:sym typeface="+mn-ea"/>
            </a:endParaRPr>
          </a:p>
        </p:txBody>
      </p:sp>
      <p:sp>
        <p:nvSpPr>
          <p:cNvPr id="28" name="文本框 27">
            <a:extLst>
              <a:ext uri="{FF2B5EF4-FFF2-40B4-BE49-F238E27FC236}">
                <a16:creationId xmlns:a16="http://schemas.microsoft.com/office/drawing/2014/main" id="{9E2AE705-75E8-45D6-A610-B0E8A6F4C603}"/>
              </a:ext>
            </a:extLst>
          </p:cNvPr>
          <p:cNvSpPr txBox="1"/>
          <p:nvPr/>
        </p:nvSpPr>
        <p:spPr>
          <a:xfrm>
            <a:off x="709787" y="1465798"/>
            <a:ext cx="9235309" cy="923330"/>
          </a:xfrm>
          <a:prstGeom prst="rect">
            <a:avLst/>
          </a:prstGeom>
          <a:noFill/>
        </p:spPr>
        <p:txBody>
          <a:bodyPr wrap="square">
            <a:spAutoFit/>
          </a:bodyPr>
          <a:lstStyle/>
          <a:p>
            <a:r>
              <a:rPr lang="en-US" altLang="zh-CN" sz="1800">
                <a:effectLst/>
                <a:latin typeface="微软雅黑 Light" panose="020B0502040204020203" pitchFamily="34" charset="-122"/>
                <a:ea typeface="微软雅黑 Light" panose="020B0502040204020203" pitchFamily="34" charset="-122"/>
                <a:cs typeface="Arial" panose="020B0604020202020204" pitchFamily="34" charset="0"/>
              </a:rPr>
              <a:t>InnoDB</a:t>
            </a:r>
            <a:r>
              <a:rPr lang="zh-CN" altLang="en-US" sz="1800">
                <a:effectLst/>
                <a:latin typeface="微软雅黑 Light" panose="020B0502040204020203" pitchFamily="34" charset="-122"/>
                <a:ea typeface="微软雅黑 Light" panose="020B0502040204020203" pitchFamily="34" charset="-122"/>
                <a:cs typeface="Arial" panose="020B0604020202020204" pitchFamily="34" charset="0"/>
              </a:rPr>
              <a:t>存储引擎内部监控索引热数据，然后内部创建一个</a:t>
            </a:r>
            <a:r>
              <a:rPr lang="en-US" altLang="zh-CN" sz="1800">
                <a:effectLst/>
                <a:latin typeface="微软雅黑 Light" panose="020B0502040204020203" pitchFamily="34" charset="-122"/>
                <a:ea typeface="微软雅黑 Light" panose="020B0502040204020203" pitchFamily="34" charset="-122"/>
                <a:cs typeface="Arial" panose="020B0604020202020204" pitchFamily="34" charset="0"/>
              </a:rPr>
              <a:t>hash</a:t>
            </a:r>
            <a:r>
              <a:rPr lang="zh-CN" altLang="en-US" sz="1800">
                <a:effectLst/>
                <a:latin typeface="微软雅黑 Light" panose="020B0502040204020203" pitchFamily="34" charset="-122"/>
                <a:ea typeface="微软雅黑 Light" panose="020B0502040204020203" pitchFamily="34" charset="-122"/>
                <a:cs typeface="Arial" panose="020B0604020202020204" pitchFamily="34" charset="0"/>
              </a:rPr>
              <a:t>索引，称之为自适应哈希索引</a:t>
            </a:r>
            <a:r>
              <a:rPr lang="en-US" altLang="zh-CN" sz="1800">
                <a:effectLst/>
                <a:latin typeface="微软雅黑 Light" panose="020B0502040204020203" pitchFamily="34" charset="-122"/>
                <a:ea typeface="微软雅黑 Light" panose="020B0502040204020203" pitchFamily="34" charset="-122"/>
                <a:cs typeface="Arial" panose="020B0604020202020204" pitchFamily="34" charset="0"/>
              </a:rPr>
              <a:t>( Adaptive Hash Index,AHI)</a:t>
            </a:r>
            <a:r>
              <a:rPr lang="zh-CN" altLang="en-US" sz="1800">
                <a:effectLst/>
                <a:latin typeface="微软雅黑 Light" panose="020B0502040204020203" pitchFamily="34" charset="-122"/>
                <a:ea typeface="微软雅黑 Light" panose="020B0502040204020203" pitchFamily="34" charset="-122"/>
                <a:cs typeface="Arial" panose="020B0604020202020204" pitchFamily="34" charset="0"/>
              </a:rPr>
              <a:t>，控制参数</a:t>
            </a:r>
            <a:r>
              <a:rPr lang="en-US" altLang="zh-CN" sz="1800">
                <a:effectLst/>
                <a:latin typeface="微软雅黑 Light" panose="020B0502040204020203" pitchFamily="34" charset="-122"/>
                <a:ea typeface="微软雅黑 Light" panose="020B0502040204020203" pitchFamily="34" charset="-122"/>
                <a:cs typeface="Arial" panose="020B0604020202020204" pitchFamily="34" charset="0"/>
              </a:rPr>
              <a:t>innodb_adaptive_hash_index</a:t>
            </a:r>
            <a:r>
              <a:rPr lang="zh-CN" altLang="en-US" sz="1800">
                <a:effectLst/>
                <a:latin typeface="微软雅黑 Light" panose="020B0502040204020203" pitchFamily="34" charset="-122"/>
                <a:ea typeface="微软雅黑 Light" panose="020B0502040204020203" pitchFamily="34" charset="-122"/>
                <a:cs typeface="Arial" panose="020B0604020202020204" pitchFamily="34" charset="0"/>
              </a:rPr>
              <a:t>和</a:t>
            </a:r>
            <a:r>
              <a:rPr lang="en-US" altLang="zh-CN" sz="1800">
                <a:effectLst/>
                <a:latin typeface="微软雅黑 Light" panose="020B0502040204020203" pitchFamily="34" charset="-122"/>
                <a:ea typeface="微软雅黑 Light" panose="020B0502040204020203" pitchFamily="34" charset="-122"/>
                <a:cs typeface="Arial" panose="020B0604020202020204" pitchFamily="34" charset="0"/>
              </a:rPr>
              <a:t>innodb_adaptive_hash_index_parts</a:t>
            </a:r>
            <a:endParaRPr lang="zh-CN" altLang="en-US">
              <a:latin typeface="微软雅黑 Light" panose="020B0502040204020203" pitchFamily="34" charset="-122"/>
              <a:ea typeface="微软雅黑 Light" panose="020B0502040204020203" pitchFamily="34" charset="-122"/>
            </a:endParaRPr>
          </a:p>
        </p:txBody>
      </p:sp>
      <p:pic>
        <p:nvPicPr>
          <p:cNvPr id="14" name="图片 13">
            <a:extLst>
              <a:ext uri="{FF2B5EF4-FFF2-40B4-BE49-F238E27FC236}">
                <a16:creationId xmlns:a16="http://schemas.microsoft.com/office/drawing/2014/main" id="{20CD88C3-0015-4C4A-89EA-734C42CFF5D5}"/>
              </a:ext>
            </a:extLst>
          </p:cNvPr>
          <p:cNvPicPr/>
          <p:nvPr/>
        </p:nvPicPr>
        <p:blipFill>
          <a:blip r:embed="rId2"/>
          <a:stretch>
            <a:fillRect/>
          </a:stretch>
        </p:blipFill>
        <p:spPr>
          <a:xfrm>
            <a:off x="709787" y="2773880"/>
            <a:ext cx="5124622" cy="3463928"/>
          </a:xfrm>
          <a:prstGeom prst="rect">
            <a:avLst/>
          </a:prstGeom>
        </p:spPr>
      </p:pic>
      <p:pic>
        <p:nvPicPr>
          <p:cNvPr id="15" name="图片 14">
            <a:extLst>
              <a:ext uri="{FF2B5EF4-FFF2-40B4-BE49-F238E27FC236}">
                <a16:creationId xmlns:a16="http://schemas.microsoft.com/office/drawing/2014/main" id="{FD1F285E-37F7-488F-A5EB-FCFF03501E5C}"/>
              </a:ext>
            </a:extLst>
          </p:cNvPr>
          <p:cNvPicPr/>
          <p:nvPr/>
        </p:nvPicPr>
        <p:blipFill>
          <a:blip r:embed="rId3"/>
          <a:stretch>
            <a:fillRect/>
          </a:stretch>
        </p:blipFill>
        <p:spPr>
          <a:xfrm>
            <a:off x="5988161" y="2567064"/>
            <a:ext cx="5977319" cy="4141554"/>
          </a:xfrm>
          <a:prstGeom prst="rect">
            <a:avLst/>
          </a:prstGeom>
        </p:spPr>
      </p:pic>
      <p:sp>
        <p:nvSpPr>
          <p:cNvPr id="12" name="文本框 48">
            <a:extLst>
              <a:ext uri="{FF2B5EF4-FFF2-40B4-BE49-F238E27FC236}">
                <a16:creationId xmlns:a16="http://schemas.microsoft.com/office/drawing/2014/main" id="{2183B077-6BF4-4851-B7F9-F8FBD23367BB}"/>
              </a:ext>
            </a:extLst>
          </p:cNvPr>
          <p:cNvSpPr txBox="1">
            <a:spLocks noChangeArrowheads="1"/>
          </p:cNvSpPr>
          <p:nvPr/>
        </p:nvSpPr>
        <p:spPr bwMode="auto">
          <a:xfrm>
            <a:off x="907738" y="218374"/>
            <a:ext cx="34591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en-US" altLang="zh-CN" sz="3200">
                <a:solidFill>
                  <a:schemeClr val="bg1">
                    <a:lumMod val="85000"/>
                  </a:schemeClr>
                </a:solidFill>
                <a:latin typeface="+mn-lt"/>
                <a:ea typeface="+mn-ea"/>
                <a:cs typeface="+mn-ea"/>
                <a:sym typeface="+mn-lt"/>
              </a:rPr>
              <a:t>InnoDB</a:t>
            </a:r>
            <a:r>
              <a:rPr lang="zh-CN" altLang="en-US" sz="3200">
                <a:solidFill>
                  <a:schemeClr val="bg1">
                    <a:lumMod val="85000"/>
                  </a:schemeClr>
                </a:solidFill>
                <a:latin typeface="+mn-lt"/>
                <a:ea typeface="+mn-ea"/>
                <a:cs typeface="+mn-ea"/>
                <a:sym typeface="+mn-lt"/>
              </a:rPr>
              <a:t>中的索引</a:t>
            </a:r>
          </a:p>
        </p:txBody>
      </p:sp>
      <p:sp>
        <p:nvSpPr>
          <p:cNvPr id="13" name="等腰三角形 12">
            <a:extLst>
              <a:ext uri="{FF2B5EF4-FFF2-40B4-BE49-F238E27FC236}">
                <a16:creationId xmlns:a16="http://schemas.microsoft.com/office/drawing/2014/main" id="{C06343A3-0C42-468B-AE2E-654DF7568185}"/>
              </a:ext>
            </a:extLst>
          </p:cNvPr>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等腰三角形 21">
            <a:extLst>
              <a:ext uri="{FF2B5EF4-FFF2-40B4-BE49-F238E27FC236}">
                <a16:creationId xmlns:a16="http://schemas.microsoft.com/office/drawing/2014/main" id="{71A7660D-E4C2-433D-A76C-9E01742ACB5A}"/>
              </a:ext>
            </a:extLst>
          </p:cNvPr>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4232175619"/>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文本框 48"/>
          <p:cNvSpPr txBox="1">
            <a:spLocks noChangeArrowheads="1"/>
          </p:cNvSpPr>
          <p:nvPr/>
        </p:nvSpPr>
        <p:spPr bwMode="auto">
          <a:xfrm>
            <a:off x="952133" y="166411"/>
            <a:ext cx="1888067"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zh-CN" altLang="en-US" sz="3200">
                <a:solidFill>
                  <a:schemeClr val="bg1">
                    <a:lumMod val="85000"/>
                  </a:schemeClr>
                </a:solidFill>
                <a:latin typeface="+mn-lt"/>
                <a:ea typeface="+mn-ea"/>
                <a:cs typeface="+mn-ea"/>
                <a:sym typeface="+mn-lt"/>
              </a:rPr>
              <a:t>课程安排</a:t>
            </a:r>
            <a:endParaRPr lang="zh-CN" altLang="en-US" sz="3200" dirty="0">
              <a:solidFill>
                <a:schemeClr val="bg1">
                  <a:lumMod val="85000"/>
                </a:schemeClr>
              </a:solidFill>
              <a:latin typeface="+mn-lt"/>
              <a:ea typeface="+mn-ea"/>
              <a:cs typeface="+mn-ea"/>
              <a:sym typeface="+mn-lt"/>
            </a:endParaRPr>
          </a:p>
        </p:txBody>
      </p:sp>
      <p:sp>
        <p:nvSpPr>
          <p:cNvPr id="5" name="等腰三角形 4"/>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等腰三角形 5"/>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36" name="表格 35">
            <a:extLst>
              <a:ext uri="{FF2B5EF4-FFF2-40B4-BE49-F238E27FC236}">
                <a16:creationId xmlns:a16="http://schemas.microsoft.com/office/drawing/2014/main" id="{E7092D98-CDA4-412E-901A-544A77D46EF1}"/>
              </a:ext>
            </a:extLst>
          </p:cNvPr>
          <p:cNvGraphicFramePr>
            <a:graphicFrameLocks noGrp="1"/>
          </p:cNvGraphicFramePr>
          <p:nvPr>
            <p:extLst>
              <p:ext uri="{D42A27DB-BD31-4B8C-83A1-F6EECF244321}">
                <p14:modId xmlns:p14="http://schemas.microsoft.com/office/powerpoint/2010/main" val="2813604437"/>
              </p:ext>
            </p:extLst>
          </p:nvPr>
        </p:nvGraphicFramePr>
        <p:xfrm>
          <a:off x="1439974" y="938655"/>
          <a:ext cx="9515475" cy="2608089"/>
        </p:xfrm>
        <a:graphic>
          <a:graphicData uri="http://schemas.openxmlformats.org/drawingml/2006/table">
            <a:tbl>
              <a:tblPr/>
              <a:tblGrid>
                <a:gridCol w="1139991">
                  <a:extLst>
                    <a:ext uri="{9D8B030D-6E8A-4147-A177-3AD203B41FA5}">
                      <a16:colId xmlns:a16="http://schemas.microsoft.com/office/drawing/2014/main" val="20000"/>
                    </a:ext>
                  </a:extLst>
                </a:gridCol>
                <a:gridCol w="8375484">
                  <a:extLst>
                    <a:ext uri="{9D8B030D-6E8A-4147-A177-3AD203B41FA5}">
                      <a16:colId xmlns:a16="http://schemas.microsoft.com/office/drawing/2014/main" val="20001"/>
                    </a:ext>
                  </a:extLst>
                </a:gridCol>
              </a:tblGrid>
              <a:tr h="389450">
                <a:tc gridSpan="2">
                  <a:txBody>
                    <a:bodyPr/>
                    <a:lstStyle/>
                    <a:p>
                      <a:pPr algn="ctr" rtl="0" fontAlgn="ctr"/>
                      <a:r>
                        <a:rPr lang="zh-CN" altLang="en-US" sz="1600" b="1" i="0" u="none" strike="noStrike">
                          <a:solidFill>
                            <a:srgbClr val="000000"/>
                          </a:solidFill>
                          <a:latin typeface="微软雅黑 Light" panose="020B0502040204020203" pitchFamily="34" charset="-122"/>
                          <a:ea typeface="微软雅黑 Light" panose="020B0502040204020203" pitchFamily="34" charset="-122"/>
                        </a:rPr>
                        <a:t>图灵学院</a:t>
                      </a:r>
                      <a:r>
                        <a:rPr lang="en-US" altLang="zh-CN" sz="1600" b="1" i="0" u="none" strike="noStrike">
                          <a:solidFill>
                            <a:srgbClr val="000000"/>
                          </a:solidFill>
                          <a:latin typeface="微软雅黑 Light" panose="020B0502040204020203" pitchFamily="34" charset="-122"/>
                          <a:ea typeface="微软雅黑 Light" panose="020B0502040204020203" pitchFamily="34" charset="-122"/>
                        </a:rPr>
                        <a:t>-MySQL</a:t>
                      </a:r>
                      <a:r>
                        <a:rPr lang="zh-CN" altLang="en-US" sz="1600" b="1" i="0" u="none" strike="noStrike">
                          <a:solidFill>
                            <a:srgbClr val="000000"/>
                          </a:solidFill>
                          <a:latin typeface="微软雅黑 Light" panose="020B0502040204020203" pitchFamily="34" charset="-122"/>
                          <a:ea typeface="微软雅黑 Light" panose="020B0502040204020203" pitchFamily="34" charset="-122"/>
                        </a:rPr>
                        <a:t>进阶课程表</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10000"/>
                  </a:ext>
                </a:extLst>
              </a:tr>
              <a:tr h="384709">
                <a:tc>
                  <a:txBody>
                    <a:bodyPr/>
                    <a:lstStyle/>
                    <a:p>
                      <a:pPr algn="ctr" fontAlgn="ctr"/>
                      <a:r>
                        <a:rPr lang="zh-CN" altLang="en-US" sz="1600" b="1" i="0" u="none" strike="noStrike">
                          <a:solidFill>
                            <a:srgbClr val="000000"/>
                          </a:solidFill>
                          <a:latin typeface="微软雅黑 Light" panose="020B0502040204020203" pitchFamily="34" charset="-122"/>
                          <a:ea typeface="微软雅黑 Light" panose="020B0502040204020203" pitchFamily="34" charset="-122"/>
                        </a:rPr>
                        <a:t>章节</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600" b="1" i="0" u="none" strike="noStrike">
                          <a:solidFill>
                            <a:srgbClr val="000000"/>
                          </a:solidFill>
                          <a:latin typeface="微软雅黑 Light" panose="020B0502040204020203" pitchFamily="34" charset="-122"/>
                          <a:ea typeface="微软雅黑 Light" panose="020B0502040204020203" pitchFamily="34" charset="-122"/>
                        </a:rPr>
                        <a:t>章节名称</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05655">
                <a:tc>
                  <a:txBody>
                    <a:bodyPr/>
                    <a:lstStyle/>
                    <a:p>
                      <a:pPr algn="ctr" fontAlgn="ctr"/>
                      <a:r>
                        <a:rPr lang="en-US" altLang="zh-CN" sz="1600" b="1" i="0" u="none" strike="noStrike">
                          <a:solidFill>
                            <a:srgbClr val="00B050"/>
                          </a:solidFill>
                          <a:latin typeface="微软雅黑 Light" panose="020B0502040204020203" pitchFamily="34" charset="-122"/>
                          <a:ea typeface="微软雅黑 Light" panose="020B0502040204020203" pitchFamily="34" charset="-122"/>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zh-CN" altLang="en-US" sz="1600" b="1" i="0" u="none" strike="noStrike">
                          <a:solidFill>
                            <a:srgbClr val="00B050"/>
                          </a:solidFill>
                          <a:latin typeface="微软雅黑 Light" panose="020B0502040204020203" pitchFamily="34" charset="-122"/>
                          <a:ea typeface="微软雅黑 Light" panose="020B0502040204020203" pitchFamily="34" charset="-122"/>
                        </a:rPr>
                        <a:t>高性能业务表结构及索引设计最佳实践</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5655">
                <a:tc>
                  <a:txBody>
                    <a:bodyPr/>
                    <a:lstStyle/>
                    <a:p>
                      <a:pPr algn="ctr" fontAlgn="ctr"/>
                      <a:r>
                        <a:rPr lang="en-US" altLang="zh-CN" sz="1600" b="1" i="0" u="none" strike="noStrike">
                          <a:solidFill>
                            <a:srgbClr val="00B050"/>
                          </a:solidFill>
                          <a:latin typeface="微软雅黑 Light" panose="020B0502040204020203" pitchFamily="34" charset="-122"/>
                          <a:ea typeface="微软雅黑 Light" panose="020B0502040204020203" pitchFamily="34" charset="-122"/>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600" b="1" i="0" u="none" strike="noStrike">
                          <a:solidFill>
                            <a:srgbClr val="00B050"/>
                          </a:solidFill>
                          <a:latin typeface="微软雅黑 Light" panose="020B0502040204020203" pitchFamily="34" charset="-122"/>
                          <a:ea typeface="微软雅黑 Light" panose="020B0502040204020203" pitchFamily="34" charset="-122"/>
                        </a:rPr>
                        <a:t>MySQL</a:t>
                      </a:r>
                      <a:r>
                        <a:rPr lang="zh-CN" altLang="en-US" sz="1600" b="1" i="0" u="none" strike="noStrike">
                          <a:solidFill>
                            <a:srgbClr val="00B050"/>
                          </a:solidFill>
                          <a:latin typeface="微软雅黑 Light" panose="020B0502040204020203" pitchFamily="34" charset="-122"/>
                          <a:ea typeface="微软雅黑 Light" panose="020B0502040204020203" pitchFamily="34" charset="-122"/>
                        </a:rPr>
                        <a:t>内核查询成本计算实战</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05655">
                <a:tc>
                  <a:txBody>
                    <a:bodyPr/>
                    <a:lstStyle/>
                    <a:p>
                      <a:pPr algn="ctr" fontAlgn="ctr"/>
                      <a:r>
                        <a:rPr lang="en-US" altLang="zh-CN" sz="1600" b="1" i="0" u="none" strike="noStrike">
                          <a:solidFill>
                            <a:srgbClr val="00B050"/>
                          </a:solidFill>
                          <a:latin typeface="微软雅黑 Light" panose="020B0502040204020203" pitchFamily="34" charset="-122"/>
                          <a:ea typeface="微软雅黑 Light" panose="020B0502040204020203" pitchFamily="34" charset="-122"/>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1219170" rtl="0" eaLnBrk="1" fontAlgn="ctr" latinLnBrk="0" hangingPunct="1">
                        <a:lnSpc>
                          <a:spcPct val="100000"/>
                        </a:lnSpc>
                        <a:spcBef>
                          <a:spcPts val="0"/>
                        </a:spcBef>
                        <a:spcAft>
                          <a:spcPts val="0"/>
                        </a:spcAft>
                        <a:buClrTx/>
                        <a:buSzTx/>
                        <a:buFontTx/>
                        <a:buNone/>
                        <a:tabLst/>
                        <a:defRPr/>
                      </a:pPr>
                      <a:r>
                        <a:rPr lang="zh-CN" altLang="en-US" sz="1600" b="1" i="0" u="none" strike="noStrike">
                          <a:solidFill>
                            <a:srgbClr val="00B050"/>
                          </a:solidFill>
                          <a:latin typeface="微软雅黑 Light" panose="020B0502040204020203" pitchFamily="34" charset="-122"/>
                          <a:ea typeface="微软雅黑 Light" panose="020B0502040204020203" pitchFamily="34" charset="-122"/>
                        </a:rPr>
                        <a:t>从架构师角度全局理解</a:t>
                      </a:r>
                      <a:r>
                        <a:rPr lang="en-US" altLang="zh-CN" sz="1600" b="1" i="0" u="none" strike="noStrike">
                          <a:solidFill>
                            <a:srgbClr val="00B050"/>
                          </a:solidFill>
                          <a:latin typeface="微软雅黑 Light" panose="020B0502040204020203" pitchFamily="34" charset="-122"/>
                          <a:ea typeface="微软雅黑 Light" panose="020B0502040204020203" pitchFamily="34" charset="-122"/>
                        </a:rPr>
                        <a:t>MySQL</a:t>
                      </a:r>
                      <a:r>
                        <a:rPr lang="zh-CN" altLang="en-US" sz="1600" b="1" i="0" u="none" strike="noStrike">
                          <a:solidFill>
                            <a:srgbClr val="00B050"/>
                          </a:solidFill>
                          <a:latin typeface="微软雅黑 Light" panose="020B0502040204020203" pitchFamily="34" charset="-122"/>
                          <a:ea typeface="微软雅黑 Light" panose="020B0502040204020203" pitchFamily="34" charset="-122"/>
                        </a:rPr>
                        <a:t>性能优化</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05655">
                <a:tc>
                  <a:txBody>
                    <a:bodyPr/>
                    <a:lstStyle/>
                    <a:p>
                      <a:pPr algn="ctr" fontAlgn="ctr"/>
                      <a:r>
                        <a:rPr lang="en-US" altLang="zh-CN" sz="1600" b="1" i="0" u="none" strike="noStrike">
                          <a:solidFill>
                            <a:srgbClr val="FF0000"/>
                          </a:solidFill>
                          <a:latin typeface="微软雅黑 Light" panose="020B0502040204020203" pitchFamily="34" charset="-122"/>
                          <a:ea typeface="微软雅黑 Light" panose="020B0502040204020203" pitchFamily="34" charset="-122"/>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600" b="1" i="0" u="none" strike="noStrike">
                          <a:solidFill>
                            <a:srgbClr val="FF0000"/>
                          </a:solidFill>
                          <a:latin typeface="微软雅黑 Light" panose="020B0502040204020203" pitchFamily="34" charset="-122"/>
                          <a:ea typeface="微软雅黑 Light" panose="020B0502040204020203" pitchFamily="34" charset="-122"/>
                        </a:rPr>
                        <a:t>MySQL</a:t>
                      </a:r>
                      <a:r>
                        <a:rPr lang="zh-CN" altLang="en-US" sz="1600" b="1" i="0" u="none" strike="noStrike">
                          <a:solidFill>
                            <a:srgbClr val="FF0000"/>
                          </a:solidFill>
                          <a:latin typeface="微软雅黑 Light" panose="020B0502040204020203" pitchFamily="34" charset="-122"/>
                          <a:ea typeface="微软雅黑 Light" panose="020B0502040204020203" pitchFamily="34" charset="-122"/>
                        </a:rPr>
                        <a:t>执行原理之索引合并详解</a:t>
                      </a:r>
                      <a:endParaRPr lang="en-US" altLang="zh-CN" sz="1600" b="1" i="0" u="none" strike="noStrike">
                        <a:solidFill>
                          <a:srgbClr val="FF0000"/>
                        </a:solidFill>
                        <a:latin typeface="微软雅黑 Light" panose="020B0502040204020203" pitchFamily="34" charset="-122"/>
                        <a:ea typeface="微软雅黑 Light" panose="020B0502040204020203" pitchFamily="34" charset="-122"/>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05655">
                <a:tc>
                  <a:txBody>
                    <a:bodyPr/>
                    <a:lstStyle/>
                    <a:p>
                      <a:pPr algn="ctr" fontAlgn="ctr"/>
                      <a:r>
                        <a:rPr lang="en-US" altLang="zh-CN" sz="1600" b="1" i="0" u="none" strike="noStrike">
                          <a:solidFill>
                            <a:srgbClr val="FF0000"/>
                          </a:solidFill>
                          <a:latin typeface="微软雅黑 Light" panose="020B0502040204020203" pitchFamily="34" charset="-122"/>
                          <a:ea typeface="微软雅黑 Light" panose="020B0502040204020203" pitchFamily="34" charset="-122"/>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600" b="1" i="0" u="none" strike="noStrike">
                          <a:solidFill>
                            <a:srgbClr val="FF0000"/>
                          </a:solidFill>
                          <a:latin typeface="微软雅黑 Light" panose="020B0502040204020203" pitchFamily="34" charset="-122"/>
                          <a:ea typeface="微软雅黑 Light" panose="020B0502040204020203" pitchFamily="34" charset="-122"/>
                        </a:rPr>
                        <a:t>MySQL</a:t>
                      </a:r>
                      <a:r>
                        <a:rPr lang="zh-CN" altLang="en-US" sz="1600" b="1" i="0" u="none" strike="noStrike">
                          <a:solidFill>
                            <a:srgbClr val="FF0000"/>
                          </a:solidFill>
                          <a:latin typeface="微软雅黑 Light" panose="020B0502040204020203" pitchFamily="34" charset="-122"/>
                          <a:ea typeface="微软雅黑 Light" panose="020B0502040204020203" pitchFamily="34" charset="-122"/>
                        </a:rPr>
                        <a:t>内核查询优化规则详解</a:t>
                      </a:r>
                      <a:endParaRPr lang="en-US" sz="1600" b="1" i="0" u="none" strike="noStrike">
                        <a:solidFill>
                          <a:srgbClr val="FF0000"/>
                        </a:solidFill>
                        <a:latin typeface="微软雅黑 Light" panose="020B0502040204020203" pitchFamily="34" charset="-122"/>
                        <a:ea typeface="微软雅黑 Light" panose="020B0502040204020203" pitchFamily="34" charset="-122"/>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05655">
                <a:tc>
                  <a:txBody>
                    <a:bodyPr/>
                    <a:lstStyle/>
                    <a:p>
                      <a:pPr algn="ctr" fontAlgn="ctr"/>
                      <a:r>
                        <a:rPr lang="en-US" altLang="zh-CN" sz="1600" b="1" i="0" u="none" strike="noStrike">
                          <a:solidFill>
                            <a:srgbClr val="FF0000"/>
                          </a:solidFill>
                          <a:latin typeface="微软雅黑 Light" panose="020B0502040204020203" pitchFamily="34" charset="-122"/>
                          <a:ea typeface="微软雅黑 Light" panose="020B0502040204020203" pitchFamily="34" charset="-122"/>
                        </a:rPr>
                        <a:t>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600" b="1" i="0" u="none" strike="noStrike">
                          <a:solidFill>
                            <a:srgbClr val="FF0000"/>
                          </a:solidFill>
                          <a:latin typeface="微软雅黑 Light" panose="020B0502040204020203" pitchFamily="34" charset="-122"/>
                          <a:ea typeface="微软雅黑 Light" panose="020B0502040204020203" pitchFamily="34" charset="-122"/>
                        </a:rPr>
                        <a:t>InnoDB</a:t>
                      </a:r>
                      <a:r>
                        <a:rPr lang="zh-CN" altLang="en-US" sz="1600" b="1" i="0" u="none" strike="noStrike">
                          <a:solidFill>
                            <a:srgbClr val="FF0000"/>
                          </a:solidFill>
                          <a:latin typeface="微软雅黑 Light" panose="020B0502040204020203" pitchFamily="34" charset="-122"/>
                          <a:ea typeface="微软雅黑 Light" panose="020B0502040204020203" pitchFamily="34" charset="-122"/>
                        </a:rPr>
                        <a:t>引擎底层原理及</a:t>
                      </a:r>
                      <a:r>
                        <a:rPr lang="en-US" altLang="zh-CN" sz="1600" b="1" i="0" u="none" strike="noStrike">
                          <a:solidFill>
                            <a:srgbClr val="FF0000"/>
                          </a:solidFill>
                          <a:latin typeface="微软雅黑 Light" panose="020B0502040204020203" pitchFamily="34" charset="-122"/>
                          <a:ea typeface="微软雅黑 Light" panose="020B0502040204020203" pitchFamily="34" charset="-122"/>
                        </a:rPr>
                        <a:t>MySQL8.0</a:t>
                      </a:r>
                      <a:r>
                        <a:rPr lang="zh-CN" altLang="en-US" sz="1600" b="1" i="0" u="none" strike="noStrike">
                          <a:solidFill>
                            <a:srgbClr val="FF0000"/>
                          </a:solidFill>
                          <a:latin typeface="微软雅黑 Light" panose="020B0502040204020203" pitchFamily="34" charset="-122"/>
                          <a:ea typeface="微软雅黑 Light" panose="020B0502040204020203" pitchFamily="34" charset="-122"/>
                        </a:rPr>
                        <a:t>新增特性详解</a:t>
                      </a:r>
                      <a:endParaRPr lang="en-US" sz="1600" b="1" i="0" u="none" strike="noStrike">
                        <a:solidFill>
                          <a:srgbClr val="FF0000"/>
                        </a:solidFill>
                        <a:latin typeface="微软雅黑 Light" panose="020B0502040204020203" pitchFamily="34" charset="-122"/>
                        <a:ea typeface="微软雅黑 Light" panose="020B0502040204020203" pitchFamily="34" charset="-122"/>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90642729"/>
                  </a:ext>
                </a:extLst>
              </a:tr>
            </a:tbl>
          </a:graphicData>
        </a:graphic>
      </p:graphicFrame>
      <p:sp>
        <p:nvSpPr>
          <p:cNvPr id="37" name="TextBox 8">
            <a:extLst>
              <a:ext uri="{FF2B5EF4-FFF2-40B4-BE49-F238E27FC236}">
                <a16:creationId xmlns:a16="http://schemas.microsoft.com/office/drawing/2014/main" id="{D1C6393A-0025-4608-B398-982CA04AC82D}"/>
              </a:ext>
            </a:extLst>
          </p:cNvPr>
          <p:cNvSpPr txBox="1"/>
          <p:nvPr/>
        </p:nvSpPr>
        <p:spPr>
          <a:xfrm>
            <a:off x="308198" y="4150303"/>
            <a:ext cx="11779028" cy="2031325"/>
          </a:xfrm>
          <a:prstGeom prst="rect">
            <a:avLst/>
          </a:prstGeom>
          <a:noFill/>
        </p:spPr>
        <p:txBody>
          <a:bodyPr wrap="square" rtlCol="0">
            <a:spAutoFit/>
          </a:bodyPr>
          <a:lstStyle/>
          <a:p>
            <a:r>
              <a:rPr lang="zh-CN" altLang="en-US">
                <a:latin typeface="微软雅黑 Light" panose="020B0502040204020203" pitchFamily="34" charset="-122"/>
                <a:ea typeface="微软雅黑 Light" panose="020B0502040204020203" pitchFamily="34" charset="-122"/>
              </a:rPr>
              <a:t>上课说明：</a:t>
            </a:r>
            <a:endParaRPr lang="en-US" altLang="zh-CN">
              <a:latin typeface="微软雅黑 Light" panose="020B0502040204020203" pitchFamily="34" charset="-122"/>
              <a:ea typeface="微软雅黑 Light" panose="020B0502040204020203" pitchFamily="34" charset="-122"/>
            </a:endParaRPr>
          </a:p>
          <a:p>
            <a:r>
              <a:rPr lang="zh-CN" altLang="en-US" b="1">
                <a:solidFill>
                  <a:srgbClr val="FFFF00"/>
                </a:solidFill>
                <a:latin typeface="微软雅黑" panose="020B0503020204020204" pitchFamily="34" charset="-122"/>
                <a:ea typeface="微软雅黑" panose="020B0503020204020204" pitchFamily="34" charset="-122"/>
              </a:rPr>
              <a:t>课程前置：第四期</a:t>
            </a:r>
            <a:r>
              <a:rPr lang="en-US" altLang="zh-CN" b="1">
                <a:solidFill>
                  <a:srgbClr val="FFFF00"/>
                </a:solidFill>
                <a:latin typeface="微软雅黑" panose="020B0503020204020204" pitchFamily="34" charset="-122"/>
                <a:ea typeface="微软雅黑" panose="020B0503020204020204" pitchFamily="34" charset="-122"/>
              </a:rPr>
              <a:t>MySQL</a:t>
            </a:r>
          </a:p>
          <a:p>
            <a:r>
              <a:rPr lang="en-US" altLang="zh-CN">
                <a:latin typeface="微软雅黑 Light" panose="020B0502040204020203" pitchFamily="34" charset="-122"/>
                <a:ea typeface="微软雅黑 Light" panose="020B0502040204020203" pitchFamily="34" charset="-122"/>
              </a:rPr>
              <a:t>1</a:t>
            </a:r>
            <a:r>
              <a:rPr lang="zh-CN" altLang="en-US">
                <a:latin typeface="微软雅黑 Light" panose="020B0502040204020203" pitchFamily="34" charset="-122"/>
                <a:ea typeface="微软雅黑 Light" panose="020B0502040204020203" pitchFamily="34" charset="-122"/>
              </a:rPr>
              <a:t>、一个知识点如果大部分同学明白，不会重复讲解，未明白的同学请看视频、笔记、请教同学或加老师</a:t>
            </a:r>
            <a:r>
              <a:rPr lang="en-US" altLang="zh-CN">
                <a:latin typeface="微软雅黑 Light" panose="020B0502040204020203" pitchFamily="34" charset="-122"/>
                <a:ea typeface="微软雅黑 Light" panose="020B0502040204020203" pitchFamily="34" charset="-122"/>
              </a:rPr>
              <a:t>QQ</a:t>
            </a:r>
            <a:r>
              <a:rPr lang="zh-CN" altLang="en-US">
                <a:latin typeface="微软雅黑 Light" panose="020B0502040204020203" pitchFamily="34" charset="-122"/>
                <a:ea typeface="微软雅黑 Light" panose="020B0502040204020203" pitchFamily="34" charset="-122"/>
              </a:rPr>
              <a:t>。</a:t>
            </a:r>
            <a:endParaRPr lang="en-US" altLang="zh-CN">
              <a:latin typeface="微软雅黑 Light" panose="020B0502040204020203" pitchFamily="34" charset="-122"/>
              <a:ea typeface="微软雅黑 Light" panose="020B0502040204020203" pitchFamily="34" charset="-122"/>
            </a:endParaRPr>
          </a:p>
          <a:p>
            <a:r>
              <a:rPr lang="en-US" altLang="zh-CN">
                <a:latin typeface="微软雅黑 Light" panose="020B0502040204020203" pitchFamily="34" charset="-122"/>
                <a:ea typeface="微软雅黑 Light" panose="020B0502040204020203" pitchFamily="34" charset="-122"/>
              </a:rPr>
              <a:t>2</a:t>
            </a:r>
            <a:r>
              <a:rPr lang="zh-CN" altLang="en-US">
                <a:latin typeface="微软雅黑 Light" panose="020B0502040204020203" pitchFamily="34" charset="-122"/>
                <a:ea typeface="微软雅黑 Light" panose="020B0502040204020203" pitchFamily="34" charset="-122"/>
              </a:rPr>
              <a:t>、以上为本课的章节安排，不是课时安排，如果一章内容在一次课内未讲完，则会顺延到后面的课程继续讲解。</a:t>
            </a:r>
            <a:endParaRPr lang="en-US" altLang="zh-CN">
              <a:latin typeface="微软雅黑 Light" panose="020B0502040204020203" pitchFamily="34" charset="-122"/>
              <a:ea typeface="微软雅黑 Light" panose="020B0502040204020203" pitchFamily="34" charset="-122"/>
              <a:sym typeface="Wingdings" pitchFamily="2" charset="2"/>
            </a:endParaRPr>
          </a:p>
          <a:p>
            <a:r>
              <a:rPr lang="en-US" altLang="zh-CN">
                <a:latin typeface="微软雅黑 Light" panose="020B0502040204020203" pitchFamily="34" charset="-122"/>
                <a:ea typeface="微软雅黑 Light" panose="020B0502040204020203" pitchFamily="34" charset="-122"/>
                <a:sym typeface="Wingdings" pitchFamily="2" charset="2"/>
              </a:rPr>
              <a:t>3</a:t>
            </a:r>
            <a:r>
              <a:rPr lang="zh-CN" altLang="en-US">
                <a:latin typeface="微软雅黑 Light" panose="020B0502040204020203" pitchFamily="34" charset="-122"/>
                <a:ea typeface="微软雅黑 Light" panose="020B0502040204020203" pitchFamily="34" charset="-122"/>
                <a:sym typeface="Wingdings" pitchFamily="2" charset="2"/>
              </a:rPr>
              <a:t>、课程</a:t>
            </a:r>
            <a:r>
              <a:rPr lang="zh-CN" altLang="en-US">
                <a:latin typeface="微软雅黑 Light" panose="020B0502040204020203" pitchFamily="34" charset="-122"/>
                <a:ea typeface="微软雅黑 Light" panose="020B0502040204020203" pitchFamily="34" charset="-122"/>
              </a:rPr>
              <a:t>章节</a:t>
            </a:r>
            <a:r>
              <a:rPr lang="zh-CN" altLang="en-US">
                <a:latin typeface="微软雅黑 Light" panose="020B0502040204020203" pitchFamily="34" charset="-122"/>
                <a:ea typeface="微软雅黑 Light" panose="020B0502040204020203" pitchFamily="34" charset="-122"/>
                <a:sym typeface="Wingdings" pitchFamily="2" charset="2"/>
              </a:rPr>
              <a:t>用不同的颜色标注了难度：</a:t>
            </a:r>
            <a:endParaRPr lang="en-US" altLang="zh-CN">
              <a:latin typeface="微软雅黑 Light" panose="020B0502040204020203" pitchFamily="34" charset="-122"/>
              <a:ea typeface="微软雅黑 Light" panose="020B0502040204020203" pitchFamily="34" charset="-122"/>
              <a:sym typeface="Wingdings" pitchFamily="2" charset="2"/>
            </a:endParaRPr>
          </a:p>
          <a:p>
            <a:pPr lvl="1"/>
            <a:r>
              <a:rPr lang="zh-CN" altLang="en-US" b="1">
                <a:solidFill>
                  <a:srgbClr val="00B050"/>
                </a:solidFill>
                <a:latin typeface="微软雅黑 Light" panose="020B0502040204020203" pitchFamily="34" charset="-122"/>
                <a:ea typeface="微软雅黑 Light" panose="020B0502040204020203" pitchFamily="34" charset="-122"/>
                <a:sym typeface="Wingdings" pitchFamily="2" charset="2"/>
              </a:rPr>
              <a:t>绿色较容易</a:t>
            </a:r>
            <a:endParaRPr lang="en-US" altLang="zh-CN">
              <a:latin typeface="微软雅黑 Light" panose="020B0502040204020203" pitchFamily="34" charset="-122"/>
              <a:ea typeface="微软雅黑 Light" panose="020B0502040204020203" pitchFamily="34" charset="-122"/>
              <a:sym typeface="Wingdings" pitchFamily="2" charset="2"/>
            </a:endParaRPr>
          </a:p>
          <a:p>
            <a:pPr lvl="1"/>
            <a:r>
              <a:rPr lang="zh-CN" altLang="en-US" b="1">
                <a:solidFill>
                  <a:srgbClr val="FF0000"/>
                </a:solidFill>
                <a:latin typeface="微软雅黑 Light" panose="020B0502040204020203" pitchFamily="34" charset="-122"/>
                <a:ea typeface="微软雅黑 Light" panose="020B0502040204020203" pitchFamily="34" charset="-122"/>
                <a:sym typeface="Wingdings" pitchFamily="2" charset="2"/>
              </a:rPr>
              <a:t>红色表示进阶知识，较难</a:t>
            </a:r>
            <a:endParaRPr lang="zh-CN" altLang="en-US" b="1">
              <a:solidFill>
                <a:srgbClr val="FF0000"/>
              </a:solidFill>
              <a:latin typeface="微软雅黑 Light" panose="020B0502040204020203" pitchFamily="34" charset="-122"/>
              <a:ea typeface="微软雅黑 Light" panose="020B0502040204020203" pitchFamily="34" charset="-122"/>
            </a:endParaRPr>
          </a:p>
        </p:txBody>
      </p:sp>
    </p:spTree>
    <p:custDataLst>
      <p:tags r:id="rId2"/>
    </p:custData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2"/>
          <p:cNvSpPr>
            <a:spLocks noChangeArrowheads="1"/>
          </p:cNvSpPr>
          <p:nvPr/>
        </p:nvSpPr>
        <p:spPr bwMode="auto">
          <a:xfrm>
            <a:off x="970090" y="1212196"/>
            <a:ext cx="7592885" cy="61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itchFamily="34" charset="0"/>
                <a:ea typeface="宋体" pitchFamily="2" charset="-122"/>
              </a:defRPr>
            </a:lvl1pPr>
            <a:lvl2pPr marL="285750" indent="-285750">
              <a:spcBef>
                <a:spcPct val="20000"/>
              </a:spcBef>
              <a:buChar char="–"/>
              <a:defRPr sz="2800">
                <a:solidFill>
                  <a:schemeClr val="tx1"/>
                </a:solidFill>
                <a:latin typeface="Arial" pitchFamily="34" charset="0"/>
                <a:ea typeface="宋体" pitchFamily="2" charset="-122"/>
              </a:defRPr>
            </a:lvl2pPr>
            <a:lvl3pPr marL="6858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lvl="1">
              <a:lnSpc>
                <a:spcPct val="200000"/>
              </a:lnSpc>
              <a:spcBef>
                <a:spcPct val="0"/>
              </a:spcBef>
              <a:buClr>
                <a:srgbClr val="FFC000"/>
              </a:buClr>
              <a:buFont typeface="Wingdings" pitchFamily="2" charset="2"/>
              <a:buChar char="n"/>
            </a:pPr>
            <a:r>
              <a:rPr lang="zh-CN" altLang="en-US" sz="2000">
                <a:latin typeface="微软雅黑 Light" pitchFamily="34" charset="-122"/>
                <a:ea typeface="微软雅黑 Light" pitchFamily="34" charset="-122"/>
              </a:rPr>
              <a:t>全文检索下常规数据库的缺陷</a:t>
            </a:r>
            <a:endParaRPr lang="en-US" altLang="zh-CN" sz="2000">
              <a:latin typeface="微软雅黑 Light" pitchFamily="34" charset="-122"/>
              <a:ea typeface="微软雅黑 Light" pitchFamily="34" charset="-122"/>
            </a:endParaRPr>
          </a:p>
        </p:txBody>
      </p:sp>
      <p:sp>
        <p:nvSpPr>
          <p:cNvPr id="1026" name="AutoShape 2" descr="http://img2.imgtn.bdimg.com/it/u=1651955577,2287531558&amp;fm=214&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28" name="AutoShape 4" descr="http://img2.imgtn.bdimg.com/it/u=1651955577,2287531558&amp;fm=214&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0" name="AutoShape 6" descr="http://img2.imgtn.bdimg.com/it/u=1651955577,2287531558&amp;fm=214&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2" name="AutoShape 8" descr="http://img2.imgtn.bdimg.com/it/u=1651955577,2287531558&amp;fm=214&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4" name="AutoShape 10" descr="http://img2.imgtn.bdimg.com/it/u=1651955577,2287531558&amp;fm=214&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graphicFrame>
        <p:nvGraphicFramePr>
          <p:cNvPr id="3" name="表格 2">
            <a:extLst>
              <a:ext uri="{FF2B5EF4-FFF2-40B4-BE49-F238E27FC236}">
                <a16:creationId xmlns:a16="http://schemas.microsoft.com/office/drawing/2014/main" id="{38F1D74A-8BD8-4216-A41F-3576E3D5D4D4}"/>
              </a:ext>
            </a:extLst>
          </p:cNvPr>
          <p:cNvGraphicFramePr>
            <a:graphicFrameLocks noGrp="1"/>
          </p:cNvGraphicFramePr>
          <p:nvPr>
            <p:extLst>
              <p:ext uri="{D42A27DB-BD31-4B8C-83A1-F6EECF244321}">
                <p14:modId xmlns:p14="http://schemas.microsoft.com/office/powerpoint/2010/main" val="3424997359"/>
              </p:ext>
            </p:extLst>
          </p:nvPr>
        </p:nvGraphicFramePr>
        <p:xfrm>
          <a:off x="1304537" y="2629309"/>
          <a:ext cx="8364234" cy="2361994"/>
        </p:xfrm>
        <a:graphic>
          <a:graphicData uri="http://schemas.openxmlformats.org/drawingml/2006/table">
            <a:tbl>
              <a:tblPr firstRow="1" firstCol="1" bandRow="1">
                <a:tableStyleId>{5C22544A-7EE6-4342-B048-85BDC9FD1C3A}</a:tableStyleId>
              </a:tblPr>
              <a:tblGrid>
                <a:gridCol w="853725">
                  <a:extLst>
                    <a:ext uri="{9D8B030D-6E8A-4147-A177-3AD203B41FA5}">
                      <a16:colId xmlns:a16="http://schemas.microsoft.com/office/drawing/2014/main" val="288819163"/>
                    </a:ext>
                  </a:extLst>
                </a:gridCol>
                <a:gridCol w="920537">
                  <a:extLst>
                    <a:ext uri="{9D8B030D-6E8A-4147-A177-3AD203B41FA5}">
                      <a16:colId xmlns:a16="http://schemas.microsoft.com/office/drawing/2014/main" val="1339650402"/>
                    </a:ext>
                  </a:extLst>
                </a:gridCol>
                <a:gridCol w="1118108">
                  <a:extLst>
                    <a:ext uri="{9D8B030D-6E8A-4147-A177-3AD203B41FA5}">
                      <a16:colId xmlns:a16="http://schemas.microsoft.com/office/drawing/2014/main" val="2529808663"/>
                    </a:ext>
                  </a:extLst>
                </a:gridCol>
                <a:gridCol w="973931">
                  <a:extLst>
                    <a:ext uri="{9D8B030D-6E8A-4147-A177-3AD203B41FA5}">
                      <a16:colId xmlns:a16="http://schemas.microsoft.com/office/drawing/2014/main" val="3816502876"/>
                    </a:ext>
                  </a:extLst>
                </a:gridCol>
                <a:gridCol w="4497933">
                  <a:extLst>
                    <a:ext uri="{9D8B030D-6E8A-4147-A177-3AD203B41FA5}">
                      <a16:colId xmlns:a16="http://schemas.microsoft.com/office/drawing/2014/main" val="2336934669"/>
                    </a:ext>
                  </a:extLst>
                </a:gridCol>
              </a:tblGrid>
              <a:tr h="740438">
                <a:tc>
                  <a:txBody>
                    <a:bodyPr/>
                    <a:lstStyle/>
                    <a:p>
                      <a:pPr indent="127000">
                        <a:spcAft>
                          <a:spcPts val="400"/>
                        </a:spcAft>
                      </a:pPr>
                      <a:r>
                        <a:rPr lang="zh-CN" sz="1600">
                          <a:solidFill>
                            <a:schemeClr val="tx1">
                              <a:lumMod val="10000"/>
                            </a:schemeClr>
                          </a:solidFill>
                          <a:effectLst/>
                          <a:latin typeface="微软雅黑" panose="020B0503020204020204" pitchFamily="34" charset="-122"/>
                          <a:ea typeface="微软雅黑" panose="020B0503020204020204" pitchFamily="34" charset="-122"/>
                        </a:rPr>
                        <a:t>朝代</a:t>
                      </a:r>
                      <a:endParaRPr lang="zh-CN" sz="1600">
                        <a:solidFill>
                          <a:schemeClr val="tx1">
                            <a:lumMod val="10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tc>
                <a:tc>
                  <a:txBody>
                    <a:bodyPr/>
                    <a:lstStyle/>
                    <a:p>
                      <a:pPr indent="127000">
                        <a:spcAft>
                          <a:spcPts val="400"/>
                        </a:spcAft>
                      </a:pPr>
                      <a:r>
                        <a:rPr lang="zh-CN" sz="1600">
                          <a:solidFill>
                            <a:schemeClr val="tx1">
                              <a:lumMod val="10000"/>
                            </a:schemeClr>
                          </a:solidFill>
                          <a:effectLst/>
                          <a:latin typeface="微软雅黑" panose="020B0503020204020204" pitchFamily="34" charset="-122"/>
                          <a:ea typeface="微软雅黑" panose="020B0503020204020204" pitchFamily="34" charset="-122"/>
                        </a:rPr>
                        <a:t>作者</a:t>
                      </a:r>
                      <a:endParaRPr lang="zh-CN" sz="1600">
                        <a:solidFill>
                          <a:schemeClr val="tx1">
                            <a:lumMod val="10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tc>
                <a:tc>
                  <a:txBody>
                    <a:bodyPr/>
                    <a:lstStyle/>
                    <a:p>
                      <a:pPr indent="127000">
                        <a:spcAft>
                          <a:spcPts val="400"/>
                        </a:spcAft>
                      </a:pPr>
                      <a:r>
                        <a:rPr lang="zh-CN" sz="1600">
                          <a:solidFill>
                            <a:schemeClr val="tx1">
                              <a:lumMod val="10000"/>
                            </a:schemeClr>
                          </a:solidFill>
                          <a:effectLst/>
                          <a:latin typeface="微软雅黑" panose="020B0503020204020204" pitchFamily="34" charset="-122"/>
                          <a:ea typeface="微软雅黑" panose="020B0503020204020204" pitchFamily="34" charset="-122"/>
                        </a:rPr>
                        <a:t>诗词年代</a:t>
                      </a:r>
                      <a:endParaRPr lang="zh-CN" sz="1600">
                        <a:solidFill>
                          <a:schemeClr val="tx1">
                            <a:lumMod val="10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tc>
                <a:tc>
                  <a:txBody>
                    <a:bodyPr/>
                    <a:lstStyle/>
                    <a:p>
                      <a:pPr indent="127000">
                        <a:spcAft>
                          <a:spcPts val="400"/>
                        </a:spcAft>
                      </a:pPr>
                      <a:r>
                        <a:rPr lang="zh-CN" sz="1600">
                          <a:solidFill>
                            <a:schemeClr val="tx1">
                              <a:lumMod val="10000"/>
                            </a:schemeClr>
                          </a:solidFill>
                          <a:effectLst/>
                          <a:latin typeface="微软雅黑" panose="020B0503020204020204" pitchFamily="34" charset="-122"/>
                          <a:ea typeface="微软雅黑" panose="020B0503020204020204" pitchFamily="34" charset="-122"/>
                        </a:rPr>
                        <a:t>标题</a:t>
                      </a:r>
                      <a:endParaRPr lang="zh-CN" sz="1600">
                        <a:solidFill>
                          <a:schemeClr val="tx1">
                            <a:lumMod val="10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tc>
                <a:tc>
                  <a:txBody>
                    <a:bodyPr/>
                    <a:lstStyle/>
                    <a:p>
                      <a:pPr indent="127000">
                        <a:spcAft>
                          <a:spcPts val="400"/>
                        </a:spcAft>
                      </a:pPr>
                      <a:r>
                        <a:rPr lang="zh-CN" sz="1600">
                          <a:solidFill>
                            <a:schemeClr val="tx1">
                              <a:lumMod val="10000"/>
                            </a:schemeClr>
                          </a:solidFill>
                          <a:effectLst/>
                          <a:latin typeface="微软雅黑" panose="020B0503020204020204" pitchFamily="34" charset="-122"/>
                          <a:ea typeface="微软雅黑" panose="020B0503020204020204" pitchFamily="34" charset="-122"/>
                        </a:rPr>
                        <a:t>诗词全文</a:t>
                      </a:r>
                      <a:endParaRPr lang="zh-CN" sz="1600">
                        <a:solidFill>
                          <a:schemeClr val="tx1">
                            <a:lumMod val="10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tc>
                <a:extLst>
                  <a:ext uri="{0D108BD9-81ED-4DB2-BD59-A6C34878D82A}">
                    <a16:rowId xmlns:a16="http://schemas.microsoft.com/office/drawing/2014/main" val="174772018"/>
                  </a:ext>
                </a:extLst>
              </a:tr>
              <a:tr h="604962">
                <a:tc>
                  <a:txBody>
                    <a:bodyPr/>
                    <a:lstStyle/>
                    <a:p>
                      <a:pPr indent="127000">
                        <a:spcAft>
                          <a:spcPts val="400"/>
                        </a:spcAft>
                      </a:pPr>
                      <a:r>
                        <a:rPr lang="zh-CN" sz="1600">
                          <a:solidFill>
                            <a:schemeClr val="tx1">
                              <a:lumMod val="10000"/>
                            </a:schemeClr>
                          </a:solidFill>
                          <a:effectLst/>
                          <a:latin typeface="微软雅黑" panose="020B0503020204020204" pitchFamily="34" charset="-122"/>
                          <a:ea typeface="微软雅黑" panose="020B0503020204020204" pitchFamily="34" charset="-122"/>
                        </a:rPr>
                        <a:t>唐</a:t>
                      </a:r>
                      <a:endParaRPr lang="zh-CN" sz="1600">
                        <a:solidFill>
                          <a:schemeClr val="tx1">
                            <a:lumMod val="10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tc>
                <a:tc>
                  <a:txBody>
                    <a:bodyPr/>
                    <a:lstStyle/>
                    <a:p>
                      <a:pPr indent="127000">
                        <a:spcAft>
                          <a:spcPts val="400"/>
                        </a:spcAft>
                      </a:pPr>
                      <a:r>
                        <a:rPr lang="zh-CN" sz="1600">
                          <a:solidFill>
                            <a:schemeClr val="tx1">
                              <a:lumMod val="10000"/>
                            </a:schemeClr>
                          </a:solidFill>
                          <a:effectLst/>
                          <a:latin typeface="微软雅黑" panose="020B0503020204020204" pitchFamily="34" charset="-122"/>
                          <a:ea typeface="微软雅黑" panose="020B0503020204020204" pitchFamily="34" charset="-122"/>
                        </a:rPr>
                        <a:t>李白</a:t>
                      </a:r>
                      <a:endParaRPr lang="zh-CN" sz="1600">
                        <a:solidFill>
                          <a:schemeClr val="tx1">
                            <a:lumMod val="10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tc>
                <a:tc>
                  <a:txBody>
                    <a:bodyPr/>
                    <a:lstStyle/>
                    <a:p>
                      <a:pPr indent="127000">
                        <a:spcAft>
                          <a:spcPts val="400"/>
                        </a:spcAft>
                      </a:pPr>
                      <a:r>
                        <a:rPr lang="en-US" sz="1600">
                          <a:solidFill>
                            <a:schemeClr val="tx1">
                              <a:lumMod val="10000"/>
                            </a:schemeClr>
                          </a:solidFill>
                          <a:effectLst/>
                          <a:latin typeface="微软雅黑" panose="020B0503020204020204" pitchFamily="34" charset="-122"/>
                          <a:ea typeface="微软雅黑" panose="020B0503020204020204" pitchFamily="34" charset="-122"/>
                        </a:rPr>
                        <a:t> </a:t>
                      </a:r>
                      <a:endParaRPr lang="zh-CN" sz="1600">
                        <a:solidFill>
                          <a:schemeClr val="tx1">
                            <a:lumMod val="10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tc>
                <a:tc>
                  <a:txBody>
                    <a:bodyPr/>
                    <a:lstStyle/>
                    <a:p>
                      <a:pPr indent="127000">
                        <a:spcAft>
                          <a:spcPts val="400"/>
                        </a:spcAft>
                      </a:pPr>
                      <a:r>
                        <a:rPr lang="zh-CN" sz="1600">
                          <a:solidFill>
                            <a:schemeClr val="tx1">
                              <a:lumMod val="10000"/>
                            </a:schemeClr>
                          </a:solidFill>
                          <a:effectLst/>
                          <a:latin typeface="微软雅黑" panose="020B0503020204020204" pitchFamily="34" charset="-122"/>
                          <a:ea typeface="微软雅黑" panose="020B0503020204020204" pitchFamily="34" charset="-122"/>
                        </a:rPr>
                        <a:t>静夜思</a:t>
                      </a:r>
                      <a:endParaRPr lang="zh-CN" sz="1600">
                        <a:solidFill>
                          <a:schemeClr val="tx1">
                            <a:lumMod val="10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tc>
                <a:tc>
                  <a:txBody>
                    <a:bodyPr/>
                    <a:lstStyle/>
                    <a:p>
                      <a:pPr indent="127000">
                        <a:spcAft>
                          <a:spcPts val="400"/>
                        </a:spcAft>
                      </a:pPr>
                      <a:r>
                        <a:rPr lang="zh-CN" sz="1600">
                          <a:solidFill>
                            <a:schemeClr val="tx1">
                              <a:lumMod val="10000"/>
                            </a:schemeClr>
                          </a:solidFill>
                          <a:effectLst/>
                          <a:latin typeface="微软雅黑" panose="020B0503020204020204" pitchFamily="34" charset="-122"/>
                          <a:ea typeface="微软雅黑" panose="020B0503020204020204" pitchFamily="34" charset="-122"/>
                        </a:rPr>
                        <a:t>床前明月光，疑是地上霜。</a:t>
                      </a:r>
                    </a:p>
                    <a:p>
                      <a:pPr indent="127000">
                        <a:spcAft>
                          <a:spcPts val="400"/>
                        </a:spcAft>
                      </a:pPr>
                      <a:r>
                        <a:rPr lang="zh-CN" sz="1600">
                          <a:solidFill>
                            <a:schemeClr val="tx1">
                              <a:lumMod val="10000"/>
                            </a:schemeClr>
                          </a:solidFill>
                          <a:effectLst/>
                          <a:latin typeface="微软雅黑" panose="020B0503020204020204" pitchFamily="34" charset="-122"/>
                          <a:ea typeface="微软雅黑" panose="020B0503020204020204" pitchFamily="34" charset="-122"/>
                        </a:rPr>
                        <a:t>举头望明月，低头思故乡。</a:t>
                      </a:r>
                      <a:endParaRPr lang="zh-CN" sz="1600">
                        <a:solidFill>
                          <a:schemeClr val="tx1">
                            <a:lumMod val="10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tc>
                <a:extLst>
                  <a:ext uri="{0D108BD9-81ED-4DB2-BD59-A6C34878D82A}">
                    <a16:rowId xmlns:a16="http://schemas.microsoft.com/office/drawing/2014/main" val="3255580604"/>
                  </a:ext>
                </a:extLst>
              </a:tr>
              <a:tr h="646375">
                <a:tc>
                  <a:txBody>
                    <a:bodyPr/>
                    <a:lstStyle/>
                    <a:p>
                      <a:pPr indent="127000">
                        <a:spcAft>
                          <a:spcPts val="400"/>
                        </a:spcAft>
                      </a:pPr>
                      <a:r>
                        <a:rPr lang="zh-CN" sz="1600">
                          <a:solidFill>
                            <a:schemeClr val="tx1">
                              <a:lumMod val="10000"/>
                            </a:schemeClr>
                          </a:solidFill>
                          <a:effectLst/>
                          <a:latin typeface="微软雅黑" panose="020B0503020204020204" pitchFamily="34" charset="-122"/>
                          <a:ea typeface="微软雅黑" panose="020B0503020204020204" pitchFamily="34" charset="-122"/>
                        </a:rPr>
                        <a:t>宋</a:t>
                      </a:r>
                      <a:endParaRPr lang="zh-CN" sz="1600">
                        <a:solidFill>
                          <a:schemeClr val="tx1">
                            <a:lumMod val="10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tc>
                <a:tc>
                  <a:txBody>
                    <a:bodyPr/>
                    <a:lstStyle/>
                    <a:p>
                      <a:pPr indent="127000">
                        <a:spcAft>
                          <a:spcPts val="400"/>
                        </a:spcAft>
                      </a:pPr>
                      <a:r>
                        <a:rPr lang="zh-CN" sz="1600">
                          <a:solidFill>
                            <a:schemeClr val="tx1">
                              <a:lumMod val="10000"/>
                            </a:schemeClr>
                          </a:solidFill>
                          <a:effectLst/>
                          <a:latin typeface="微软雅黑" panose="020B0503020204020204" pitchFamily="34" charset="-122"/>
                          <a:ea typeface="微软雅黑" panose="020B0503020204020204" pitchFamily="34" charset="-122"/>
                        </a:rPr>
                        <a:t>李清照</a:t>
                      </a:r>
                      <a:endParaRPr lang="zh-CN" sz="1600">
                        <a:solidFill>
                          <a:schemeClr val="tx1">
                            <a:lumMod val="10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tc>
                <a:tc>
                  <a:txBody>
                    <a:bodyPr/>
                    <a:lstStyle/>
                    <a:p>
                      <a:pPr indent="127000">
                        <a:spcAft>
                          <a:spcPts val="400"/>
                        </a:spcAft>
                      </a:pPr>
                      <a:r>
                        <a:rPr lang="en-US" sz="1600">
                          <a:solidFill>
                            <a:schemeClr val="tx1">
                              <a:lumMod val="10000"/>
                            </a:schemeClr>
                          </a:solidFill>
                          <a:effectLst/>
                          <a:latin typeface="微软雅黑" panose="020B0503020204020204" pitchFamily="34" charset="-122"/>
                          <a:ea typeface="微软雅黑" panose="020B0503020204020204" pitchFamily="34" charset="-122"/>
                        </a:rPr>
                        <a:t> </a:t>
                      </a:r>
                      <a:endParaRPr lang="zh-CN" sz="1600">
                        <a:solidFill>
                          <a:schemeClr val="tx1">
                            <a:lumMod val="10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tc>
                <a:tc>
                  <a:txBody>
                    <a:bodyPr/>
                    <a:lstStyle/>
                    <a:p>
                      <a:pPr indent="127000">
                        <a:spcAft>
                          <a:spcPts val="400"/>
                        </a:spcAft>
                      </a:pPr>
                      <a:r>
                        <a:rPr lang="zh-CN" sz="1600">
                          <a:solidFill>
                            <a:schemeClr val="tx1">
                              <a:lumMod val="10000"/>
                            </a:schemeClr>
                          </a:solidFill>
                          <a:effectLst/>
                          <a:latin typeface="微软雅黑" panose="020B0503020204020204" pitchFamily="34" charset="-122"/>
                          <a:ea typeface="微软雅黑" panose="020B0503020204020204" pitchFamily="34" charset="-122"/>
                        </a:rPr>
                        <a:t>如梦令</a:t>
                      </a:r>
                      <a:endParaRPr lang="zh-CN" sz="1600">
                        <a:solidFill>
                          <a:schemeClr val="tx1">
                            <a:lumMod val="10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tc>
                <a:tc>
                  <a:txBody>
                    <a:bodyPr/>
                    <a:lstStyle/>
                    <a:p>
                      <a:pPr indent="127000">
                        <a:spcAft>
                          <a:spcPts val="400"/>
                        </a:spcAft>
                      </a:pPr>
                      <a:r>
                        <a:rPr lang="zh-CN" sz="1600">
                          <a:solidFill>
                            <a:schemeClr val="tx1">
                              <a:lumMod val="10000"/>
                            </a:schemeClr>
                          </a:solidFill>
                          <a:effectLst/>
                          <a:latin typeface="微软雅黑" panose="020B0503020204020204" pitchFamily="34" charset="-122"/>
                          <a:ea typeface="微软雅黑" panose="020B0503020204020204" pitchFamily="34" charset="-122"/>
                        </a:rPr>
                        <a:t>常记溪亭日暮，沉醉不知归路，兴尽晚回舟，误入藕花深处。争渡，争渡，惊起一滩鸥鹭。</a:t>
                      </a:r>
                      <a:endParaRPr lang="zh-CN" sz="1600">
                        <a:solidFill>
                          <a:schemeClr val="tx1">
                            <a:lumMod val="10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tc>
                <a:extLst>
                  <a:ext uri="{0D108BD9-81ED-4DB2-BD59-A6C34878D82A}">
                    <a16:rowId xmlns:a16="http://schemas.microsoft.com/office/drawing/2014/main" val="701907112"/>
                  </a:ext>
                </a:extLst>
              </a:tr>
              <a:tr h="370219">
                <a:tc>
                  <a:txBody>
                    <a:bodyPr/>
                    <a:lstStyle/>
                    <a:p>
                      <a:pPr indent="127000">
                        <a:spcAft>
                          <a:spcPts val="400"/>
                        </a:spcAft>
                      </a:pPr>
                      <a:r>
                        <a:rPr lang="en-US" sz="1600">
                          <a:solidFill>
                            <a:schemeClr val="tx1">
                              <a:lumMod val="10000"/>
                            </a:schemeClr>
                          </a:solidFill>
                          <a:effectLst/>
                          <a:latin typeface="微软雅黑" panose="020B0503020204020204" pitchFamily="34" charset="-122"/>
                          <a:ea typeface="微软雅黑" panose="020B0503020204020204" pitchFamily="34" charset="-122"/>
                        </a:rPr>
                        <a:t>….</a:t>
                      </a:r>
                      <a:endParaRPr lang="zh-CN" sz="1600">
                        <a:solidFill>
                          <a:schemeClr val="tx1">
                            <a:lumMod val="10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tc>
                <a:tc>
                  <a:txBody>
                    <a:bodyPr/>
                    <a:lstStyle/>
                    <a:p>
                      <a:pPr indent="127000">
                        <a:spcAft>
                          <a:spcPts val="400"/>
                        </a:spcAft>
                      </a:pPr>
                      <a:r>
                        <a:rPr lang="en-US" sz="1600">
                          <a:solidFill>
                            <a:schemeClr val="tx1">
                              <a:lumMod val="10000"/>
                            </a:schemeClr>
                          </a:solidFill>
                          <a:effectLst/>
                          <a:latin typeface="微软雅黑" panose="020B0503020204020204" pitchFamily="34" charset="-122"/>
                          <a:ea typeface="微软雅黑" panose="020B0503020204020204" pitchFamily="34" charset="-122"/>
                        </a:rPr>
                        <a:t>….</a:t>
                      </a:r>
                      <a:endParaRPr lang="zh-CN" sz="1600">
                        <a:solidFill>
                          <a:schemeClr val="tx1">
                            <a:lumMod val="10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tc>
                <a:tc>
                  <a:txBody>
                    <a:bodyPr/>
                    <a:lstStyle/>
                    <a:p>
                      <a:pPr indent="127000">
                        <a:spcAft>
                          <a:spcPts val="400"/>
                        </a:spcAft>
                      </a:pPr>
                      <a:r>
                        <a:rPr lang="en-US" sz="1600">
                          <a:solidFill>
                            <a:schemeClr val="tx1">
                              <a:lumMod val="10000"/>
                            </a:schemeClr>
                          </a:solidFill>
                          <a:effectLst/>
                          <a:latin typeface="微软雅黑" panose="020B0503020204020204" pitchFamily="34" charset="-122"/>
                          <a:ea typeface="微软雅黑" panose="020B0503020204020204" pitchFamily="34" charset="-122"/>
                        </a:rPr>
                        <a:t>…</a:t>
                      </a:r>
                      <a:endParaRPr lang="zh-CN" sz="1600">
                        <a:solidFill>
                          <a:schemeClr val="tx1">
                            <a:lumMod val="10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tc>
                <a:tc>
                  <a:txBody>
                    <a:bodyPr/>
                    <a:lstStyle/>
                    <a:p>
                      <a:pPr indent="127000">
                        <a:spcAft>
                          <a:spcPts val="400"/>
                        </a:spcAft>
                      </a:pPr>
                      <a:r>
                        <a:rPr lang="en-US" sz="1600">
                          <a:solidFill>
                            <a:schemeClr val="tx1">
                              <a:lumMod val="10000"/>
                            </a:schemeClr>
                          </a:solidFill>
                          <a:effectLst/>
                          <a:latin typeface="微软雅黑" panose="020B0503020204020204" pitchFamily="34" charset="-122"/>
                          <a:ea typeface="微软雅黑" panose="020B0503020204020204" pitchFamily="34" charset="-122"/>
                        </a:rPr>
                        <a:t>….</a:t>
                      </a:r>
                      <a:endParaRPr lang="zh-CN" sz="1600">
                        <a:solidFill>
                          <a:schemeClr val="tx1">
                            <a:lumMod val="10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tc>
                <a:tc>
                  <a:txBody>
                    <a:bodyPr/>
                    <a:lstStyle/>
                    <a:p>
                      <a:pPr indent="127000">
                        <a:spcAft>
                          <a:spcPts val="400"/>
                        </a:spcAft>
                      </a:pPr>
                      <a:r>
                        <a:rPr lang="en-US" sz="1600">
                          <a:solidFill>
                            <a:schemeClr val="tx1">
                              <a:lumMod val="10000"/>
                            </a:schemeClr>
                          </a:solidFill>
                          <a:effectLst/>
                          <a:latin typeface="微软雅黑" panose="020B0503020204020204" pitchFamily="34" charset="-122"/>
                          <a:ea typeface="微软雅黑" panose="020B0503020204020204" pitchFamily="34" charset="-122"/>
                        </a:rPr>
                        <a:t>…….</a:t>
                      </a:r>
                      <a:endParaRPr lang="zh-CN" sz="1600">
                        <a:solidFill>
                          <a:schemeClr val="tx1">
                            <a:lumMod val="10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tc>
                <a:extLst>
                  <a:ext uri="{0D108BD9-81ED-4DB2-BD59-A6C34878D82A}">
                    <a16:rowId xmlns:a16="http://schemas.microsoft.com/office/drawing/2014/main" val="2004258950"/>
                  </a:ext>
                </a:extLst>
              </a:tr>
            </a:tbl>
          </a:graphicData>
        </a:graphic>
      </p:graphicFrame>
      <p:sp>
        <p:nvSpPr>
          <p:cNvPr id="4" name="矩形 3">
            <a:extLst>
              <a:ext uri="{FF2B5EF4-FFF2-40B4-BE49-F238E27FC236}">
                <a16:creationId xmlns:a16="http://schemas.microsoft.com/office/drawing/2014/main" id="{8BB649F5-56F2-4B55-8695-164BCC80F2E3}"/>
              </a:ext>
            </a:extLst>
          </p:cNvPr>
          <p:cNvSpPr/>
          <p:nvPr/>
        </p:nvSpPr>
        <p:spPr>
          <a:xfrm>
            <a:off x="1294686" y="2034007"/>
            <a:ext cx="8494633" cy="369332"/>
          </a:xfrm>
          <a:prstGeom prst="rect">
            <a:avLst/>
          </a:prstGeom>
        </p:spPr>
        <p:txBody>
          <a:bodyPr wrap="none">
            <a:spAutoFit/>
          </a:bodyPr>
          <a:lstStyle/>
          <a:p>
            <a:r>
              <a:rPr lang="zh-CN" altLang="zh-CN">
                <a:latin typeface="微软雅黑 Light" panose="020B0502040204020203" pitchFamily="34" charset="-122"/>
                <a:ea typeface="微软雅黑 Light" panose="020B0502040204020203" pitchFamily="34" charset="-122"/>
                <a:cs typeface="Arial" panose="020B0604020202020204" pitchFamily="34" charset="0"/>
              </a:rPr>
              <a:t>保存唐宋诗词，数据库中我们们会怎么设计？</a:t>
            </a:r>
            <a:r>
              <a:rPr lang="zh-CN" altLang="zh-CN">
                <a:latin typeface="微软雅黑 Light" panose="020B0502040204020203" pitchFamily="34" charset="-122"/>
                <a:ea typeface="微软雅黑 Light" panose="020B0502040204020203" pitchFamily="34" charset="-122"/>
              </a:rPr>
              <a:t>根据朝代或者作者寻找诗</a:t>
            </a:r>
            <a:r>
              <a:rPr lang="zh-CN" altLang="en-US">
                <a:latin typeface="微软雅黑 Light" panose="020B0502040204020203" pitchFamily="34" charset="-122"/>
                <a:ea typeface="微软雅黑 Light" panose="020B0502040204020203" pitchFamily="34" charset="-122"/>
              </a:rPr>
              <a:t>？怎么做？</a:t>
            </a:r>
          </a:p>
        </p:txBody>
      </p:sp>
      <p:sp>
        <p:nvSpPr>
          <p:cNvPr id="6" name="矩形 5">
            <a:extLst>
              <a:ext uri="{FF2B5EF4-FFF2-40B4-BE49-F238E27FC236}">
                <a16:creationId xmlns:a16="http://schemas.microsoft.com/office/drawing/2014/main" id="{356385AD-6677-47F6-B11B-0491925743EC}"/>
              </a:ext>
            </a:extLst>
          </p:cNvPr>
          <p:cNvSpPr/>
          <p:nvPr/>
        </p:nvSpPr>
        <p:spPr>
          <a:xfrm>
            <a:off x="1294686" y="5217273"/>
            <a:ext cx="7201244" cy="369332"/>
          </a:xfrm>
          <a:prstGeom prst="rect">
            <a:avLst/>
          </a:prstGeom>
        </p:spPr>
        <p:txBody>
          <a:bodyPr wrap="square">
            <a:spAutoFit/>
          </a:bodyPr>
          <a:lstStyle/>
          <a:p>
            <a:r>
              <a:rPr lang="zh-CN" altLang="zh-CN">
                <a:latin typeface="微软雅黑 Light" panose="020B0502040204020203" pitchFamily="34" charset="-122"/>
                <a:ea typeface="微软雅黑 Light" panose="020B0502040204020203" pitchFamily="34" charset="-122"/>
                <a:cs typeface="Arial" panose="020B0604020202020204" pitchFamily="34" charset="0"/>
              </a:rPr>
              <a:t>如果我们现在有个需求：要求找到包含“望”字的诗词怎么办？</a:t>
            </a:r>
            <a:endParaRPr lang="zh-CN" altLang="en-US">
              <a:latin typeface="微软雅黑 Light" panose="020B0502040204020203" pitchFamily="34" charset="-122"/>
              <a:ea typeface="微软雅黑 Light" panose="020B0502040204020203" pitchFamily="34" charset="-122"/>
            </a:endParaRPr>
          </a:p>
        </p:txBody>
      </p:sp>
      <p:sp>
        <p:nvSpPr>
          <p:cNvPr id="18" name="文本框 17">
            <a:extLst>
              <a:ext uri="{FF2B5EF4-FFF2-40B4-BE49-F238E27FC236}">
                <a16:creationId xmlns:a16="http://schemas.microsoft.com/office/drawing/2014/main" id="{EB0B89E8-B2D4-448C-A1F6-2C8BC9B555C4}"/>
              </a:ext>
            </a:extLst>
          </p:cNvPr>
          <p:cNvSpPr txBox="1"/>
          <p:nvPr/>
        </p:nvSpPr>
        <p:spPr>
          <a:xfrm>
            <a:off x="1527773" y="5740610"/>
            <a:ext cx="6097508" cy="369332"/>
          </a:xfrm>
          <a:prstGeom prst="rect">
            <a:avLst/>
          </a:prstGeom>
          <a:noFill/>
        </p:spPr>
        <p:txBody>
          <a:bodyPr wrap="square">
            <a:spAutoFit/>
          </a:bodyPr>
          <a:lstStyle/>
          <a:p>
            <a:r>
              <a:rPr lang="en-US" altLang="zh-CN" sz="1800">
                <a:effectLst/>
                <a:latin typeface="Calibri" panose="020F0502020204030204" pitchFamily="34" charset="0"/>
                <a:ea typeface="宋体" panose="02010600030101010101" pitchFamily="2" charset="-122"/>
                <a:cs typeface="Arial" panose="020B0604020202020204" pitchFamily="34" charset="0"/>
              </a:rPr>
              <a:t>select </a:t>
            </a:r>
            <a:r>
              <a:rPr lang="zh-CN" altLang="zh-CN" sz="1800">
                <a:effectLst/>
                <a:latin typeface="Calibri" panose="020F0502020204030204" pitchFamily="34" charset="0"/>
                <a:ea typeface="宋体" panose="02010600030101010101" pitchFamily="2" charset="-122"/>
                <a:cs typeface="Arial" panose="020B0604020202020204" pitchFamily="34" charset="0"/>
              </a:rPr>
              <a:t>诗词全文</a:t>
            </a:r>
            <a:r>
              <a:rPr lang="zh-CN" altLang="zh-CN" sz="1800">
                <a:effectLst/>
                <a:ea typeface="Calibri" panose="020F0502020204030204" pitchFamily="34" charset="0"/>
                <a:cs typeface="Arial" panose="020B0604020202020204" pitchFamily="34" charset="0"/>
              </a:rPr>
              <a:t> </a:t>
            </a:r>
            <a:r>
              <a:rPr lang="en-US" altLang="zh-CN" sz="1800">
                <a:effectLst/>
                <a:ea typeface="Calibri" panose="020F0502020204030204" pitchFamily="34" charset="0"/>
                <a:cs typeface="Arial" panose="020B0604020202020204" pitchFamily="34" charset="0"/>
              </a:rPr>
              <a:t>from </a:t>
            </a:r>
            <a:r>
              <a:rPr lang="zh-CN" altLang="zh-CN" sz="1800">
                <a:effectLst/>
                <a:latin typeface="Calibri" panose="020F0502020204030204" pitchFamily="34" charset="0"/>
                <a:ea typeface="宋体" panose="02010600030101010101" pitchFamily="2" charset="-122"/>
                <a:cs typeface="Arial" panose="020B0604020202020204" pitchFamily="34" charset="0"/>
              </a:rPr>
              <a:t>诗词表</a:t>
            </a:r>
            <a:r>
              <a:rPr lang="en-US" altLang="zh-CN" sz="1800">
                <a:effectLst/>
                <a:latin typeface="Calibri" panose="020F0502020204030204" pitchFamily="34" charset="0"/>
                <a:ea typeface="宋体" panose="02010600030101010101" pitchFamily="2" charset="-122"/>
                <a:cs typeface="Arial" panose="020B0604020202020204" pitchFamily="34" charset="0"/>
              </a:rPr>
              <a:t> where</a:t>
            </a:r>
            <a:r>
              <a:rPr lang="zh-CN" altLang="zh-CN" sz="1800">
                <a:effectLst/>
                <a:latin typeface="Calibri" panose="020F0502020204030204" pitchFamily="34" charset="0"/>
                <a:ea typeface="宋体" panose="02010600030101010101" pitchFamily="2" charset="-122"/>
                <a:cs typeface="Arial" panose="020B0604020202020204" pitchFamily="34" charset="0"/>
              </a:rPr>
              <a:t>诗词全文</a:t>
            </a:r>
            <a:r>
              <a:rPr lang="zh-CN" altLang="zh-CN" sz="1800">
                <a:effectLst/>
                <a:ea typeface="Calibri" panose="020F0502020204030204" pitchFamily="34" charset="0"/>
                <a:cs typeface="Arial" panose="020B0604020202020204" pitchFamily="34" charset="0"/>
              </a:rPr>
              <a:t> </a:t>
            </a:r>
            <a:r>
              <a:rPr lang="en-US" altLang="zh-CN" sz="1800">
                <a:effectLst/>
                <a:ea typeface="Calibri" panose="020F0502020204030204" pitchFamily="34" charset="0"/>
                <a:cs typeface="Arial" panose="020B0604020202020204" pitchFamily="34" charset="0"/>
              </a:rPr>
              <a:t>like</a:t>
            </a:r>
            <a:r>
              <a:rPr lang="zh-CN" altLang="zh-CN" sz="1800">
                <a:effectLst/>
                <a:latin typeface="Calibri" panose="020F0502020204030204" pitchFamily="34" charset="0"/>
                <a:ea typeface="宋体" panose="02010600030101010101" pitchFamily="2" charset="-122"/>
                <a:cs typeface="Arial" panose="020B0604020202020204" pitchFamily="34" charset="0"/>
              </a:rPr>
              <a:t>‘</a:t>
            </a:r>
            <a:r>
              <a:rPr lang="en-US" altLang="zh-CN" sz="1800">
                <a:effectLst/>
                <a:latin typeface="Calibri" panose="020F0502020204030204" pitchFamily="34" charset="0"/>
                <a:ea typeface="宋体" panose="02010600030101010101" pitchFamily="2" charset="-122"/>
                <a:cs typeface="Arial" panose="020B0604020202020204" pitchFamily="34" charset="0"/>
              </a:rPr>
              <a:t>%</a:t>
            </a:r>
            <a:r>
              <a:rPr lang="zh-CN" altLang="zh-CN" sz="1800">
                <a:effectLst/>
                <a:latin typeface="Calibri" panose="020F0502020204030204" pitchFamily="34" charset="0"/>
                <a:ea typeface="宋体" panose="02010600030101010101" pitchFamily="2" charset="-122"/>
                <a:cs typeface="Arial" panose="020B0604020202020204" pitchFamily="34" charset="0"/>
              </a:rPr>
              <a:t>望</a:t>
            </a:r>
            <a:r>
              <a:rPr lang="en-US" altLang="zh-CN" sz="1800">
                <a:effectLst/>
                <a:latin typeface="Calibri" panose="020F0502020204030204" pitchFamily="34" charset="0"/>
                <a:ea typeface="宋体" panose="02010600030101010101" pitchFamily="2" charset="-122"/>
                <a:cs typeface="Arial" panose="020B0604020202020204" pitchFamily="34" charset="0"/>
              </a:rPr>
              <a:t>%</a:t>
            </a:r>
            <a:r>
              <a:rPr lang="zh-CN" altLang="zh-CN" sz="1800">
                <a:effectLst/>
                <a:latin typeface="Calibri" panose="020F0502020204030204" pitchFamily="34" charset="0"/>
                <a:ea typeface="宋体" panose="02010600030101010101" pitchFamily="2" charset="-122"/>
                <a:cs typeface="Arial" panose="020B0604020202020204" pitchFamily="34" charset="0"/>
              </a:rPr>
              <a:t>’</a:t>
            </a:r>
            <a:r>
              <a:rPr lang="zh-CN" altLang="en-US" sz="1800">
                <a:effectLst/>
                <a:latin typeface="Calibri" panose="020F0502020204030204" pitchFamily="34" charset="0"/>
                <a:ea typeface="宋体" panose="02010600030101010101" pitchFamily="2" charset="-122"/>
                <a:cs typeface="Arial" panose="020B0604020202020204" pitchFamily="34" charset="0"/>
              </a:rPr>
              <a:t>？</a:t>
            </a:r>
            <a:endParaRPr lang="zh-CN" altLang="en-US"/>
          </a:p>
        </p:txBody>
      </p:sp>
      <p:sp>
        <p:nvSpPr>
          <p:cNvPr id="19" name="文本框 48">
            <a:extLst>
              <a:ext uri="{FF2B5EF4-FFF2-40B4-BE49-F238E27FC236}">
                <a16:creationId xmlns:a16="http://schemas.microsoft.com/office/drawing/2014/main" id="{85AED1DF-8D77-47C2-909C-2D5449CA5B82}"/>
              </a:ext>
            </a:extLst>
          </p:cNvPr>
          <p:cNvSpPr txBox="1">
            <a:spLocks noChangeArrowheads="1"/>
          </p:cNvSpPr>
          <p:nvPr/>
        </p:nvSpPr>
        <p:spPr bwMode="auto">
          <a:xfrm>
            <a:off x="907738" y="218374"/>
            <a:ext cx="34591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en-US" altLang="zh-CN" sz="3200">
                <a:solidFill>
                  <a:schemeClr val="bg1">
                    <a:lumMod val="85000"/>
                  </a:schemeClr>
                </a:solidFill>
                <a:latin typeface="+mn-lt"/>
                <a:ea typeface="+mn-ea"/>
                <a:cs typeface="+mn-ea"/>
                <a:sym typeface="+mn-lt"/>
              </a:rPr>
              <a:t>InnoDB</a:t>
            </a:r>
            <a:r>
              <a:rPr lang="zh-CN" altLang="en-US" sz="3200">
                <a:solidFill>
                  <a:schemeClr val="bg1">
                    <a:lumMod val="85000"/>
                  </a:schemeClr>
                </a:solidFill>
                <a:latin typeface="+mn-lt"/>
                <a:ea typeface="+mn-ea"/>
                <a:cs typeface="+mn-ea"/>
                <a:sym typeface="+mn-lt"/>
              </a:rPr>
              <a:t>中的索引</a:t>
            </a:r>
          </a:p>
        </p:txBody>
      </p:sp>
      <p:sp>
        <p:nvSpPr>
          <p:cNvPr id="20" name="等腰三角形 19">
            <a:extLst>
              <a:ext uri="{FF2B5EF4-FFF2-40B4-BE49-F238E27FC236}">
                <a16:creationId xmlns:a16="http://schemas.microsoft.com/office/drawing/2014/main" id="{35A9B264-5315-4C7E-8FA2-828D0485D96B}"/>
              </a:ext>
            </a:extLst>
          </p:cNvPr>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等腰三角形 20">
            <a:extLst>
              <a:ext uri="{FF2B5EF4-FFF2-40B4-BE49-F238E27FC236}">
                <a16:creationId xmlns:a16="http://schemas.microsoft.com/office/drawing/2014/main" id="{9368FC55-9C01-458E-A69D-0B59E71E098C}"/>
              </a:ext>
            </a:extLst>
          </p:cNvPr>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873661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2"/>
          <p:cNvSpPr>
            <a:spLocks noChangeArrowheads="1"/>
          </p:cNvSpPr>
          <p:nvPr/>
        </p:nvSpPr>
        <p:spPr bwMode="auto">
          <a:xfrm>
            <a:off x="1004673" y="970068"/>
            <a:ext cx="7592885" cy="61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itchFamily="34" charset="0"/>
                <a:ea typeface="宋体" pitchFamily="2" charset="-122"/>
              </a:defRPr>
            </a:lvl1pPr>
            <a:lvl2pPr marL="285750" indent="-285750">
              <a:spcBef>
                <a:spcPct val="20000"/>
              </a:spcBef>
              <a:buChar char="–"/>
              <a:defRPr sz="2800">
                <a:solidFill>
                  <a:schemeClr val="tx1"/>
                </a:solidFill>
                <a:latin typeface="Arial" pitchFamily="34" charset="0"/>
                <a:ea typeface="宋体" pitchFamily="2" charset="-122"/>
              </a:defRPr>
            </a:lvl2pPr>
            <a:lvl3pPr marL="6858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lvl="1">
              <a:lnSpc>
                <a:spcPct val="200000"/>
              </a:lnSpc>
              <a:spcBef>
                <a:spcPct val="0"/>
              </a:spcBef>
              <a:buClr>
                <a:srgbClr val="FFC000"/>
              </a:buClr>
              <a:buFont typeface="Wingdings" pitchFamily="2" charset="2"/>
              <a:buChar char="n"/>
            </a:pPr>
            <a:r>
              <a:rPr lang="zh-CN" altLang="en-US" sz="2000">
                <a:latin typeface="微软雅黑 Light" pitchFamily="34" charset="-122"/>
                <a:ea typeface="微软雅黑 Light" pitchFamily="34" charset="-122"/>
              </a:rPr>
              <a:t>全文检索之倒排索引</a:t>
            </a:r>
            <a:r>
              <a:rPr lang="en-US" altLang="zh-CN" sz="2000">
                <a:latin typeface="微软雅黑 Light" pitchFamily="34" charset="-122"/>
                <a:ea typeface="微软雅黑 Light" pitchFamily="34" charset="-122"/>
              </a:rPr>
              <a:t>(Inverted index)</a:t>
            </a:r>
          </a:p>
        </p:txBody>
      </p:sp>
      <p:sp>
        <p:nvSpPr>
          <p:cNvPr id="1026" name="AutoShape 2" descr="http://img2.imgtn.bdimg.com/it/u=1651955577,2287531558&amp;fm=214&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28" name="AutoShape 4" descr="http://img2.imgtn.bdimg.com/it/u=1651955577,2287531558&amp;fm=214&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0" name="AutoShape 6" descr="http://img2.imgtn.bdimg.com/it/u=1651955577,2287531558&amp;fm=214&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2" name="AutoShape 8" descr="http://img2.imgtn.bdimg.com/it/u=1651955577,2287531558&amp;fm=214&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4" name="AutoShape 10" descr="http://img2.imgtn.bdimg.com/it/u=1651955577,2287531558&amp;fm=214&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5" name="矩形 4">
            <a:extLst>
              <a:ext uri="{FF2B5EF4-FFF2-40B4-BE49-F238E27FC236}">
                <a16:creationId xmlns:a16="http://schemas.microsoft.com/office/drawing/2014/main" id="{EA5E95B9-23F3-4711-8B66-1D9CEE297B63}"/>
              </a:ext>
            </a:extLst>
          </p:cNvPr>
          <p:cNvSpPr/>
          <p:nvPr/>
        </p:nvSpPr>
        <p:spPr>
          <a:xfrm>
            <a:off x="1290666" y="1571741"/>
            <a:ext cx="8584168" cy="2513509"/>
          </a:xfrm>
          <a:prstGeom prst="rect">
            <a:avLst/>
          </a:prstGeom>
        </p:spPr>
        <p:txBody>
          <a:bodyPr wrap="square">
            <a:spAutoFit/>
          </a:bodyPr>
          <a:lstStyle/>
          <a:p>
            <a:pPr indent="304800">
              <a:spcAft>
                <a:spcPts val="400"/>
              </a:spcAft>
            </a:pPr>
            <a:r>
              <a:rPr lang="zh-CN" altLang="zh-CN">
                <a:latin typeface="微软雅黑 Light" panose="020B0502040204020203" pitchFamily="34" charset="-122"/>
                <a:ea typeface="微软雅黑 Light" panose="020B0502040204020203" pitchFamily="34" charset="-122"/>
                <a:cs typeface="Arial" panose="020B0604020202020204" pitchFamily="34" charset="0"/>
              </a:rPr>
              <a:t>比如现在有：</a:t>
            </a:r>
            <a:endParaRPr lang="zh-CN" altLang="zh-CN" sz="1400">
              <a:latin typeface="微软雅黑 Light" panose="020B0502040204020203" pitchFamily="34" charset="-122"/>
              <a:ea typeface="微软雅黑 Light" panose="020B0502040204020203" pitchFamily="34" charset="-122"/>
              <a:cs typeface="Arial" panose="020B0604020202020204" pitchFamily="34" charset="0"/>
            </a:endParaRPr>
          </a:p>
          <a:p>
            <a:pPr indent="304800">
              <a:spcAft>
                <a:spcPts val="400"/>
              </a:spcAft>
            </a:pPr>
            <a:r>
              <a:rPr lang="zh-CN" altLang="zh-CN" i="1">
                <a:latin typeface="微软雅黑 Light" panose="020B0502040204020203" pitchFamily="34" charset="-122"/>
                <a:ea typeface="微软雅黑 Light" panose="020B0502040204020203" pitchFamily="34" charset="-122"/>
                <a:cs typeface="Arial" panose="020B0604020202020204" pitchFamily="34" charset="0"/>
              </a:rPr>
              <a:t>蜀道难（唐）李白 </a:t>
            </a:r>
            <a:r>
              <a:rPr lang="en-US" altLang="zh-CN" i="1">
                <a:latin typeface="微软雅黑 Light" panose="020B0502040204020203" pitchFamily="34" charset="-122"/>
                <a:ea typeface="微软雅黑 Light" panose="020B0502040204020203" pitchFamily="34" charset="-122"/>
                <a:cs typeface="Arial" panose="020B0604020202020204" pitchFamily="34" charset="0"/>
              </a:rPr>
              <a:t>  </a:t>
            </a:r>
            <a:r>
              <a:rPr lang="zh-CN" altLang="zh-CN" i="1">
                <a:latin typeface="微软雅黑 Light" panose="020B0502040204020203" pitchFamily="34" charset="-122"/>
                <a:ea typeface="微软雅黑 Light" panose="020B0502040204020203" pitchFamily="34" charset="-122"/>
                <a:cs typeface="Arial" panose="020B0604020202020204" pitchFamily="34" charset="0"/>
              </a:rPr>
              <a:t>蜀道之难难于上青天，侧身西望长咨嗟。 </a:t>
            </a:r>
            <a:endParaRPr lang="zh-CN" altLang="zh-CN" sz="1400">
              <a:latin typeface="微软雅黑 Light" panose="020B0502040204020203" pitchFamily="34" charset="-122"/>
              <a:ea typeface="微软雅黑 Light" panose="020B0502040204020203" pitchFamily="34" charset="-122"/>
              <a:cs typeface="Arial" panose="020B0604020202020204" pitchFamily="34" charset="0"/>
            </a:endParaRPr>
          </a:p>
          <a:p>
            <a:pPr indent="304800">
              <a:spcAft>
                <a:spcPts val="400"/>
              </a:spcAft>
            </a:pPr>
            <a:r>
              <a:rPr lang="zh-CN" altLang="zh-CN" i="1">
                <a:latin typeface="微软雅黑 Light" panose="020B0502040204020203" pitchFamily="34" charset="-122"/>
                <a:ea typeface="微软雅黑 Light" panose="020B0502040204020203" pitchFamily="34" charset="-122"/>
                <a:cs typeface="Arial" panose="020B0604020202020204" pitchFamily="34" charset="0"/>
              </a:rPr>
              <a:t>静夜思（唐）李白 </a:t>
            </a:r>
            <a:r>
              <a:rPr lang="en-US" altLang="zh-CN" i="1">
                <a:latin typeface="微软雅黑 Light" panose="020B0502040204020203" pitchFamily="34" charset="-122"/>
                <a:ea typeface="微软雅黑 Light" panose="020B0502040204020203" pitchFamily="34" charset="-122"/>
                <a:cs typeface="Arial" panose="020B0604020202020204" pitchFamily="34" charset="0"/>
              </a:rPr>
              <a:t>  </a:t>
            </a:r>
            <a:r>
              <a:rPr lang="zh-CN" altLang="zh-CN" i="1">
                <a:latin typeface="微软雅黑 Light" panose="020B0502040204020203" pitchFamily="34" charset="-122"/>
                <a:ea typeface="微软雅黑 Light" panose="020B0502040204020203" pitchFamily="34" charset="-122"/>
                <a:cs typeface="Arial" panose="020B0604020202020204" pitchFamily="34" charset="0"/>
              </a:rPr>
              <a:t>举头望明月，低头思故乡。 </a:t>
            </a:r>
            <a:endParaRPr lang="zh-CN" altLang="zh-CN" sz="1400">
              <a:latin typeface="微软雅黑 Light" panose="020B0502040204020203" pitchFamily="34" charset="-122"/>
              <a:ea typeface="微软雅黑 Light" panose="020B0502040204020203" pitchFamily="34" charset="-122"/>
              <a:cs typeface="Arial" panose="020B0604020202020204" pitchFamily="34" charset="0"/>
            </a:endParaRPr>
          </a:p>
          <a:p>
            <a:pPr indent="304800">
              <a:spcAft>
                <a:spcPts val="400"/>
              </a:spcAft>
            </a:pPr>
            <a:r>
              <a:rPr lang="zh-CN" altLang="zh-CN" i="1">
                <a:latin typeface="微软雅黑 Light" panose="020B0502040204020203" pitchFamily="34" charset="-122"/>
                <a:ea typeface="微软雅黑 Light" panose="020B0502040204020203" pitchFamily="34" charset="-122"/>
                <a:cs typeface="Arial" panose="020B0604020202020204" pitchFamily="34" charset="0"/>
              </a:rPr>
              <a:t>春台望（唐）李隆基 </a:t>
            </a:r>
            <a:r>
              <a:rPr lang="en-US" altLang="zh-CN" i="1">
                <a:latin typeface="微软雅黑 Light" panose="020B0502040204020203" pitchFamily="34" charset="-122"/>
                <a:ea typeface="微软雅黑 Light" panose="020B0502040204020203" pitchFamily="34" charset="-122"/>
                <a:cs typeface="Arial" panose="020B0604020202020204" pitchFamily="34" charset="0"/>
              </a:rPr>
              <a:t>   </a:t>
            </a:r>
            <a:r>
              <a:rPr lang="zh-CN" altLang="zh-CN" i="1">
                <a:latin typeface="微软雅黑 Light" panose="020B0502040204020203" pitchFamily="34" charset="-122"/>
                <a:ea typeface="微软雅黑 Light" panose="020B0502040204020203" pitchFamily="34" charset="-122"/>
                <a:cs typeface="Arial" panose="020B0604020202020204" pitchFamily="34" charset="0"/>
              </a:rPr>
              <a:t>暇景属三春，高台聊四望。 </a:t>
            </a:r>
            <a:endParaRPr lang="zh-CN" altLang="zh-CN" sz="1400">
              <a:latin typeface="微软雅黑 Light" panose="020B0502040204020203" pitchFamily="34" charset="-122"/>
              <a:ea typeface="微软雅黑 Light" panose="020B0502040204020203" pitchFamily="34" charset="-122"/>
              <a:cs typeface="Arial" panose="020B0604020202020204" pitchFamily="34" charset="0"/>
            </a:endParaRPr>
          </a:p>
          <a:p>
            <a:pPr indent="304800">
              <a:spcAft>
                <a:spcPts val="400"/>
              </a:spcAft>
            </a:pPr>
            <a:r>
              <a:rPr lang="zh-CN" altLang="zh-CN" i="1">
                <a:latin typeface="微软雅黑 Light" panose="020B0502040204020203" pitchFamily="34" charset="-122"/>
                <a:ea typeface="微软雅黑 Light" panose="020B0502040204020203" pitchFamily="34" charset="-122"/>
                <a:cs typeface="Arial" panose="020B0604020202020204" pitchFamily="34" charset="0"/>
              </a:rPr>
              <a:t>鹤冲天</a:t>
            </a:r>
            <a:r>
              <a:rPr lang="en-US" altLang="zh-CN" i="1">
                <a:latin typeface="微软雅黑 Light" panose="020B0502040204020203" pitchFamily="34" charset="-122"/>
                <a:ea typeface="微软雅黑 Light" panose="020B0502040204020203" pitchFamily="34" charset="-122"/>
                <a:cs typeface="Arial" panose="020B0604020202020204" pitchFamily="34" charset="0"/>
              </a:rPr>
              <a:t>(</a:t>
            </a:r>
            <a:r>
              <a:rPr lang="zh-CN" altLang="zh-CN" i="1">
                <a:latin typeface="微软雅黑 Light" panose="020B0502040204020203" pitchFamily="34" charset="-122"/>
                <a:ea typeface="微软雅黑 Light" panose="020B0502040204020203" pitchFamily="34" charset="-122"/>
                <a:cs typeface="Arial" panose="020B0604020202020204" pitchFamily="34" charset="0"/>
              </a:rPr>
              <a:t>宋</a:t>
            </a:r>
            <a:r>
              <a:rPr lang="en-US" altLang="zh-CN" i="1">
                <a:latin typeface="微软雅黑 Light" panose="020B0502040204020203" pitchFamily="34" charset="-122"/>
                <a:ea typeface="微软雅黑 Light" panose="020B0502040204020203" pitchFamily="34" charset="-122"/>
                <a:cs typeface="Arial" panose="020B0604020202020204" pitchFamily="34" charset="0"/>
              </a:rPr>
              <a:t>)   </a:t>
            </a:r>
            <a:r>
              <a:rPr lang="zh-CN" altLang="zh-CN" i="1">
                <a:latin typeface="微软雅黑 Light" panose="020B0502040204020203" pitchFamily="34" charset="-122"/>
                <a:ea typeface="微软雅黑 Light" panose="020B0502040204020203" pitchFamily="34" charset="-122"/>
                <a:cs typeface="Arial" panose="020B0604020202020204" pitchFamily="34" charset="0"/>
              </a:rPr>
              <a:t>柳永 黄金榜上，偶失龙头望。明代暂遗贤，如何向？未遂风云便，争不恣狂荡。何须论得丧？才子词人，自是白衣卿相。烟花巷陌，依约丹青屏障。幸有意中人，堪寻访。且恁偎红翠，风流事，平生畅。青春都一饷。忍把浮名，换了浅斟低唱！</a:t>
            </a:r>
            <a:r>
              <a:rPr lang="zh-CN" altLang="zh-CN">
                <a:latin typeface="微软雅黑 Light" panose="020B0502040204020203" pitchFamily="34" charset="-122"/>
                <a:ea typeface="微软雅黑 Light" panose="020B0502040204020203" pitchFamily="34" charset="-122"/>
                <a:cs typeface="Arial" panose="020B0604020202020204" pitchFamily="34" charset="0"/>
              </a:rPr>
              <a:t> </a:t>
            </a:r>
            <a:endParaRPr lang="zh-CN" altLang="zh-CN" sz="1400">
              <a:latin typeface="微软雅黑 Light" panose="020B0502040204020203" pitchFamily="34" charset="-122"/>
              <a:ea typeface="微软雅黑 Light" panose="020B0502040204020203" pitchFamily="34" charset="-122"/>
              <a:cs typeface="Arial" panose="020B0604020202020204" pitchFamily="34" charset="0"/>
            </a:endParaRPr>
          </a:p>
        </p:txBody>
      </p:sp>
      <p:graphicFrame>
        <p:nvGraphicFramePr>
          <p:cNvPr id="7" name="表格 6">
            <a:extLst>
              <a:ext uri="{FF2B5EF4-FFF2-40B4-BE49-F238E27FC236}">
                <a16:creationId xmlns:a16="http://schemas.microsoft.com/office/drawing/2014/main" id="{E5C232F3-DEAF-433D-A423-3D9956AF89ED}"/>
              </a:ext>
            </a:extLst>
          </p:cNvPr>
          <p:cNvGraphicFramePr>
            <a:graphicFrameLocks noGrp="1"/>
          </p:cNvGraphicFramePr>
          <p:nvPr>
            <p:extLst>
              <p:ext uri="{D42A27DB-BD31-4B8C-83A1-F6EECF244321}">
                <p14:modId xmlns:p14="http://schemas.microsoft.com/office/powerpoint/2010/main" val="330227747"/>
              </p:ext>
            </p:extLst>
          </p:nvPr>
        </p:nvGraphicFramePr>
        <p:xfrm>
          <a:off x="1604401" y="4571364"/>
          <a:ext cx="7682630" cy="1062248"/>
        </p:xfrm>
        <a:graphic>
          <a:graphicData uri="http://schemas.openxmlformats.org/drawingml/2006/table">
            <a:tbl>
              <a:tblPr firstRow="1" firstCol="1" bandRow="1">
                <a:tableStyleId>{5C22544A-7EE6-4342-B048-85BDC9FD1C3A}</a:tableStyleId>
              </a:tblPr>
              <a:tblGrid>
                <a:gridCol w="1280138">
                  <a:extLst>
                    <a:ext uri="{9D8B030D-6E8A-4147-A177-3AD203B41FA5}">
                      <a16:colId xmlns:a16="http://schemas.microsoft.com/office/drawing/2014/main" val="3383498496"/>
                    </a:ext>
                  </a:extLst>
                </a:gridCol>
                <a:gridCol w="1280138">
                  <a:extLst>
                    <a:ext uri="{9D8B030D-6E8A-4147-A177-3AD203B41FA5}">
                      <a16:colId xmlns:a16="http://schemas.microsoft.com/office/drawing/2014/main" val="1730827628"/>
                    </a:ext>
                  </a:extLst>
                </a:gridCol>
                <a:gridCol w="1280138">
                  <a:extLst>
                    <a:ext uri="{9D8B030D-6E8A-4147-A177-3AD203B41FA5}">
                      <a16:colId xmlns:a16="http://schemas.microsoft.com/office/drawing/2014/main" val="3511013670"/>
                    </a:ext>
                  </a:extLst>
                </a:gridCol>
                <a:gridCol w="1280138">
                  <a:extLst>
                    <a:ext uri="{9D8B030D-6E8A-4147-A177-3AD203B41FA5}">
                      <a16:colId xmlns:a16="http://schemas.microsoft.com/office/drawing/2014/main" val="1754313710"/>
                    </a:ext>
                  </a:extLst>
                </a:gridCol>
                <a:gridCol w="1281039">
                  <a:extLst>
                    <a:ext uri="{9D8B030D-6E8A-4147-A177-3AD203B41FA5}">
                      <a16:colId xmlns:a16="http://schemas.microsoft.com/office/drawing/2014/main" val="1725900546"/>
                    </a:ext>
                  </a:extLst>
                </a:gridCol>
                <a:gridCol w="1281039">
                  <a:extLst>
                    <a:ext uri="{9D8B030D-6E8A-4147-A177-3AD203B41FA5}">
                      <a16:colId xmlns:a16="http://schemas.microsoft.com/office/drawing/2014/main" val="3640992770"/>
                    </a:ext>
                  </a:extLst>
                </a:gridCol>
              </a:tblGrid>
              <a:tr h="408042">
                <a:tc>
                  <a:txBody>
                    <a:bodyPr/>
                    <a:lstStyle/>
                    <a:p>
                      <a:pPr indent="127000">
                        <a:spcAft>
                          <a:spcPts val="400"/>
                        </a:spcAft>
                      </a:pPr>
                      <a:r>
                        <a:rPr lang="zh-CN" sz="1600">
                          <a:solidFill>
                            <a:schemeClr val="tx1">
                              <a:lumMod val="10000"/>
                            </a:schemeClr>
                          </a:solidFill>
                          <a:effectLst/>
                          <a:latin typeface="微软雅黑" panose="020B0503020204020204" pitchFamily="34" charset="-122"/>
                          <a:ea typeface="微软雅黑" panose="020B0503020204020204" pitchFamily="34" charset="-122"/>
                        </a:rPr>
                        <a:t>序号</a:t>
                      </a:r>
                      <a:endParaRPr lang="zh-CN" sz="1600">
                        <a:solidFill>
                          <a:schemeClr val="tx1">
                            <a:lumMod val="10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tc>
                <a:tc>
                  <a:txBody>
                    <a:bodyPr/>
                    <a:lstStyle/>
                    <a:p>
                      <a:pPr indent="127000">
                        <a:spcAft>
                          <a:spcPts val="400"/>
                        </a:spcAft>
                      </a:pPr>
                      <a:r>
                        <a:rPr lang="zh-CN" sz="1600">
                          <a:solidFill>
                            <a:schemeClr val="tx1">
                              <a:lumMod val="10000"/>
                            </a:schemeClr>
                          </a:solidFill>
                          <a:effectLst/>
                          <a:latin typeface="微软雅黑" panose="020B0503020204020204" pitchFamily="34" charset="-122"/>
                          <a:ea typeface="微软雅黑" panose="020B0503020204020204" pitchFamily="34" charset="-122"/>
                        </a:rPr>
                        <a:t>关键字</a:t>
                      </a:r>
                      <a:endParaRPr lang="zh-CN" sz="1600">
                        <a:solidFill>
                          <a:schemeClr val="tx1">
                            <a:lumMod val="10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tc>
                <a:tc>
                  <a:txBody>
                    <a:bodyPr/>
                    <a:lstStyle/>
                    <a:p>
                      <a:pPr indent="127000">
                        <a:spcAft>
                          <a:spcPts val="400"/>
                        </a:spcAft>
                      </a:pPr>
                      <a:r>
                        <a:rPr lang="zh-CN" sz="1600">
                          <a:solidFill>
                            <a:schemeClr val="tx1">
                              <a:lumMod val="10000"/>
                            </a:schemeClr>
                          </a:solidFill>
                          <a:effectLst/>
                          <a:latin typeface="微软雅黑" panose="020B0503020204020204" pitchFamily="34" charset="-122"/>
                          <a:ea typeface="微软雅黑" panose="020B0503020204020204" pitchFamily="34" charset="-122"/>
                        </a:rPr>
                        <a:t>蜀道难</a:t>
                      </a:r>
                      <a:endParaRPr lang="zh-CN" sz="1600">
                        <a:solidFill>
                          <a:schemeClr val="tx1">
                            <a:lumMod val="10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tc>
                <a:tc>
                  <a:txBody>
                    <a:bodyPr/>
                    <a:lstStyle/>
                    <a:p>
                      <a:pPr indent="127000">
                        <a:spcAft>
                          <a:spcPts val="400"/>
                        </a:spcAft>
                      </a:pPr>
                      <a:r>
                        <a:rPr lang="zh-CN" sz="1600">
                          <a:solidFill>
                            <a:schemeClr val="tx1">
                              <a:lumMod val="10000"/>
                            </a:schemeClr>
                          </a:solidFill>
                          <a:effectLst/>
                          <a:latin typeface="微软雅黑" panose="020B0503020204020204" pitchFamily="34" charset="-122"/>
                          <a:ea typeface="微软雅黑" panose="020B0503020204020204" pitchFamily="34" charset="-122"/>
                        </a:rPr>
                        <a:t>静夜思</a:t>
                      </a:r>
                      <a:endParaRPr lang="zh-CN" sz="1600">
                        <a:solidFill>
                          <a:schemeClr val="tx1">
                            <a:lumMod val="10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tc>
                <a:tc>
                  <a:txBody>
                    <a:bodyPr/>
                    <a:lstStyle/>
                    <a:p>
                      <a:pPr indent="127000">
                        <a:spcAft>
                          <a:spcPts val="400"/>
                        </a:spcAft>
                      </a:pPr>
                      <a:r>
                        <a:rPr lang="zh-CN" sz="1600">
                          <a:solidFill>
                            <a:schemeClr val="tx1">
                              <a:lumMod val="10000"/>
                            </a:schemeClr>
                          </a:solidFill>
                          <a:effectLst/>
                          <a:latin typeface="微软雅黑" panose="020B0503020204020204" pitchFamily="34" charset="-122"/>
                          <a:ea typeface="微软雅黑" panose="020B0503020204020204" pitchFamily="34" charset="-122"/>
                        </a:rPr>
                        <a:t>春台望</a:t>
                      </a:r>
                      <a:endParaRPr lang="zh-CN" sz="1600">
                        <a:solidFill>
                          <a:schemeClr val="tx1">
                            <a:lumMod val="10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tc>
                <a:tc>
                  <a:txBody>
                    <a:bodyPr/>
                    <a:lstStyle/>
                    <a:p>
                      <a:pPr indent="127000">
                        <a:spcAft>
                          <a:spcPts val="400"/>
                        </a:spcAft>
                      </a:pPr>
                      <a:r>
                        <a:rPr lang="zh-CN" sz="1600">
                          <a:solidFill>
                            <a:schemeClr val="tx1">
                              <a:lumMod val="10000"/>
                            </a:schemeClr>
                          </a:solidFill>
                          <a:effectLst/>
                          <a:latin typeface="微软雅黑" panose="020B0503020204020204" pitchFamily="34" charset="-122"/>
                          <a:ea typeface="微软雅黑" panose="020B0503020204020204" pitchFamily="34" charset="-122"/>
                        </a:rPr>
                        <a:t>鹤冲天</a:t>
                      </a:r>
                      <a:endParaRPr lang="zh-CN" sz="1600">
                        <a:solidFill>
                          <a:schemeClr val="tx1">
                            <a:lumMod val="10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tc>
                <a:extLst>
                  <a:ext uri="{0D108BD9-81ED-4DB2-BD59-A6C34878D82A}">
                    <a16:rowId xmlns:a16="http://schemas.microsoft.com/office/drawing/2014/main" val="850358021"/>
                  </a:ext>
                </a:extLst>
              </a:tr>
              <a:tr h="327103">
                <a:tc>
                  <a:txBody>
                    <a:bodyPr/>
                    <a:lstStyle/>
                    <a:p>
                      <a:pPr indent="127000">
                        <a:spcAft>
                          <a:spcPts val="400"/>
                        </a:spcAft>
                      </a:pPr>
                      <a:r>
                        <a:rPr lang="en-US" altLang="zh-CN" sz="1600">
                          <a:solidFill>
                            <a:schemeClr val="tx1">
                              <a:lumMod val="10000"/>
                            </a:schemeClr>
                          </a:solidFill>
                          <a:effectLst/>
                          <a:latin typeface="微软雅黑" panose="020B0503020204020204" pitchFamily="34" charset="-122"/>
                          <a:ea typeface="微软雅黑" panose="020B0503020204020204" pitchFamily="34" charset="-122"/>
                          <a:cs typeface="Arial" panose="020B0604020202020204" pitchFamily="34" charset="0"/>
                        </a:rPr>
                        <a:t>1</a:t>
                      </a:r>
                      <a:endParaRPr lang="zh-CN" sz="1600">
                        <a:solidFill>
                          <a:schemeClr val="tx1">
                            <a:lumMod val="10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tc>
                <a:tc>
                  <a:txBody>
                    <a:bodyPr/>
                    <a:lstStyle/>
                    <a:p>
                      <a:pPr marL="0" marR="0" lvl="0" indent="127000" algn="l" defTabSz="1219170" rtl="0" eaLnBrk="1" fontAlgn="auto" latinLnBrk="0" hangingPunct="1">
                        <a:lnSpc>
                          <a:spcPct val="100000"/>
                        </a:lnSpc>
                        <a:spcBef>
                          <a:spcPts val="0"/>
                        </a:spcBef>
                        <a:spcAft>
                          <a:spcPts val="400"/>
                        </a:spcAft>
                        <a:buClrTx/>
                        <a:buSzTx/>
                        <a:buFontTx/>
                        <a:buNone/>
                        <a:tabLst/>
                        <a:defRPr/>
                      </a:pPr>
                      <a:r>
                        <a:rPr lang="zh-CN" altLang="en-US" sz="1600">
                          <a:solidFill>
                            <a:schemeClr val="tx1">
                              <a:lumMod val="10000"/>
                            </a:schemeClr>
                          </a:solidFill>
                          <a:effectLst/>
                          <a:latin typeface="微软雅黑" panose="020B0503020204020204" pitchFamily="34" charset="-122"/>
                          <a:ea typeface="微软雅黑" panose="020B0503020204020204" pitchFamily="34" charset="-122"/>
                          <a:cs typeface="Arial" panose="020B0604020202020204" pitchFamily="34" charset="0"/>
                        </a:rPr>
                        <a:t>望</a:t>
                      </a:r>
                      <a:endParaRPr lang="zh-CN" sz="1600">
                        <a:solidFill>
                          <a:schemeClr val="tx1">
                            <a:lumMod val="10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tc>
                <a:tc>
                  <a:txBody>
                    <a:bodyPr/>
                    <a:lstStyle/>
                    <a:p>
                      <a:pPr indent="127000">
                        <a:spcAft>
                          <a:spcPts val="400"/>
                        </a:spcAft>
                      </a:pPr>
                      <a:r>
                        <a:rPr lang="en-US" altLang="zh-CN" sz="1600">
                          <a:solidFill>
                            <a:schemeClr val="tx1">
                              <a:lumMod val="10000"/>
                            </a:schemeClr>
                          </a:solidFill>
                          <a:effectLst/>
                          <a:latin typeface="微软雅黑" panose="020B0503020204020204" pitchFamily="34" charset="-122"/>
                          <a:ea typeface="微软雅黑" panose="020B0503020204020204" pitchFamily="34" charset="-122"/>
                          <a:cs typeface="Arial" panose="020B0604020202020204" pitchFamily="34" charset="0"/>
                        </a:rPr>
                        <a:t>y</a:t>
                      </a:r>
                      <a:endParaRPr lang="zh-CN" sz="1600">
                        <a:solidFill>
                          <a:schemeClr val="tx1">
                            <a:lumMod val="10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tc>
                <a:tc>
                  <a:txBody>
                    <a:bodyPr/>
                    <a:lstStyle/>
                    <a:p>
                      <a:pPr indent="127000">
                        <a:spcAft>
                          <a:spcPts val="400"/>
                        </a:spcAft>
                      </a:pPr>
                      <a:r>
                        <a:rPr lang="en-US" altLang="zh-CN" sz="1600">
                          <a:solidFill>
                            <a:schemeClr val="tx1">
                              <a:lumMod val="10000"/>
                            </a:schemeClr>
                          </a:solidFill>
                          <a:effectLst/>
                          <a:latin typeface="微软雅黑" panose="020B0503020204020204" pitchFamily="34" charset="-122"/>
                          <a:ea typeface="微软雅黑" panose="020B0503020204020204" pitchFamily="34" charset="-122"/>
                          <a:cs typeface="Arial" panose="020B0604020202020204" pitchFamily="34" charset="0"/>
                        </a:rPr>
                        <a:t>y</a:t>
                      </a:r>
                      <a:endParaRPr lang="zh-CN" sz="1600">
                        <a:solidFill>
                          <a:schemeClr val="tx1">
                            <a:lumMod val="10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tc>
                <a:tc>
                  <a:txBody>
                    <a:bodyPr/>
                    <a:lstStyle/>
                    <a:p>
                      <a:pPr indent="127000">
                        <a:spcAft>
                          <a:spcPts val="400"/>
                        </a:spcAft>
                      </a:pPr>
                      <a:r>
                        <a:rPr lang="en-US" altLang="zh-CN" sz="1600">
                          <a:solidFill>
                            <a:schemeClr val="tx1">
                              <a:lumMod val="10000"/>
                            </a:schemeClr>
                          </a:solidFill>
                          <a:effectLst/>
                          <a:latin typeface="微软雅黑" panose="020B0503020204020204" pitchFamily="34" charset="-122"/>
                          <a:ea typeface="微软雅黑" panose="020B0503020204020204" pitchFamily="34" charset="-122"/>
                          <a:cs typeface="Arial" panose="020B0604020202020204" pitchFamily="34" charset="0"/>
                        </a:rPr>
                        <a:t>y</a:t>
                      </a:r>
                      <a:endParaRPr lang="zh-CN" sz="1600">
                        <a:solidFill>
                          <a:schemeClr val="tx1">
                            <a:lumMod val="10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tc>
                <a:tc>
                  <a:txBody>
                    <a:bodyPr/>
                    <a:lstStyle/>
                    <a:p>
                      <a:pPr indent="127000">
                        <a:spcAft>
                          <a:spcPts val="400"/>
                        </a:spcAft>
                      </a:pPr>
                      <a:r>
                        <a:rPr lang="en-US" altLang="zh-CN" sz="1600">
                          <a:solidFill>
                            <a:schemeClr val="tx1">
                              <a:lumMod val="10000"/>
                            </a:schemeClr>
                          </a:solidFill>
                          <a:effectLst/>
                          <a:latin typeface="微软雅黑" panose="020B0503020204020204" pitchFamily="34" charset="-122"/>
                          <a:ea typeface="微软雅黑" panose="020B0503020204020204" pitchFamily="34" charset="-122"/>
                          <a:cs typeface="Arial" panose="020B0604020202020204" pitchFamily="34" charset="0"/>
                        </a:rPr>
                        <a:t>y</a:t>
                      </a:r>
                      <a:endParaRPr lang="zh-CN" sz="1600">
                        <a:solidFill>
                          <a:schemeClr val="tx1">
                            <a:lumMod val="10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tc>
                <a:extLst>
                  <a:ext uri="{0D108BD9-81ED-4DB2-BD59-A6C34878D82A}">
                    <a16:rowId xmlns:a16="http://schemas.microsoft.com/office/drawing/2014/main" val="3320142879"/>
                  </a:ext>
                </a:extLst>
              </a:tr>
              <a:tr h="327103">
                <a:tc>
                  <a:txBody>
                    <a:bodyPr/>
                    <a:lstStyle/>
                    <a:p>
                      <a:pPr indent="127000">
                        <a:spcAft>
                          <a:spcPts val="400"/>
                        </a:spcAft>
                      </a:pPr>
                      <a:r>
                        <a:rPr lang="en-US" sz="1600">
                          <a:solidFill>
                            <a:schemeClr val="tx1">
                              <a:lumMod val="10000"/>
                            </a:schemeClr>
                          </a:solidFill>
                          <a:effectLst/>
                          <a:latin typeface="微软雅黑" panose="020B0503020204020204" pitchFamily="34" charset="-122"/>
                          <a:ea typeface="微软雅黑" panose="020B0503020204020204" pitchFamily="34" charset="-122"/>
                        </a:rPr>
                        <a:t> 2</a:t>
                      </a:r>
                      <a:endParaRPr lang="zh-CN" sz="1600">
                        <a:solidFill>
                          <a:schemeClr val="tx1">
                            <a:lumMod val="10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tc>
                <a:tc>
                  <a:txBody>
                    <a:bodyPr/>
                    <a:lstStyle/>
                    <a:p>
                      <a:pPr indent="127000">
                        <a:spcAft>
                          <a:spcPts val="400"/>
                        </a:spcAft>
                      </a:pPr>
                      <a:r>
                        <a:rPr lang="en-US" sz="1600">
                          <a:solidFill>
                            <a:schemeClr val="tx1">
                              <a:lumMod val="10000"/>
                            </a:schemeClr>
                          </a:solidFill>
                          <a:effectLst/>
                          <a:latin typeface="微软雅黑" panose="020B0503020204020204" pitchFamily="34" charset="-122"/>
                          <a:ea typeface="微软雅黑" panose="020B0503020204020204" pitchFamily="34" charset="-122"/>
                        </a:rPr>
                        <a:t> </a:t>
                      </a:r>
                      <a:r>
                        <a:rPr lang="zh-CN" altLang="en-US" sz="1600">
                          <a:solidFill>
                            <a:schemeClr val="tx1">
                              <a:lumMod val="10000"/>
                            </a:schemeClr>
                          </a:solidFill>
                          <a:effectLst/>
                          <a:latin typeface="微软雅黑" panose="020B0503020204020204" pitchFamily="34" charset="-122"/>
                          <a:ea typeface="微软雅黑" panose="020B0503020204020204" pitchFamily="34" charset="-122"/>
                        </a:rPr>
                        <a:t>上</a:t>
                      </a:r>
                      <a:endParaRPr lang="zh-CN" sz="1600">
                        <a:solidFill>
                          <a:schemeClr val="tx1">
                            <a:lumMod val="10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tc>
                <a:tc>
                  <a:txBody>
                    <a:bodyPr/>
                    <a:lstStyle/>
                    <a:p>
                      <a:pPr indent="127000">
                        <a:spcAft>
                          <a:spcPts val="400"/>
                        </a:spcAft>
                      </a:pPr>
                      <a:r>
                        <a:rPr lang="en-US" sz="1600">
                          <a:solidFill>
                            <a:schemeClr val="tx1">
                              <a:lumMod val="10000"/>
                            </a:schemeClr>
                          </a:solidFill>
                          <a:effectLst/>
                          <a:latin typeface="微软雅黑" panose="020B0503020204020204" pitchFamily="34" charset="-122"/>
                          <a:ea typeface="微软雅黑" panose="020B0503020204020204" pitchFamily="34" charset="-122"/>
                        </a:rPr>
                        <a:t> y</a:t>
                      </a:r>
                      <a:endParaRPr lang="zh-CN" sz="1600">
                        <a:solidFill>
                          <a:schemeClr val="tx1">
                            <a:lumMod val="10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tc>
                <a:tc>
                  <a:txBody>
                    <a:bodyPr/>
                    <a:lstStyle/>
                    <a:p>
                      <a:pPr indent="127000">
                        <a:spcAft>
                          <a:spcPts val="400"/>
                        </a:spcAft>
                      </a:pPr>
                      <a:r>
                        <a:rPr lang="en-US" sz="1600">
                          <a:solidFill>
                            <a:schemeClr val="tx1">
                              <a:lumMod val="10000"/>
                            </a:schemeClr>
                          </a:solidFill>
                          <a:effectLst/>
                          <a:latin typeface="微软雅黑" panose="020B0503020204020204" pitchFamily="34" charset="-122"/>
                          <a:ea typeface="微软雅黑" panose="020B0503020204020204" pitchFamily="34" charset="-122"/>
                        </a:rPr>
                        <a:t> </a:t>
                      </a:r>
                      <a:endParaRPr lang="zh-CN" sz="1600">
                        <a:solidFill>
                          <a:schemeClr val="tx1">
                            <a:lumMod val="10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tc>
                <a:tc>
                  <a:txBody>
                    <a:bodyPr/>
                    <a:lstStyle/>
                    <a:p>
                      <a:pPr indent="127000">
                        <a:spcAft>
                          <a:spcPts val="400"/>
                        </a:spcAft>
                      </a:pPr>
                      <a:r>
                        <a:rPr lang="en-US" sz="1600">
                          <a:solidFill>
                            <a:schemeClr val="tx1">
                              <a:lumMod val="10000"/>
                            </a:schemeClr>
                          </a:solidFill>
                          <a:effectLst/>
                          <a:latin typeface="微软雅黑" panose="020B0503020204020204" pitchFamily="34" charset="-122"/>
                          <a:ea typeface="微软雅黑" panose="020B0503020204020204" pitchFamily="34" charset="-122"/>
                        </a:rPr>
                        <a:t> </a:t>
                      </a:r>
                      <a:endParaRPr lang="zh-CN" sz="1600">
                        <a:solidFill>
                          <a:schemeClr val="tx1">
                            <a:lumMod val="10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tc>
                <a:tc>
                  <a:txBody>
                    <a:bodyPr/>
                    <a:lstStyle/>
                    <a:p>
                      <a:pPr indent="127000">
                        <a:spcAft>
                          <a:spcPts val="400"/>
                        </a:spcAft>
                      </a:pPr>
                      <a:r>
                        <a:rPr lang="en-US" sz="1600">
                          <a:solidFill>
                            <a:schemeClr val="tx1">
                              <a:lumMod val="10000"/>
                            </a:schemeClr>
                          </a:solidFill>
                          <a:effectLst/>
                          <a:latin typeface="微软雅黑" panose="020B0503020204020204" pitchFamily="34" charset="-122"/>
                          <a:ea typeface="微软雅黑" panose="020B0503020204020204" pitchFamily="34" charset="-122"/>
                        </a:rPr>
                        <a:t> y</a:t>
                      </a:r>
                      <a:endParaRPr lang="zh-CN" sz="1600">
                        <a:solidFill>
                          <a:schemeClr val="tx1">
                            <a:lumMod val="10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tc>
                <a:extLst>
                  <a:ext uri="{0D108BD9-81ED-4DB2-BD59-A6C34878D82A}">
                    <a16:rowId xmlns:a16="http://schemas.microsoft.com/office/drawing/2014/main" val="3880377474"/>
                  </a:ext>
                </a:extLst>
              </a:tr>
            </a:tbl>
          </a:graphicData>
        </a:graphic>
      </p:graphicFrame>
      <p:sp>
        <p:nvSpPr>
          <p:cNvPr id="17" name="文本框 48">
            <a:extLst>
              <a:ext uri="{FF2B5EF4-FFF2-40B4-BE49-F238E27FC236}">
                <a16:creationId xmlns:a16="http://schemas.microsoft.com/office/drawing/2014/main" id="{5AF16D7A-F7E1-4784-A3D8-E527087D8571}"/>
              </a:ext>
            </a:extLst>
          </p:cNvPr>
          <p:cNvSpPr txBox="1">
            <a:spLocks noChangeArrowheads="1"/>
          </p:cNvSpPr>
          <p:nvPr/>
        </p:nvSpPr>
        <p:spPr bwMode="auto">
          <a:xfrm>
            <a:off x="907738" y="218374"/>
            <a:ext cx="34591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en-US" altLang="zh-CN" sz="3200">
                <a:solidFill>
                  <a:schemeClr val="bg1">
                    <a:lumMod val="85000"/>
                  </a:schemeClr>
                </a:solidFill>
                <a:latin typeface="+mn-lt"/>
                <a:ea typeface="+mn-ea"/>
                <a:cs typeface="+mn-ea"/>
                <a:sym typeface="+mn-lt"/>
              </a:rPr>
              <a:t>InnoDB</a:t>
            </a:r>
            <a:r>
              <a:rPr lang="zh-CN" altLang="en-US" sz="3200">
                <a:solidFill>
                  <a:schemeClr val="bg1">
                    <a:lumMod val="85000"/>
                  </a:schemeClr>
                </a:solidFill>
                <a:latin typeface="+mn-lt"/>
                <a:ea typeface="+mn-ea"/>
                <a:cs typeface="+mn-ea"/>
                <a:sym typeface="+mn-lt"/>
              </a:rPr>
              <a:t>中的索引</a:t>
            </a:r>
          </a:p>
        </p:txBody>
      </p:sp>
      <p:sp>
        <p:nvSpPr>
          <p:cNvPr id="18" name="等腰三角形 17">
            <a:extLst>
              <a:ext uri="{FF2B5EF4-FFF2-40B4-BE49-F238E27FC236}">
                <a16:creationId xmlns:a16="http://schemas.microsoft.com/office/drawing/2014/main" id="{CBEA600F-7BBE-459B-B136-3EE5442DE4DE}"/>
              </a:ext>
            </a:extLst>
          </p:cNvPr>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等腰三角形 18">
            <a:extLst>
              <a:ext uri="{FF2B5EF4-FFF2-40B4-BE49-F238E27FC236}">
                <a16:creationId xmlns:a16="http://schemas.microsoft.com/office/drawing/2014/main" id="{1AD86FFE-259F-4747-A040-D38017032567}"/>
              </a:ext>
            </a:extLst>
          </p:cNvPr>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477247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2"/>
          <p:cNvSpPr>
            <a:spLocks noChangeArrowheads="1"/>
          </p:cNvSpPr>
          <p:nvPr/>
        </p:nvSpPr>
        <p:spPr bwMode="auto">
          <a:xfrm>
            <a:off x="1004673" y="970068"/>
            <a:ext cx="7592885" cy="61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itchFamily="34" charset="0"/>
                <a:ea typeface="宋体" pitchFamily="2" charset="-122"/>
              </a:defRPr>
            </a:lvl1pPr>
            <a:lvl2pPr marL="285750" indent="-285750">
              <a:spcBef>
                <a:spcPct val="20000"/>
              </a:spcBef>
              <a:buChar char="–"/>
              <a:defRPr sz="2800">
                <a:solidFill>
                  <a:schemeClr val="tx1"/>
                </a:solidFill>
                <a:latin typeface="Arial" pitchFamily="34" charset="0"/>
                <a:ea typeface="宋体" pitchFamily="2" charset="-122"/>
              </a:defRPr>
            </a:lvl2pPr>
            <a:lvl3pPr marL="6858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lvl="1">
              <a:lnSpc>
                <a:spcPct val="200000"/>
              </a:lnSpc>
              <a:spcBef>
                <a:spcPct val="0"/>
              </a:spcBef>
              <a:buClr>
                <a:srgbClr val="FFC000"/>
              </a:buClr>
              <a:buFont typeface="Wingdings" pitchFamily="2" charset="2"/>
              <a:buChar char="n"/>
            </a:pPr>
            <a:r>
              <a:rPr lang="en-US" altLang="zh-CN" sz="2000">
                <a:latin typeface="微软雅黑 Light" pitchFamily="34" charset="-122"/>
                <a:ea typeface="微软雅黑 Light" pitchFamily="34" charset="-122"/>
              </a:rPr>
              <a:t>MySQL</a:t>
            </a:r>
            <a:r>
              <a:rPr lang="zh-CN" altLang="en-US" sz="2000">
                <a:latin typeface="微软雅黑 Light" pitchFamily="34" charset="-122"/>
                <a:ea typeface="微软雅黑 Light" pitchFamily="34" charset="-122"/>
              </a:rPr>
              <a:t>中的全文索引</a:t>
            </a:r>
            <a:endParaRPr lang="en-US" altLang="zh-CN" sz="2000">
              <a:latin typeface="微软雅黑 Light" pitchFamily="34" charset="-122"/>
              <a:ea typeface="微软雅黑 Light" pitchFamily="34" charset="-122"/>
            </a:endParaRPr>
          </a:p>
        </p:txBody>
      </p:sp>
      <p:sp>
        <p:nvSpPr>
          <p:cNvPr id="1026" name="AutoShape 2" descr="http://img2.imgtn.bdimg.com/it/u=1651955577,2287531558&amp;fm=214&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28" name="AutoShape 4" descr="http://img2.imgtn.bdimg.com/it/u=1651955577,2287531558&amp;fm=214&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0" name="AutoShape 6" descr="http://img2.imgtn.bdimg.com/it/u=1651955577,2287531558&amp;fm=214&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2" name="AutoShape 8" descr="http://img2.imgtn.bdimg.com/it/u=1651955577,2287531558&amp;fm=214&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4" name="AutoShape 10" descr="http://img2.imgtn.bdimg.com/it/u=1651955577,2287531558&amp;fm=214&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5" name="矩形 4">
            <a:extLst>
              <a:ext uri="{FF2B5EF4-FFF2-40B4-BE49-F238E27FC236}">
                <a16:creationId xmlns:a16="http://schemas.microsoft.com/office/drawing/2014/main" id="{EA5E95B9-23F3-4711-8B66-1D9CEE297B63}"/>
              </a:ext>
            </a:extLst>
          </p:cNvPr>
          <p:cNvSpPr/>
          <p:nvPr/>
        </p:nvSpPr>
        <p:spPr>
          <a:xfrm>
            <a:off x="1196661" y="1601766"/>
            <a:ext cx="10126515" cy="974626"/>
          </a:xfrm>
          <a:prstGeom prst="rect">
            <a:avLst/>
          </a:prstGeom>
        </p:spPr>
        <p:txBody>
          <a:bodyPr wrap="square">
            <a:spAutoFit/>
          </a:bodyPr>
          <a:lstStyle/>
          <a:p>
            <a:pPr indent="304800">
              <a:spcAft>
                <a:spcPts val="400"/>
              </a:spcAft>
            </a:pPr>
            <a:r>
              <a:rPr lang="en-US" altLang="zh-CN">
                <a:latin typeface="微软雅黑 Light" panose="020B0502040204020203" pitchFamily="34" charset="-122"/>
                <a:ea typeface="微软雅黑 Light" panose="020B0502040204020203" pitchFamily="34" charset="-122"/>
                <a:cs typeface="Arial" panose="020B0604020202020204" pitchFamily="34" charset="0"/>
              </a:rPr>
              <a:t>MySQL 5.6 </a:t>
            </a:r>
            <a:r>
              <a:rPr lang="zh-CN" altLang="en-US">
                <a:latin typeface="微软雅黑 Light" panose="020B0502040204020203" pitchFamily="34" charset="-122"/>
                <a:ea typeface="微软雅黑 Light" panose="020B0502040204020203" pitchFamily="34" charset="-122"/>
                <a:cs typeface="Arial" panose="020B0604020202020204" pitchFamily="34" charset="0"/>
              </a:rPr>
              <a:t>以前的版本，只有 </a:t>
            </a:r>
            <a:r>
              <a:rPr lang="en-US" altLang="zh-CN">
                <a:latin typeface="微软雅黑 Light" panose="020B0502040204020203" pitchFamily="34" charset="-122"/>
                <a:ea typeface="微软雅黑 Light" panose="020B0502040204020203" pitchFamily="34" charset="-122"/>
                <a:cs typeface="Arial" panose="020B0604020202020204" pitchFamily="34" charset="0"/>
              </a:rPr>
              <a:t>MyISAM </a:t>
            </a:r>
            <a:r>
              <a:rPr lang="zh-CN" altLang="en-US">
                <a:latin typeface="微软雅黑 Light" panose="020B0502040204020203" pitchFamily="34" charset="-122"/>
                <a:ea typeface="微软雅黑 Light" panose="020B0502040204020203" pitchFamily="34" charset="-122"/>
                <a:cs typeface="Arial" panose="020B0604020202020204" pitchFamily="34" charset="0"/>
              </a:rPr>
              <a:t>存储引擎支持全文索引。从</a:t>
            </a:r>
            <a:r>
              <a:rPr lang="en-US" altLang="zh-CN">
                <a:latin typeface="微软雅黑 Light" panose="020B0502040204020203" pitchFamily="34" charset="-122"/>
                <a:ea typeface="微软雅黑 Light" panose="020B0502040204020203" pitchFamily="34" charset="-122"/>
                <a:cs typeface="Arial" panose="020B0604020202020204" pitchFamily="34" charset="0"/>
              </a:rPr>
              <a:t>InnoDB 1.2.x</a:t>
            </a:r>
            <a:r>
              <a:rPr lang="zh-CN" altLang="en-US">
                <a:latin typeface="微软雅黑 Light" panose="020B0502040204020203" pitchFamily="34" charset="-122"/>
                <a:ea typeface="微软雅黑 Light" panose="020B0502040204020203" pitchFamily="34" charset="-122"/>
                <a:cs typeface="Arial" panose="020B0604020202020204" pitchFamily="34" charset="0"/>
              </a:rPr>
              <a:t>版本开始，</a:t>
            </a:r>
            <a:r>
              <a:rPr lang="en-US" altLang="zh-CN">
                <a:latin typeface="微软雅黑 Light" panose="020B0502040204020203" pitchFamily="34" charset="-122"/>
                <a:ea typeface="微软雅黑 Light" panose="020B0502040204020203" pitchFamily="34" charset="-122"/>
                <a:cs typeface="Arial" panose="020B0604020202020204" pitchFamily="34" charset="0"/>
              </a:rPr>
              <a:t>InnoDB</a:t>
            </a:r>
            <a:r>
              <a:rPr lang="zh-CN" altLang="en-US">
                <a:latin typeface="微软雅黑 Light" panose="020B0502040204020203" pitchFamily="34" charset="-122"/>
                <a:ea typeface="微软雅黑 Light" panose="020B0502040204020203" pitchFamily="34" charset="-122"/>
                <a:cs typeface="Arial" panose="020B0604020202020204" pitchFamily="34" charset="0"/>
              </a:rPr>
              <a:t>存储引擎开始支持全文检索，对应的</a:t>
            </a:r>
            <a:r>
              <a:rPr lang="en-US" altLang="zh-CN">
                <a:latin typeface="微软雅黑 Light" panose="020B0502040204020203" pitchFamily="34" charset="-122"/>
                <a:ea typeface="微软雅黑 Light" panose="020B0502040204020203" pitchFamily="34" charset="-122"/>
                <a:cs typeface="Arial" panose="020B0604020202020204" pitchFamily="34" charset="0"/>
              </a:rPr>
              <a:t>MySQL</a:t>
            </a:r>
            <a:r>
              <a:rPr lang="zh-CN" altLang="en-US">
                <a:latin typeface="微软雅黑 Light" panose="020B0502040204020203" pitchFamily="34" charset="-122"/>
                <a:ea typeface="微软雅黑 Light" panose="020B0502040204020203" pitchFamily="34" charset="-122"/>
                <a:cs typeface="Arial" panose="020B0604020202020204" pitchFamily="34" charset="0"/>
              </a:rPr>
              <a:t>版本是</a:t>
            </a:r>
            <a:r>
              <a:rPr lang="en-US" altLang="zh-CN">
                <a:latin typeface="微软雅黑 Light" panose="020B0502040204020203" pitchFamily="34" charset="-122"/>
                <a:ea typeface="微软雅黑 Light" panose="020B0502040204020203" pitchFamily="34" charset="-122"/>
                <a:cs typeface="Arial" panose="020B0604020202020204" pitchFamily="34" charset="0"/>
              </a:rPr>
              <a:t>5.6.x</a:t>
            </a:r>
            <a:r>
              <a:rPr lang="zh-CN" altLang="en-US">
                <a:latin typeface="微软雅黑 Light" panose="020B0502040204020203" pitchFamily="34" charset="-122"/>
                <a:ea typeface="微软雅黑 Light" panose="020B0502040204020203" pitchFamily="34" charset="-122"/>
                <a:cs typeface="Arial" panose="020B0604020202020204" pitchFamily="34" charset="0"/>
              </a:rPr>
              <a:t>系列。</a:t>
            </a:r>
          </a:p>
          <a:p>
            <a:pPr indent="304800">
              <a:spcAft>
                <a:spcPts val="400"/>
              </a:spcAft>
            </a:pPr>
            <a:r>
              <a:rPr lang="zh-CN" altLang="en-US">
                <a:latin typeface="微软雅黑 Light" panose="020B0502040204020203" pitchFamily="34" charset="-122"/>
                <a:ea typeface="微软雅黑 Light" panose="020B0502040204020203" pitchFamily="34" charset="-122"/>
                <a:cs typeface="Arial" panose="020B0604020202020204" pitchFamily="34" charset="0"/>
              </a:rPr>
              <a:t>注意，不管什么引擎，只有字段的数据类型为 </a:t>
            </a:r>
            <a:r>
              <a:rPr lang="en-US" altLang="zh-CN">
                <a:latin typeface="微软雅黑 Light" panose="020B0502040204020203" pitchFamily="34" charset="-122"/>
                <a:ea typeface="微软雅黑 Light" panose="020B0502040204020203" pitchFamily="34" charset="-122"/>
                <a:cs typeface="Arial" panose="020B0604020202020204" pitchFamily="34" charset="0"/>
              </a:rPr>
              <a:t>char</a:t>
            </a:r>
            <a:r>
              <a:rPr lang="zh-CN" altLang="en-US">
                <a:latin typeface="微软雅黑 Light" panose="020B0502040204020203" pitchFamily="34" charset="-122"/>
                <a:ea typeface="微软雅黑 Light" panose="020B0502040204020203" pitchFamily="34" charset="-122"/>
                <a:cs typeface="Arial" panose="020B0604020202020204" pitchFamily="34" charset="0"/>
              </a:rPr>
              <a:t>、</a:t>
            </a:r>
            <a:r>
              <a:rPr lang="en-US" altLang="zh-CN">
                <a:latin typeface="微软雅黑 Light" panose="020B0502040204020203" pitchFamily="34" charset="-122"/>
                <a:ea typeface="微软雅黑 Light" panose="020B0502040204020203" pitchFamily="34" charset="-122"/>
                <a:cs typeface="Arial" panose="020B0604020202020204" pitchFamily="34" charset="0"/>
              </a:rPr>
              <a:t>varchar</a:t>
            </a:r>
            <a:r>
              <a:rPr lang="zh-CN" altLang="en-US">
                <a:latin typeface="微软雅黑 Light" panose="020B0502040204020203" pitchFamily="34" charset="-122"/>
                <a:ea typeface="微软雅黑 Light" panose="020B0502040204020203" pitchFamily="34" charset="-122"/>
                <a:cs typeface="Arial" panose="020B0604020202020204" pitchFamily="34" charset="0"/>
              </a:rPr>
              <a:t>、</a:t>
            </a:r>
            <a:r>
              <a:rPr lang="en-US" altLang="zh-CN">
                <a:latin typeface="微软雅黑 Light" panose="020B0502040204020203" pitchFamily="34" charset="-122"/>
                <a:ea typeface="微软雅黑 Light" panose="020B0502040204020203" pitchFamily="34" charset="-122"/>
                <a:cs typeface="Arial" panose="020B0604020202020204" pitchFamily="34" charset="0"/>
              </a:rPr>
              <a:t>text </a:t>
            </a:r>
            <a:r>
              <a:rPr lang="zh-CN" altLang="en-US">
                <a:latin typeface="微软雅黑 Light" panose="020B0502040204020203" pitchFamily="34" charset="-122"/>
                <a:ea typeface="微软雅黑 Light" panose="020B0502040204020203" pitchFamily="34" charset="-122"/>
                <a:cs typeface="Arial" panose="020B0604020202020204" pitchFamily="34" charset="0"/>
              </a:rPr>
              <a:t>及其系列才可以建全文索引。</a:t>
            </a:r>
          </a:p>
        </p:txBody>
      </p:sp>
      <p:sp>
        <p:nvSpPr>
          <p:cNvPr id="17" name="文本框 48">
            <a:extLst>
              <a:ext uri="{FF2B5EF4-FFF2-40B4-BE49-F238E27FC236}">
                <a16:creationId xmlns:a16="http://schemas.microsoft.com/office/drawing/2014/main" id="{5AF16D7A-F7E1-4784-A3D8-E527087D8571}"/>
              </a:ext>
            </a:extLst>
          </p:cNvPr>
          <p:cNvSpPr txBox="1">
            <a:spLocks noChangeArrowheads="1"/>
          </p:cNvSpPr>
          <p:nvPr/>
        </p:nvSpPr>
        <p:spPr bwMode="auto">
          <a:xfrm>
            <a:off x="907738" y="218374"/>
            <a:ext cx="34591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en-US" altLang="zh-CN" sz="3200">
                <a:solidFill>
                  <a:schemeClr val="bg1">
                    <a:lumMod val="85000"/>
                  </a:schemeClr>
                </a:solidFill>
                <a:latin typeface="+mn-lt"/>
                <a:ea typeface="+mn-ea"/>
                <a:cs typeface="+mn-ea"/>
                <a:sym typeface="+mn-lt"/>
              </a:rPr>
              <a:t>InnoDB</a:t>
            </a:r>
            <a:r>
              <a:rPr lang="zh-CN" altLang="en-US" sz="3200">
                <a:solidFill>
                  <a:schemeClr val="bg1">
                    <a:lumMod val="85000"/>
                  </a:schemeClr>
                </a:solidFill>
                <a:latin typeface="+mn-lt"/>
                <a:ea typeface="+mn-ea"/>
                <a:cs typeface="+mn-ea"/>
                <a:sym typeface="+mn-lt"/>
              </a:rPr>
              <a:t>中的索引</a:t>
            </a:r>
          </a:p>
        </p:txBody>
      </p:sp>
      <p:sp>
        <p:nvSpPr>
          <p:cNvPr id="18" name="等腰三角形 17">
            <a:extLst>
              <a:ext uri="{FF2B5EF4-FFF2-40B4-BE49-F238E27FC236}">
                <a16:creationId xmlns:a16="http://schemas.microsoft.com/office/drawing/2014/main" id="{CBEA600F-7BBE-459B-B136-3EE5442DE4DE}"/>
              </a:ext>
            </a:extLst>
          </p:cNvPr>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等腰三角形 18">
            <a:extLst>
              <a:ext uri="{FF2B5EF4-FFF2-40B4-BE49-F238E27FC236}">
                <a16:creationId xmlns:a16="http://schemas.microsoft.com/office/drawing/2014/main" id="{1AD86FFE-259F-4747-A040-D38017032567}"/>
              </a:ext>
            </a:extLst>
          </p:cNvPr>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1BF3C2AF-BAAC-4C2C-A179-A60E5D21999F}"/>
              </a:ext>
            </a:extLst>
          </p:cNvPr>
          <p:cNvSpPr txBox="1"/>
          <p:nvPr/>
        </p:nvSpPr>
        <p:spPr>
          <a:xfrm>
            <a:off x="445135" y="2681047"/>
            <a:ext cx="6097424" cy="2995692"/>
          </a:xfrm>
          <a:prstGeom prst="rect">
            <a:avLst/>
          </a:prstGeom>
          <a:noFill/>
        </p:spPr>
        <p:txBody>
          <a:bodyPr wrap="square">
            <a:spAutoFit/>
          </a:bodyPr>
          <a:lstStyle/>
          <a:p>
            <a:pPr indent="224790">
              <a:spcAft>
                <a:spcPts val="400"/>
              </a:spcAft>
            </a:pPr>
            <a:r>
              <a:rPr lang="zh-CN" altLang="zh-CN" sz="1800" b="1">
                <a:effectLst/>
                <a:latin typeface="Calibri" panose="020F0502020204030204" pitchFamily="34" charset="0"/>
                <a:ea typeface="黑体" panose="02010609060101010101" pitchFamily="49" charset="-122"/>
                <a:cs typeface="微软雅黑" panose="020B0503020204020204" pitchFamily="34" charset="-122"/>
              </a:rPr>
              <a:t>创建</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a:p>
            <a:pPr indent="224155">
              <a:spcAft>
                <a:spcPts val="400"/>
              </a:spcAft>
            </a:pPr>
            <a:r>
              <a:rPr lang="zh-CN" altLang="zh-CN" sz="1800">
                <a:effectLst/>
                <a:latin typeface="Calibri" panose="020F0502020204030204" pitchFamily="34" charset="0"/>
                <a:ea typeface="宋体" panose="02010600030101010101" pitchFamily="2" charset="-122"/>
                <a:cs typeface="微软雅黑" panose="020B0503020204020204" pitchFamily="34" charset="-122"/>
              </a:rPr>
              <a:t>创建表时创建全文索引</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a:p>
            <a:pPr indent="224155">
              <a:spcAft>
                <a:spcPts val="400"/>
              </a:spcAft>
            </a:pPr>
            <a:r>
              <a:rPr lang="en-US" altLang="zh-CN" sz="1800">
                <a:effectLst/>
                <a:latin typeface="宋体" panose="02010600030101010101" pitchFamily="2" charset="-122"/>
                <a:ea typeface="宋体" panose="02010600030101010101" pitchFamily="2" charset="-122"/>
                <a:cs typeface="微软雅黑" panose="020B0503020204020204" pitchFamily="34" charset="-122"/>
              </a:rPr>
              <a:t>create table fulltext_test (</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a:p>
            <a:pPr indent="224155">
              <a:spcAft>
                <a:spcPts val="400"/>
              </a:spcAft>
            </a:pPr>
            <a:r>
              <a:rPr lang="en-US" altLang="zh-CN" sz="1800">
                <a:effectLst/>
                <a:latin typeface="宋体" panose="02010600030101010101" pitchFamily="2" charset="-122"/>
                <a:ea typeface="宋体" panose="02010600030101010101" pitchFamily="2" charset="-122"/>
                <a:cs typeface="微软雅黑" panose="020B0503020204020204" pitchFamily="34" charset="-122"/>
              </a:rPr>
              <a:t>    id int(11) NOT NULL AUTO_INCREMENT,</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a:p>
            <a:pPr indent="224155">
              <a:spcAft>
                <a:spcPts val="400"/>
              </a:spcAft>
            </a:pPr>
            <a:r>
              <a:rPr lang="en-US" altLang="zh-CN" sz="1800">
                <a:effectLst/>
                <a:latin typeface="宋体" panose="02010600030101010101" pitchFamily="2" charset="-122"/>
                <a:ea typeface="宋体" panose="02010600030101010101" pitchFamily="2" charset="-122"/>
                <a:cs typeface="微软雅黑" panose="020B0503020204020204" pitchFamily="34" charset="-122"/>
              </a:rPr>
              <a:t>    content text NOT NULL,</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a:p>
            <a:pPr indent="224155">
              <a:spcAft>
                <a:spcPts val="400"/>
              </a:spcAft>
            </a:pPr>
            <a:r>
              <a:rPr lang="en-US" altLang="zh-CN" sz="1800">
                <a:effectLst/>
                <a:latin typeface="宋体" panose="02010600030101010101" pitchFamily="2" charset="-122"/>
                <a:ea typeface="宋体" panose="02010600030101010101" pitchFamily="2" charset="-122"/>
                <a:cs typeface="微软雅黑" panose="020B0503020204020204" pitchFamily="34" charset="-122"/>
              </a:rPr>
              <a:t>    tag varchar(255),</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a:p>
            <a:pPr indent="224155">
              <a:spcAft>
                <a:spcPts val="400"/>
              </a:spcAft>
            </a:pPr>
            <a:r>
              <a:rPr lang="en-US" altLang="zh-CN" sz="1800">
                <a:effectLst/>
                <a:latin typeface="宋体" panose="02010600030101010101" pitchFamily="2" charset="-122"/>
                <a:ea typeface="宋体" panose="02010600030101010101" pitchFamily="2" charset="-122"/>
                <a:cs typeface="微软雅黑" panose="020B0503020204020204" pitchFamily="34" charset="-122"/>
              </a:rPr>
              <a:t>    PRIMARY KEY (id),</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a:p>
            <a:pPr indent="224155">
              <a:spcAft>
                <a:spcPts val="400"/>
              </a:spcAft>
            </a:pPr>
            <a:r>
              <a:rPr lang="en-US" altLang="zh-CN" sz="1800">
                <a:effectLst/>
                <a:latin typeface="宋体" panose="02010600030101010101" pitchFamily="2" charset="-122"/>
                <a:ea typeface="宋体" panose="02010600030101010101" pitchFamily="2" charset="-122"/>
                <a:cs typeface="微软雅黑" panose="020B0503020204020204" pitchFamily="34" charset="-122"/>
              </a:rPr>
              <a:t>    FULLTEXT KEY content_tag_fulltext(content,tag)  </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a:p>
            <a:pPr indent="224155">
              <a:spcAft>
                <a:spcPts val="400"/>
              </a:spcAft>
            </a:pPr>
            <a:r>
              <a:rPr lang="en-US" altLang="zh-CN" sz="1800">
                <a:effectLst/>
                <a:latin typeface="宋体" panose="02010600030101010101" pitchFamily="2" charset="-122"/>
                <a:ea typeface="宋体" panose="02010600030101010101" pitchFamily="2" charset="-122"/>
                <a:cs typeface="微软雅黑" panose="020B0503020204020204" pitchFamily="34" charset="-122"/>
              </a:rPr>
              <a:t>) DEFAULT CHARSET=utf8;</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p:txBody>
      </p:sp>
      <p:sp>
        <p:nvSpPr>
          <p:cNvPr id="20" name="文本框 19">
            <a:extLst>
              <a:ext uri="{FF2B5EF4-FFF2-40B4-BE49-F238E27FC236}">
                <a16:creationId xmlns:a16="http://schemas.microsoft.com/office/drawing/2014/main" id="{29309C38-C02F-4EFE-8A7D-C656D4E2D6FC}"/>
              </a:ext>
            </a:extLst>
          </p:cNvPr>
          <p:cNvSpPr txBox="1"/>
          <p:nvPr/>
        </p:nvSpPr>
        <p:spPr>
          <a:xfrm>
            <a:off x="6058966" y="2880383"/>
            <a:ext cx="5753457" cy="1579920"/>
          </a:xfrm>
          <a:prstGeom prst="rect">
            <a:avLst/>
          </a:prstGeom>
          <a:noFill/>
        </p:spPr>
        <p:txBody>
          <a:bodyPr wrap="square">
            <a:spAutoFit/>
          </a:bodyPr>
          <a:lstStyle/>
          <a:p>
            <a:pPr indent="224790">
              <a:spcAft>
                <a:spcPts val="400"/>
              </a:spcAft>
            </a:pPr>
            <a:r>
              <a:rPr lang="zh-CN" altLang="zh-CN" sz="1800" b="1">
                <a:effectLst/>
                <a:latin typeface="Calibri" panose="020F0502020204030204" pitchFamily="34" charset="0"/>
                <a:ea typeface="黑体" panose="02010609060101010101" pitchFamily="49" charset="-122"/>
                <a:cs typeface="微软雅黑" panose="020B0503020204020204" pitchFamily="34" charset="-122"/>
              </a:rPr>
              <a:t>使用全文索引</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a:p>
            <a:pPr indent="224155">
              <a:spcAft>
                <a:spcPts val="400"/>
              </a:spcAft>
            </a:pPr>
            <a:r>
              <a:rPr lang="zh-CN" altLang="zh-CN" sz="1800">
                <a:effectLst/>
                <a:latin typeface="Calibri" panose="020F0502020204030204" pitchFamily="34" charset="0"/>
                <a:ea typeface="宋体" panose="02010600030101010101" pitchFamily="2" charset="-122"/>
                <a:cs typeface="微软雅黑" panose="020B0503020204020204" pitchFamily="34" charset="-122"/>
              </a:rPr>
              <a:t>和常用的模糊匹配使用</a:t>
            </a:r>
            <a:r>
              <a:rPr lang="en-US" altLang="zh-CN" sz="1800">
                <a:effectLst/>
                <a:latin typeface="Calibri" panose="020F0502020204030204" pitchFamily="34" charset="0"/>
                <a:ea typeface="宋体" panose="02010600030101010101" pitchFamily="2" charset="-122"/>
                <a:cs typeface="微软雅黑" panose="020B0503020204020204" pitchFamily="34" charset="-122"/>
              </a:rPr>
              <a:t> like + % </a:t>
            </a:r>
            <a:r>
              <a:rPr lang="zh-CN" altLang="zh-CN" sz="1800">
                <a:effectLst/>
                <a:latin typeface="Calibri" panose="020F0502020204030204" pitchFamily="34" charset="0"/>
                <a:ea typeface="宋体" panose="02010600030101010101" pitchFamily="2" charset="-122"/>
                <a:cs typeface="微软雅黑" panose="020B0503020204020204" pitchFamily="34" charset="-122"/>
              </a:rPr>
              <a:t>不同，全文索引有自己的语法格式，使用</a:t>
            </a:r>
            <a:r>
              <a:rPr lang="en-US" altLang="zh-CN" sz="1800">
                <a:effectLst/>
                <a:latin typeface="Calibri" panose="020F0502020204030204" pitchFamily="34" charset="0"/>
                <a:ea typeface="宋体" panose="02010600030101010101" pitchFamily="2" charset="-122"/>
                <a:cs typeface="微软雅黑" panose="020B0503020204020204" pitchFamily="34" charset="-122"/>
              </a:rPr>
              <a:t> match </a:t>
            </a:r>
            <a:r>
              <a:rPr lang="zh-CN" altLang="zh-CN" sz="1800">
                <a:effectLst/>
                <a:latin typeface="Calibri" panose="020F0502020204030204" pitchFamily="34" charset="0"/>
                <a:ea typeface="宋体" panose="02010600030101010101" pitchFamily="2" charset="-122"/>
                <a:cs typeface="微软雅黑" panose="020B0503020204020204" pitchFamily="34" charset="-122"/>
              </a:rPr>
              <a:t>和</a:t>
            </a:r>
            <a:r>
              <a:rPr lang="en-US" altLang="zh-CN" sz="1800">
                <a:effectLst/>
                <a:latin typeface="Calibri" panose="020F0502020204030204" pitchFamily="34" charset="0"/>
                <a:ea typeface="宋体" panose="02010600030101010101" pitchFamily="2" charset="-122"/>
                <a:cs typeface="微软雅黑" panose="020B0503020204020204" pitchFamily="34" charset="-122"/>
              </a:rPr>
              <a:t> against </a:t>
            </a:r>
            <a:r>
              <a:rPr lang="zh-CN" altLang="zh-CN" sz="1800">
                <a:effectLst/>
                <a:latin typeface="Calibri" panose="020F0502020204030204" pitchFamily="34" charset="0"/>
                <a:ea typeface="宋体" panose="02010600030101010101" pitchFamily="2" charset="-122"/>
                <a:cs typeface="微软雅黑" panose="020B0503020204020204" pitchFamily="34" charset="-122"/>
              </a:rPr>
              <a:t>关键字，比如</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a:p>
            <a:pPr indent="224155">
              <a:spcAft>
                <a:spcPts val="400"/>
              </a:spcAft>
            </a:pPr>
            <a:r>
              <a:rPr lang="en-US" altLang="zh-CN" sz="1800">
                <a:effectLst/>
                <a:latin typeface="宋体" panose="02010600030101010101" pitchFamily="2" charset="-122"/>
                <a:ea typeface="宋体" panose="02010600030101010101" pitchFamily="2" charset="-122"/>
                <a:cs typeface="微软雅黑" panose="020B0503020204020204" pitchFamily="34" charset="-122"/>
              </a:rPr>
              <a:t>select * from fulltext_test where match(content,tag) against('xxx xxx');</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p:txBody>
      </p:sp>
      <p:sp>
        <p:nvSpPr>
          <p:cNvPr id="21" name="文本框 20">
            <a:extLst>
              <a:ext uri="{FF2B5EF4-FFF2-40B4-BE49-F238E27FC236}">
                <a16:creationId xmlns:a16="http://schemas.microsoft.com/office/drawing/2014/main" id="{1C97ACF8-48E0-4ADE-925D-CF4CFCAEC065}"/>
              </a:ext>
            </a:extLst>
          </p:cNvPr>
          <p:cNvSpPr txBox="1"/>
          <p:nvPr/>
        </p:nvSpPr>
        <p:spPr>
          <a:xfrm>
            <a:off x="708068" y="6098965"/>
            <a:ext cx="6997123" cy="369332"/>
          </a:xfrm>
          <a:prstGeom prst="rect">
            <a:avLst/>
          </a:prstGeom>
          <a:noFill/>
        </p:spPr>
        <p:txBody>
          <a:bodyPr wrap="square">
            <a:spAutoFit/>
          </a:bodyPr>
          <a:lstStyle/>
          <a:p>
            <a:r>
              <a:rPr lang="zh-CN" altLang="en-US"/>
              <a:t>https://dev.mysql.com/doc/refman/8.0/en/fulltext-search.html</a:t>
            </a:r>
          </a:p>
        </p:txBody>
      </p:sp>
    </p:spTree>
    <p:extLst>
      <p:ext uri="{BB962C8B-B14F-4D97-AF65-F5344CB8AC3E}">
        <p14:creationId xmlns:p14="http://schemas.microsoft.com/office/powerpoint/2010/main" val="33569440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2"/>
          <p:cNvSpPr>
            <a:spLocks noChangeArrowheads="1"/>
          </p:cNvSpPr>
          <p:nvPr/>
        </p:nvSpPr>
        <p:spPr bwMode="auto">
          <a:xfrm>
            <a:off x="1004673" y="970068"/>
            <a:ext cx="7592885" cy="61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itchFamily="34" charset="0"/>
                <a:ea typeface="宋体" pitchFamily="2" charset="-122"/>
              </a:defRPr>
            </a:lvl1pPr>
            <a:lvl2pPr marL="285750" indent="-285750">
              <a:spcBef>
                <a:spcPct val="20000"/>
              </a:spcBef>
              <a:buChar char="–"/>
              <a:defRPr sz="2800">
                <a:solidFill>
                  <a:schemeClr val="tx1"/>
                </a:solidFill>
                <a:latin typeface="Arial" pitchFamily="34" charset="0"/>
                <a:ea typeface="宋体" pitchFamily="2" charset="-122"/>
              </a:defRPr>
            </a:lvl2pPr>
            <a:lvl3pPr marL="6858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lvl="1">
              <a:lnSpc>
                <a:spcPct val="200000"/>
              </a:lnSpc>
              <a:spcBef>
                <a:spcPct val="0"/>
              </a:spcBef>
              <a:buClr>
                <a:srgbClr val="FFC000"/>
              </a:buClr>
              <a:buFont typeface="Wingdings" pitchFamily="2" charset="2"/>
              <a:buChar char="n"/>
            </a:pPr>
            <a:r>
              <a:rPr lang="zh-CN" altLang="en-US" sz="2000">
                <a:latin typeface="微软雅黑 Light" pitchFamily="34" charset="-122"/>
                <a:ea typeface="微软雅黑 Light" pitchFamily="34" charset="-122"/>
              </a:rPr>
              <a:t>总结：</a:t>
            </a:r>
            <a:r>
              <a:rPr lang="en-US" altLang="zh-CN" sz="2000">
                <a:latin typeface="微软雅黑 Light" pitchFamily="34" charset="-122"/>
                <a:ea typeface="微软雅黑 Light" pitchFamily="34" charset="-122"/>
              </a:rPr>
              <a:t>MySQL</a:t>
            </a:r>
            <a:r>
              <a:rPr lang="zh-CN" altLang="en-US" sz="2000">
                <a:latin typeface="微软雅黑 Light" pitchFamily="34" charset="-122"/>
                <a:ea typeface="微软雅黑 Light" pitchFamily="34" charset="-122"/>
              </a:rPr>
              <a:t>有哪些索引类型</a:t>
            </a:r>
            <a:endParaRPr lang="en-US" altLang="zh-CN" sz="2000">
              <a:latin typeface="微软雅黑 Light" pitchFamily="34" charset="-122"/>
              <a:ea typeface="微软雅黑 Light" pitchFamily="34" charset="-122"/>
            </a:endParaRPr>
          </a:p>
        </p:txBody>
      </p:sp>
      <p:sp>
        <p:nvSpPr>
          <p:cNvPr id="1026" name="AutoShape 2" descr="http://img2.imgtn.bdimg.com/it/u=1651955577,2287531558&amp;fm=214&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28" name="AutoShape 4" descr="http://img2.imgtn.bdimg.com/it/u=1651955577,2287531558&amp;fm=214&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0" name="AutoShape 6" descr="http://img2.imgtn.bdimg.com/it/u=1651955577,2287531558&amp;fm=214&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2" name="AutoShape 8" descr="http://img2.imgtn.bdimg.com/it/u=1651955577,2287531558&amp;fm=214&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4" name="AutoShape 10" descr="http://img2.imgtn.bdimg.com/it/u=1651955577,2287531558&amp;fm=214&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5" name="矩形 4">
            <a:extLst>
              <a:ext uri="{FF2B5EF4-FFF2-40B4-BE49-F238E27FC236}">
                <a16:creationId xmlns:a16="http://schemas.microsoft.com/office/drawing/2014/main" id="{EA5E95B9-23F3-4711-8B66-1D9CEE297B63}"/>
              </a:ext>
            </a:extLst>
          </p:cNvPr>
          <p:cNvSpPr/>
          <p:nvPr/>
        </p:nvSpPr>
        <p:spPr>
          <a:xfrm>
            <a:off x="1188116" y="1754015"/>
            <a:ext cx="10092332" cy="1302921"/>
          </a:xfrm>
          <a:prstGeom prst="rect">
            <a:avLst/>
          </a:prstGeom>
        </p:spPr>
        <p:txBody>
          <a:bodyPr wrap="square">
            <a:spAutoFit/>
          </a:bodyPr>
          <a:lstStyle/>
          <a:p>
            <a:pPr indent="304800">
              <a:spcAft>
                <a:spcPts val="400"/>
              </a:spcAft>
            </a:pPr>
            <a:r>
              <a:rPr lang="zh-CN" altLang="en-US">
                <a:latin typeface="微软雅黑 Light" panose="020B0502040204020203" pitchFamily="34" charset="-122"/>
                <a:ea typeface="微软雅黑 Light" panose="020B0502040204020203" pitchFamily="34" charset="-122"/>
                <a:cs typeface="Arial" panose="020B0604020202020204" pitchFamily="34" charset="0"/>
              </a:rPr>
              <a:t>从数据结构角度可分为</a:t>
            </a:r>
            <a:r>
              <a:rPr lang="en-US" altLang="zh-CN">
                <a:latin typeface="微软雅黑 Light" panose="020B0502040204020203" pitchFamily="34" charset="-122"/>
                <a:ea typeface="微软雅黑 Light" panose="020B0502040204020203" pitchFamily="34" charset="-122"/>
                <a:cs typeface="Arial" panose="020B0604020202020204" pitchFamily="34" charset="0"/>
              </a:rPr>
              <a:t>B+</a:t>
            </a:r>
            <a:r>
              <a:rPr lang="zh-CN" altLang="en-US">
                <a:latin typeface="微软雅黑 Light" panose="020B0502040204020203" pitchFamily="34" charset="-122"/>
                <a:ea typeface="微软雅黑 Light" panose="020B0502040204020203" pitchFamily="34" charset="-122"/>
                <a:cs typeface="Arial" panose="020B0604020202020204" pitchFamily="34" charset="0"/>
              </a:rPr>
              <a:t>树索引、哈希索引、以及</a:t>
            </a:r>
            <a:r>
              <a:rPr lang="en-US" altLang="zh-CN">
                <a:latin typeface="微软雅黑 Light" panose="020B0502040204020203" pitchFamily="34" charset="-122"/>
                <a:ea typeface="微软雅黑 Light" panose="020B0502040204020203" pitchFamily="34" charset="-122"/>
                <a:cs typeface="Arial" panose="020B0604020202020204" pitchFamily="34" charset="0"/>
              </a:rPr>
              <a:t>FULLTEXT</a:t>
            </a:r>
            <a:r>
              <a:rPr lang="zh-CN" altLang="en-US">
                <a:latin typeface="微软雅黑 Light" panose="020B0502040204020203" pitchFamily="34" charset="-122"/>
                <a:ea typeface="微软雅黑 Light" panose="020B0502040204020203" pitchFamily="34" charset="-122"/>
                <a:cs typeface="Arial" panose="020B0604020202020204" pitchFamily="34" charset="0"/>
              </a:rPr>
              <a:t>索引（现在</a:t>
            </a:r>
            <a:r>
              <a:rPr lang="en-US" altLang="zh-CN">
                <a:latin typeface="微软雅黑 Light" panose="020B0502040204020203" pitchFamily="34" charset="-122"/>
                <a:ea typeface="微软雅黑 Light" panose="020B0502040204020203" pitchFamily="34" charset="-122"/>
                <a:cs typeface="Arial" panose="020B0604020202020204" pitchFamily="34" charset="0"/>
              </a:rPr>
              <a:t>MyISAM</a:t>
            </a:r>
            <a:r>
              <a:rPr lang="zh-CN" altLang="en-US">
                <a:latin typeface="微软雅黑 Light" panose="020B0502040204020203" pitchFamily="34" charset="-122"/>
                <a:ea typeface="微软雅黑 Light" panose="020B0502040204020203" pitchFamily="34" charset="-122"/>
                <a:cs typeface="Arial" panose="020B0604020202020204" pitchFamily="34" charset="0"/>
              </a:rPr>
              <a:t>和</a:t>
            </a:r>
            <a:r>
              <a:rPr lang="en-US" altLang="zh-CN">
                <a:latin typeface="微软雅黑 Light" panose="020B0502040204020203" pitchFamily="34" charset="-122"/>
                <a:ea typeface="微软雅黑 Light" panose="020B0502040204020203" pitchFamily="34" charset="-122"/>
                <a:cs typeface="Arial" panose="020B0604020202020204" pitchFamily="34" charset="0"/>
              </a:rPr>
              <a:t>InnoDB</a:t>
            </a:r>
            <a:r>
              <a:rPr lang="zh-CN" altLang="en-US">
                <a:latin typeface="微软雅黑 Light" panose="020B0502040204020203" pitchFamily="34" charset="-122"/>
                <a:ea typeface="微软雅黑 Light" panose="020B0502040204020203" pitchFamily="34" charset="-122"/>
                <a:cs typeface="Arial" panose="020B0604020202020204" pitchFamily="34" charset="0"/>
              </a:rPr>
              <a:t>引擎都支持了）和</a:t>
            </a:r>
            <a:r>
              <a:rPr lang="en-US" altLang="zh-CN">
                <a:latin typeface="微软雅黑 Light" panose="020B0502040204020203" pitchFamily="34" charset="-122"/>
                <a:ea typeface="微软雅黑 Light" panose="020B0502040204020203" pitchFamily="34" charset="-122"/>
                <a:cs typeface="Arial" panose="020B0604020202020204" pitchFamily="34" charset="0"/>
              </a:rPr>
              <a:t>R-Tree</a:t>
            </a:r>
            <a:r>
              <a:rPr lang="zh-CN" altLang="en-US">
                <a:latin typeface="微软雅黑 Light" panose="020B0502040204020203" pitchFamily="34" charset="-122"/>
                <a:ea typeface="微软雅黑 Light" panose="020B0502040204020203" pitchFamily="34" charset="-122"/>
                <a:cs typeface="Arial" panose="020B0604020202020204" pitchFamily="34" charset="0"/>
              </a:rPr>
              <a:t>索引（用于对</a:t>
            </a:r>
            <a:r>
              <a:rPr lang="en-US" altLang="zh-CN">
                <a:latin typeface="微软雅黑 Light" panose="020B0502040204020203" pitchFamily="34" charset="-122"/>
                <a:ea typeface="微软雅黑 Light" panose="020B0502040204020203" pitchFamily="34" charset="-122"/>
                <a:cs typeface="Arial" panose="020B0604020202020204" pitchFamily="34" charset="0"/>
              </a:rPr>
              <a:t>GIS</a:t>
            </a:r>
            <a:r>
              <a:rPr lang="zh-CN" altLang="en-US">
                <a:latin typeface="微软雅黑 Light" panose="020B0502040204020203" pitchFamily="34" charset="-122"/>
                <a:ea typeface="微软雅黑 Light" panose="020B0502040204020203" pitchFamily="34" charset="-122"/>
                <a:cs typeface="Arial" panose="020B0604020202020204" pitchFamily="34" charset="0"/>
              </a:rPr>
              <a:t>数据类型创建</a:t>
            </a:r>
            <a:r>
              <a:rPr lang="en-US" altLang="zh-CN">
                <a:latin typeface="微软雅黑 Light" panose="020B0502040204020203" pitchFamily="34" charset="-122"/>
                <a:ea typeface="微软雅黑 Light" panose="020B0502040204020203" pitchFamily="34" charset="-122"/>
                <a:cs typeface="Arial" panose="020B0604020202020204" pitchFamily="34" charset="0"/>
              </a:rPr>
              <a:t>SPATIAL</a:t>
            </a:r>
            <a:r>
              <a:rPr lang="zh-CN" altLang="en-US">
                <a:latin typeface="微软雅黑 Light" panose="020B0502040204020203" pitchFamily="34" charset="-122"/>
                <a:ea typeface="微软雅黑 Light" panose="020B0502040204020203" pitchFamily="34" charset="-122"/>
                <a:cs typeface="Arial" panose="020B0604020202020204" pitchFamily="34" charset="0"/>
              </a:rPr>
              <a:t>索引）；</a:t>
            </a:r>
          </a:p>
          <a:p>
            <a:pPr indent="304800">
              <a:spcAft>
                <a:spcPts val="400"/>
              </a:spcAft>
            </a:pPr>
            <a:r>
              <a:rPr lang="zh-CN" altLang="en-US">
                <a:latin typeface="微软雅黑 Light" panose="020B0502040204020203" pitchFamily="34" charset="-122"/>
                <a:ea typeface="微软雅黑 Light" panose="020B0502040204020203" pitchFamily="34" charset="-122"/>
                <a:cs typeface="Arial" panose="020B0604020202020204" pitchFamily="34" charset="0"/>
              </a:rPr>
              <a:t>从物理存储角度可分为聚集索引（</a:t>
            </a:r>
            <a:r>
              <a:rPr lang="en-US" altLang="zh-CN">
                <a:latin typeface="微软雅黑 Light" panose="020B0502040204020203" pitchFamily="34" charset="-122"/>
                <a:ea typeface="微软雅黑 Light" panose="020B0502040204020203" pitchFamily="34" charset="-122"/>
                <a:cs typeface="Arial" panose="020B0604020202020204" pitchFamily="34" charset="0"/>
              </a:rPr>
              <a:t>clustered index</a:t>
            </a:r>
            <a:r>
              <a:rPr lang="zh-CN" altLang="en-US">
                <a:latin typeface="微软雅黑 Light" panose="020B0502040204020203" pitchFamily="34" charset="-122"/>
                <a:ea typeface="微软雅黑 Light" panose="020B0502040204020203" pitchFamily="34" charset="-122"/>
                <a:cs typeface="Arial" panose="020B0604020202020204" pitchFamily="34" charset="0"/>
              </a:rPr>
              <a:t>）、非聚集索引（</a:t>
            </a:r>
            <a:r>
              <a:rPr lang="en-US" altLang="zh-CN">
                <a:latin typeface="微软雅黑 Light" panose="020B0502040204020203" pitchFamily="34" charset="-122"/>
                <a:ea typeface="微软雅黑 Light" panose="020B0502040204020203" pitchFamily="34" charset="-122"/>
                <a:cs typeface="Arial" panose="020B0604020202020204" pitchFamily="34" charset="0"/>
              </a:rPr>
              <a:t>non-clustered index</a:t>
            </a:r>
            <a:r>
              <a:rPr lang="zh-CN" altLang="en-US">
                <a:latin typeface="微软雅黑 Light" panose="020B0502040204020203" pitchFamily="34" charset="-122"/>
                <a:ea typeface="微软雅黑 Light" panose="020B0502040204020203" pitchFamily="34" charset="-122"/>
                <a:cs typeface="Arial" panose="020B0604020202020204" pitchFamily="34" charset="0"/>
              </a:rPr>
              <a:t>）；</a:t>
            </a:r>
          </a:p>
          <a:p>
            <a:pPr indent="304800">
              <a:spcAft>
                <a:spcPts val="400"/>
              </a:spcAft>
            </a:pPr>
            <a:r>
              <a:rPr lang="zh-CN" altLang="en-US">
                <a:latin typeface="微软雅黑 Light" panose="020B0502040204020203" pitchFamily="34" charset="-122"/>
                <a:ea typeface="微软雅黑 Light" panose="020B0502040204020203" pitchFamily="34" charset="-122"/>
                <a:cs typeface="Arial" panose="020B0604020202020204" pitchFamily="34" charset="0"/>
              </a:rPr>
              <a:t>从逻辑角度可分为主键索引、普通索引，或者单列索引、多列索引、唯一索引、非唯一索引等等。</a:t>
            </a:r>
          </a:p>
        </p:txBody>
      </p:sp>
      <p:sp>
        <p:nvSpPr>
          <p:cNvPr id="17" name="文本框 48">
            <a:extLst>
              <a:ext uri="{FF2B5EF4-FFF2-40B4-BE49-F238E27FC236}">
                <a16:creationId xmlns:a16="http://schemas.microsoft.com/office/drawing/2014/main" id="{5AF16D7A-F7E1-4784-A3D8-E527087D8571}"/>
              </a:ext>
            </a:extLst>
          </p:cNvPr>
          <p:cNvSpPr txBox="1">
            <a:spLocks noChangeArrowheads="1"/>
          </p:cNvSpPr>
          <p:nvPr/>
        </p:nvSpPr>
        <p:spPr bwMode="auto">
          <a:xfrm>
            <a:off x="907738" y="218374"/>
            <a:ext cx="34591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en-US" altLang="zh-CN" sz="3200">
                <a:solidFill>
                  <a:schemeClr val="bg1">
                    <a:lumMod val="85000"/>
                  </a:schemeClr>
                </a:solidFill>
                <a:latin typeface="+mn-lt"/>
                <a:ea typeface="+mn-ea"/>
                <a:cs typeface="+mn-ea"/>
                <a:sym typeface="+mn-lt"/>
              </a:rPr>
              <a:t>InnoDB</a:t>
            </a:r>
            <a:r>
              <a:rPr lang="zh-CN" altLang="en-US" sz="3200">
                <a:solidFill>
                  <a:schemeClr val="bg1">
                    <a:lumMod val="85000"/>
                  </a:schemeClr>
                </a:solidFill>
                <a:latin typeface="+mn-lt"/>
                <a:ea typeface="+mn-ea"/>
                <a:cs typeface="+mn-ea"/>
                <a:sym typeface="+mn-lt"/>
              </a:rPr>
              <a:t>中的索引</a:t>
            </a:r>
          </a:p>
        </p:txBody>
      </p:sp>
      <p:sp>
        <p:nvSpPr>
          <p:cNvPr id="18" name="等腰三角形 17">
            <a:extLst>
              <a:ext uri="{FF2B5EF4-FFF2-40B4-BE49-F238E27FC236}">
                <a16:creationId xmlns:a16="http://schemas.microsoft.com/office/drawing/2014/main" id="{CBEA600F-7BBE-459B-B136-3EE5442DE4DE}"/>
              </a:ext>
            </a:extLst>
          </p:cNvPr>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等腰三角形 18">
            <a:extLst>
              <a:ext uri="{FF2B5EF4-FFF2-40B4-BE49-F238E27FC236}">
                <a16:creationId xmlns:a16="http://schemas.microsoft.com/office/drawing/2014/main" id="{1AD86FFE-259F-4747-A040-D38017032567}"/>
              </a:ext>
            </a:extLst>
          </p:cNvPr>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2">
            <a:extLst>
              <a:ext uri="{FF2B5EF4-FFF2-40B4-BE49-F238E27FC236}">
                <a16:creationId xmlns:a16="http://schemas.microsoft.com/office/drawing/2014/main" id="{E7E5621E-9B7B-4608-80B9-AD871340D8E9}"/>
              </a:ext>
            </a:extLst>
          </p:cNvPr>
          <p:cNvSpPr>
            <a:spLocks noChangeArrowheads="1"/>
          </p:cNvSpPr>
          <p:nvPr/>
        </p:nvSpPr>
        <p:spPr bwMode="auto">
          <a:xfrm>
            <a:off x="1004673" y="3728935"/>
            <a:ext cx="7592885" cy="61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itchFamily="34" charset="0"/>
                <a:ea typeface="宋体" pitchFamily="2" charset="-122"/>
              </a:defRPr>
            </a:lvl1pPr>
            <a:lvl2pPr marL="285750" indent="-285750">
              <a:spcBef>
                <a:spcPct val="20000"/>
              </a:spcBef>
              <a:buChar char="–"/>
              <a:defRPr sz="2800">
                <a:solidFill>
                  <a:schemeClr val="tx1"/>
                </a:solidFill>
                <a:latin typeface="Arial" pitchFamily="34" charset="0"/>
                <a:ea typeface="宋体" pitchFamily="2" charset="-122"/>
              </a:defRPr>
            </a:lvl2pPr>
            <a:lvl3pPr marL="6858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lvl="1">
              <a:lnSpc>
                <a:spcPct val="200000"/>
              </a:lnSpc>
              <a:spcBef>
                <a:spcPct val="0"/>
              </a:spcBef>
              <a:buClr>
                <a:srgbClr val="FFC000"/>
              </a:buClr>
              <a:buFont typeface="Wingdings" pitchFamily="2" charset="2"/>
              <a:buChar char="n"/>
            </a:pPr>
            <a:r>
              <a:rPr lang="zh-CN" altLang="en-US" sz="2000">
                <a:latin typeface="微软雅黑 Light" pitchFamily="34" charset="-122"/>
                <a:ea typeface="微软雅黑 Light" pitchFamily="34" charset="-122"/>
              </a:rPr>
              <a:t>面试题：什么是密集索引和稀疏索引？</a:t>
            </a:r>
            <a:endParaRPr lang="en-US" altLang="zh-CN" sz="2000">
              <a:latin typeface="微软雅黑 Light" pitchFamily="34" charset="-122"/>
              <a:ea typeface="微软雅黑 Light" pitchFamily="34" charset="-122"/>
            </a:endParaRPr>
          </a:p>
        </p:txBody>
      </p:sp>
    </p:spTree>
    <p:extLst>
      <p:ext uri="{BB962C8B-B14F-4D97-AF65-F5344CB8AC3E}">
        <p14:creationId xmlns:p14="http://schemas.microsoft.com/office/powerpoint/2010/main" val="36409191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5DD3DB80-B894-403A-B48E-6FDC1A72010E}" type="slidenum">
              <a:rPr lang="zh-CN" altLang="en-US" smtClean="0"/>
              <a:pPr/>
              <a:t>24</a:t>
            </a:fld>
            <a:endParaRPr lang="zh-CN" altLang="en-US"/>
          </a:p>
        </p:txBody>
      </p:sp>
      <p:sp>
        <p:nvSpPr>
          <p:cNvPr id="24" name="文本框 23">
            <a:extLst>
              <a:ext uri="{FF2B5EF4-FFF2-40B4-BE49-F238E27FC236}">
                <a16:creationId xmlns:a16="http://schemas.microsoft.com/office/drawing/2014/main" id="{BC6D01A8-E369-4A3E-9B5B-97218238DCA8}"/>
              </a:ext>
            </a:extLst>
          </p:cNvPr>
          <p:cNvSpPr txBox="1"/>
          <p:nvPr/>
        </p:nvSpPr>
        <p:spPr>
          <a:xfrm>
            <a:off x="646412" y="889497"/>
            <a:ext cx="3264498" cy="501612"/>
          </a:xfrm>
          <a:prstGeom prst="rect">
            <a:avLst/>
          </a:prstGeom>
          <a:noFill/>
        </p:spPr>
        <p:txBody>
          <a:bodyPr wrap="square">
            <a:spAutoFit/>
          </a:bodyPr>
          <a:lstStyle/>
          <a:p>
            <a:pPr marL="342900" lvl="1" indent="-342900">
              <a:lnSpc>
                <a:spcPct val="150000"/>
              </a:lnSpc>
              <a:buClr>
                <a:srgbClr val="FFC000"/>
              </a:buClr>
              <a:buFont typeface="Wingdings" panose="05000000000000000000" charset="0"/>
              <a:buChar char="n"/>
            </a:pPr>
            <a:r>
              <a:rPr lang="zh-CN" altLang="en-US" sz="2000" b="1">
                <a:latin typeface="微软雅黑 Light" panose="020B0502040204020203" pitchFamily="34" charset="-122"/>
                <a:ea typeface="微软雅黑 Light" panose="020B0502040204020203" pitchFamily="34" charset="-122"/>
                <a:sym typeface="+mn-ea"/>
              </a:rPr>
              <a:t>辨析覆盖索引</a:t>
            </a:r>
            <a:endParaRPr lang="en-US" altLang="zh-CN" sz="2000" b="1">
              <a:latin typeface="微软雅黑 Light" panose="020B0502040204020203" pitchFamily="34" charset="-122"/>
              <a:ea typeface="微软雅黑 Light" panose="020B0502040204020203" pitchFamily="34" charset="-122"/>
              <a:sym typeface="+mn-ea"/>
            </a:endParaRPr>
          </a:p>
        </p:txBody>
      </p:sp>
      <p:sp>
        <p:nvSpPr>
          <p:cNvPr id="28" name="文本框 27">
            <a:extLst>
              <a:ext uri="{FF2B5EF4-FFF2-40B4-BE49-F238E27FC236}">
                <a16:creationId xmlns:a16="http://schemas.microsoft.com/office/drawing/2014/main" id="{9E2AE705-75E8-45D6-A610-B0E8A6F4C603}"/>
              </a:ext>
            </a:extLst>
          </p:cNvPr>
          <p:cNvSpPr txBox="1"/>
          <p:nvPr/>
        </p:nvSpPr>
        <p:spPr>
          <a:xfrm>
            <a:off x="708068" y="1439020"/>
            <a:ext cx="9235309" cy="646331"/>
          </a:xfrm>
          <a:prstGeom prst="rect">
            <a:avLst/>
          </a:prstGeom>
          <a:noFill/>
        </p:spPr>
        <p:txBody>
          <a:bodyPr wrap="square">
            <a:spAutoFit/>
          </a:bodyPr>
          <a:lstStyle/>
          <a:p>
            <a:r>
              <a:rPr lang="zh-CN" altLang="en-US" sz="1800">
                <a:effectLst/>
                <a:latin typeface="微软雅黑 Light" panose="020B0502040204020203" pitchFamily="34" charset="-122"/>
                <a:ea typeface="微软雅黑 Light" panose="020B0502040204020203" pitchFamily="34" charset="-122"/>
                <a:cs typeface="Arial" panose="020B0604020202020204" pitchFamily="34" charset="0"/>
              </a:rPr>
              <a:t>覆盖索引</a:t>
            </a:r>
            <a:r>
              <a:rPr lang="en-US" altLang="zh-CN" sz="1800">
                <a:effectLst/>
                <a:latin typeface="微软雅黑 Light" panose="020B0502040204020203" pitchFamily="34" charset="-122"/>
                <a:ea typeface="微软雅黑 Light" panose="020B0502040204020203" pitchFamily="34" charset="-122"/>
                <a:cs typeface="Arial" panose="020B0604020202020204" pitchFamily="34" charset="0"/>
              </a:rPr>
              <a:t>(covering index</a:t>
            </a:r>
            <a:r>
              <a:rPr lang="zh-CN" altLang="en-US" sz="1800">
                <a:effectLst/>
                <a:latin typeface="微软雅黑 Light" panose="020B0502040204020203" pitchFamily="34" charset="-122"/>
                <a:ea typeface="微软雅黑 Light" panose="020B0502040204020203" pitchFamily="34" charset="-122"/>
                <a:cs typeface="Arial" panose="020B0604020202020204" pitchFamily="34" charset="0"/>
              </a:rPr>
              <a:t>，或称索引覆盖</a:t>
            </a:r>
            <a:r>
              <a:rPr lang="en-US" altLang="zh-CN" sz="1800">
                <a:effectLst/>
                <a:latin typeface="微软雅黑 Light" panose="020B0502040204020203" pitchFamily="34" charset="-122"/>
                <a:ea typeface="微软雅黑 Light" panose="020B0502040204020203" pitchFamily="34" charset="-122"/>
                <a:cs typeface="Arial" panose="020B0604020202020204" pitchFamily="34" charset="0"/>
              </a:rPr>
              <a:t>)</a:t>
            </a:r>
            <a:r>
              <a:rPr lang="zh-CN" altLang="en-US" sz="1800">
                <a:effectLst/>
                <a:latin typeface="微软雅黑 Light" panose="020B0502040204020203" pitchFamily="34" charset="-122"/>
                <a:ea typeface="微软雅黑 Light" panose="020B0502040204020203" pitchFamily="34" charset="-122"/>
                <a:cs typeface="Arial" panose="020B0604020202020204" pitchFamily="34" charset="0"/>
              </a:rPr>
              <a:t>，即从辅助索引中就可以得到查询的记录，而不需要查询聚集索引中的记录。</a:t>
            </a:r>
            <a:endParaRPr lang="zh-CN" altLang="en-US">
              <a:latin typeface="微软雅黑 Light" panose="020B0502040204020203" pitchFamily="34" charset="-122"/>
              <a:ea typeface="微软雅黑 Light" panose="020B0502040204020203" pitchFamily="34" charset="-122"/>
            </a:endParaRPr>
          </a:p>
        </p:txBody>
      </p:sp>
      <p:pic>
        <p:nvPicPr>
          <p:cNvPr id="8" name="图片 7">
            <a:extLst>
              <a:ext uri="{FF2B5EF4-FFF2-40B4-BE49-F238E27FC236}">
                <a16:creationId xmlns:a16="http://schemas.microsoft.com/office/drawing/2014/main" id="{C055F816-AF6B-485F-BCFF-C5A1684C2AD2}"/>
              </a:ext>
            </a:extLst>
          </p:cNvPr>
          <p:cNvPicPr>
            <a:picLocks noChangeAspect="1"/>
          </p:cNvPicPr>
          <p:nvPr/>
        </p:nvPicPr>
        <p:blipFill>
          <a:blip r:embed="rId2"/>
          <a:stretch>
            <a:fillRect/>
          </a:stretch>
        </p:blipFill>
        <p:spPr>
          <a:xfrm>
            <a:off x="3227904" y="4008563"/>
            <a:ext cx="8548988" cy="2712913"/>
          </a:xfrm>
          <a:prstGeom prst="rect">
            <a:avLst/>
          </a:prstGeom>
        </p:spPr>
      </p:pic>
      <p:pic>
        <p:nvPicPr>
          <p:cNvPr id="13" name="图片 12">
            <a:extLst>
              <a:ext uri="{FF2B5EF4-FFF2-40B4-BE49-F238E27FC236}">
                <a16:creationId xmlns:a16="http://schemas.microsoft.com/office/drawing/2014/main" id="{B98895DC-B309-4F1E-AFC0-FEFE9A6CD8A1}"/>
              </a:ext>
            </a:extLst>
          </p:cNvPr>
          <p:cNvPicPr/>
          <p:nvPr/>
        </p:nvPicPr>
        <p:blipFill>
          <a:blip r:embed="rId3"/>
          <a:stretch>
            <a:fillRect/>
          </a:stretch>
        </p:blipFill>
        <p:spPr>
          <a:xfrm>
            <a:off x="415108" y="2133262"/>
            <a:ext cx="7554757" cy="3231757"/>
          </a:xfrm>
          <a:prstGeom prst="rect">
            <a:avLst/>
          </a:prstGeom>
        </p:spPr>
      </p:pic>
      <p:sp>
        <p:nvSpPr>
          <p:cNvPr id="14" name="文本框 48">
            <a:extLst>
              <a:ext uri="{FF2B5EF4-FFF2-40B4-BE49-F238E27FC236}">
                <a16:creationId xmlns:a16="http://schemas.microsoft.com/office/drawing/2014/main" id="{DF8EFE61-ACD5-4766-AE41-C58DFE675C53}"/>
              </a:ext>
            </a:extLst>
          </p:cNvPr>
          <p:cNvSpPr txBox="1">
            <a:spLocks noChangeArrowheads="1"/>
          </p:cNvSpPr>
          <p:nvPr/>
        </p:nvSpPr>
        <p:spPr bwMode="auto">
          <a:xfrm>
            <a:off x="907738" y="218374"/>
            <a:ext cx="34591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en-US" altLang="zh-CN" sz="3200">
                <a:solidFill>
                  <a:schemeClr val="bg1">
                    <a:lumMod val="85000"/>
                  </a:schemeClr>
                </a:solidFill>
                <a:latin typeface="+mn-lt"/>
                <a:ea typeface="+mn-ea"/>
                <a:cs typeface="+mn-ea"/>
                <a:sym typeface="+mn-lt"/>
              </a:rPr>
              <a:t>InnoDB</a:t>
            </a:r>
            <a:r>
              <a:rPr lang="zh-CN" altLang="en-US" sz="3200">
                <a:solidFill>
                  <a:schemeClr val="bg1">
                    <a:lumMod val="85000"/>
                  </a:schemeClr>
                </a:solidFill>
                <a:latin typeface="+mn-lt"/>
                <a:ea typeface="+mn-ea"/>
                <a:cs typeface="+mn-ea"/>
                <a:sym typeface="+mn-lt"/>
              </a:rPr>
              <a:t>中的索引</a:t>
            </a:r>
          </a:p>
        </p:txBody>
      </p:sp>
      <p:sp>
        <p:nvSpPr>
          <p:cNvPr id="15" name="等腰三角形 14">
            <a:extLst>
              <a:ext uri="{FF2B5EF4-FFF2-40B4-BE49-F238E27FC236}">
                <a16:creationId xmlns:a16="http://schemas.microsoft.com/office/drawing/2014/main" id="{02A2F559-1507-4528-8C80-81B66044C56F}"/>
              </a:ext>
            </a:extLst>
          </p:cNvPr>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等腰三角形 21">
            <a:extLst>
              <a:ext uri="{FF2B5EF4-FFF2-40B4-BE49-F238E27FC236}">
                <a16:creationId xmlns:a16="http://schemas.microsoft.com/office/drawing/2014/main" id="{61BE9F49-ED42-49F7-805A-B712EDC62C3F}"/>
              </a:ext>
            </a:extLst>
          </p:cNvPr>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44002745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img2.imgtn.bdimg.com/it/u=1651955577,2287531558&amp;fm=214&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28" name="AutoShape 4" descr="http://img2.imgtn.bdimg.com/it/u=1651955577,2287531558&amp;fm=214&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0" name="AutoShape 6" descr="http://img2.imgtn.bdimg.com/it/u=1651955577,2287531558&amp;fm=214&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2" name="AutoShape 8" descr="http://img2.imgtn.bdimg.com/it/u=1651955577,2287531558&amp;fm=214&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4" name="AutoShape 10" descr="http://img2.imgtn.bdimg.com/it/u=1651955577,2287531558&amp;fm=214&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22" name="矩形 2">
            <a:extLst>
              <a:ext uri="{FF2B5EF4-FFF2-40B4-BE49-F238E27FC236}">
                <a16:creationId xmlns:a16="http://schemas.microsoft.com/office/drawing/2014/main" id="{BA6834DF-026D-4324-A02C-A9C1524A1D0B}"/>
              </a:ext>
            </a:extLst>
          </p:cNvPr>
          <p:cNvSpPr>
            <a:spLocks noChangeArrowheads="1"/>
          </p:cNvSpPr>
          <p:nvPr/>
        </p:nvSpPr>
        <p:spPr bwMode="auto">
          <a:xfrm>
            <a:off x="907738" y="898022"/>
            <a:ext cx="7461417" cy="61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itchFamily="34" charset="0"/>
                <a:ea typeface="宋体" pitchFamily="2" charset="-122"/>
              </a:defRPr>
            </a:lvl1pPr>
            <a:lvl2pPr marL="285750" indent="-285750">
              <a:spcBef>
                <a:spcPct val="20000"/>
              </a:spcBef>
              <a:buChar char="–"/>
              <a:defRPr sz="2800">
                <a:solidFill>
                  <a:schemeClr val="tx1"/>
                </a:solidFill>
                <a:latin typeface="Arial" pitchFamily="34" charset="0"/>
                <a:ea typeface="宋体" pitchFamily="2" charset="-122"/>
              </a:defRPr>
            </a:lvl2pPr>
            <a:lvl3pPr marL="6858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lvl="1">
              <a:lnSpc>
                <a:spcPct val="200000"/>
              </a:lnSpc>
              <a:spcBef>
                <a:spcPct val="0"/>
              </a:spcBef>
              <a:buClr>
                <a:srgbClr val="FFC000"/>
              </a:buClr>
              <a:buFont typeface="Wingdings" pitchFamily="2" charset="2"/>
              <a:buChar char="n"/>
            </a:pPr>
            <a:r>
              <a:rPr lang="zh-CN" altLang="en-US" sz="2000">
                <a:latin typeface="微软雅黑 Light" pitchFamily="34" charset="-122"/>
                <a:ea typeface="微软雅黑 Light" pitchFamily="34" charset="-122"/>
              </a:rPr>
              <a:t>索引的代价</a:t>
            </a:r>
            <a:endParaRPr lang="en-US" altLang="zh-CN" sz="2000">
              <a:latin typeface="微软雅黑 Light" pitchFamily="34" charset="-122"/>
              <a:ea typeface="微软雅黑 Light" pitchFamily="34" charset="-122"/>
            </a:endParaRPr>
          </a:p>
        </p:txBody>
      </p:sp>
      <p:sp>
        <p:nvSpPr>
          <p:cNvPr id="23" name="矩形 2">
            <a:extLst>
              <a:ext uri="{FF2B5EF4-FFF2-40B4-BE49-F238E27FC236}">
                <a16:creationId xmlns:a16="http://schemas.microsoft.com/office/drawing/2014/main" id="{0CD2FF8C-0E2B-4415-A2DB-C63AE1DF4707}"/>
              </a:ext>
            </a:extLst>
          </p:cNvPr>
          <p:cNvSpPr>
            <a:spLocks noChangeArrowheads="1"/>
          </p:cNvSpPr>
          <p:nvPr/>
        </p:nvSpPr>
        <p:spPr bwMode="auto">
          <a:xfrm>
            <a:off x="1429962" y="1431808"/>
            <a:ext cx="9832325" cy="111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itchFamily="34" charset="0"/>
                <a:ea typeface="宋体" pitchFamily="2" charset="-122"/>
              </a:defRPr>
            </a:lvl1pPr>
            <a:lvl2pPr marL="285750" indent="-285750">
              <a:spcBef>
                <a:spcPct val="20000"/>
              </a:spcBef>
              <a:buChar char="–"/>
              <a:defRPr sz="2800">
                <a:solidFill>
                  <a:schemeClr val="tx1"/>
                </a:solidFill>
                <a:latin typeface="Arial" pitchFamily="34" charset="0"/>
                <a:ea typeface="宋体" pitchFamily="2" charset="-122"/>
              </a:defRPr>
            </a:lvl2pPr>
            <a:lvl3pPr marL="6858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lvl="1">
              <a:lnSpc>
                <a:spcPct val="200000"/>
              </a:lnSpc>
              <a:spcBef>
                <a:spcPct val="0"/>
              </a:spcBef>
              <a:buClr>
                <a:srgbClr val="FFC000"/>
              </a:buClr>
              <a:buFont typeface="Wingdings" panose="05000000000000000000" pitchFamily="2" charset="2"/>
              <a:buChar char="p"/>
            </a:pPr>
            <a:r>
              <a:rPr lang="zh-CN" altLang="en-US" sz="1800">
                <a:latin typeface="微软雅黑 Light" panose="020B0502040204020203" pitchFamily="34" charset="-122"/>
                <a:ea typeface="微软雅黑 Light" panose="020B0502040204020203" pitchFamily="34" charset="-122"/>
              </a:rPr>
              <a:t>空间上的代价</a:t>
            </a:r>
            <a:endParaRPr lang="en-US" altLang="zh-CN" sz="1800">
              <a:latin typeface="微软雅黑 Light" panose="020B0502040204020203" pitchFamily="34" charset="-122"/>
              <a:ea typeface="微软雅黑 Light" panose="020B0502040204020203" pitchFamily="34" charset="-122"/>
            </a:endParaRPr>
          </a:p>
          <a:p>
            <a:pPr lvl="1">
              <a:lnSpc>
                <a:spcPct val="200000"/>
              </a:lnSpc>
              <a:spcBef>
                <a:spcPct val="0"/>
              </a:spcBef>
              <a:buClr>
                <a:srgbClr val="FFC000"/>
              </a:buClr>
              <a:buFont typeface="Wingdings" panose="05000000000000000000" pitchFamily="2" charset="2"/>
              <a:buChar char="p"/>
            </a:pPr>
            <a:r>
              <a:rPr lang="zh-CN" altLang="en-US" sz="1800">
                <a:latin typeface="微软雅黑 Light" panose="020B0502040204020203" pitchFamily="34" charset="-122"/>
                <a:ea typeface="微软雅黑 Light" panose="020B0502040204020203" pitchFamily="34" charset="-122"/>
              </a:rPr>
              <a:t>时间上的代价</a:t>
            </a:r>
          </a:p>
        </p:txBody>
      </p:sp>
      <p:sp>
        <p:nvSpPr>
          <p:cNvPr id="16" name="文本框 48">
            <a:extLst>
              <a:ext uri="{FF2B5EF4-FFF2-40B4-BE49-F238E27FC236}">
                <a16:creationId xmlns:a16="http://schemas.microsoft.com/office/drawing/2014/main" id="{6785556F-108D-46F7-8FA1-5871542806A6}"/>
              </a:ext>
            </a:extLst>
          </p:cNvPr>
          <p:cNvSpPr txBox="1">
            <a:spLocks noChangeArrowheads="1"/>
          </p:cNvSpPr>
          <p:nvPr/>
        </p:nvSpPr>
        <p:spPr bwMode="auto">
          <a:xfrm>
            <a:off x="907738" y="218374"/>
            <a:ext cx="34591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zh-CN" altLang="en-US" sz="3200">
                <a:solidFill>
                  <a:schemeClr val="bg1">
                    <a:lumMod val="85000"/>
                  </a:schemeClr>
                </a:solidFill>
                <a:latin typeface="+mn-lt"/>
                <a:ea typeface="+mn-ea"/>
                <a:cs typeface="+mn-ea"/>
                <a:sym typeface="+mn-lt"/>
              </a:rPr>
              <a:t>索引的代价</a:t>
            </a:r>
          </a:p>
        </p:txBody>
      </p:sp>
      <p:sp>
        <p:nvSpPr>
          <p:cNvPr id="17" name="等腰三角形 16">
            <a:extLst>
              <a:ext uri="{FF2B5EF4-FFF2-40B4-BE49-F238E27FC236}">
                <a16:creationId xmlns:a16="http://schemas.microsoft.com/office/drawing/2014/main" id="{8618365F-8855-4869-81C4-CB891BE3419C}"/>
              </a:ext>
            </a:extLst>
          </p:cNvPr>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等腰三角形 18">
            <a:extLst>
              <a:ext uri="{FF2B5EF4-FFF2-40B4-BE49-F238E27FC236}">
                <a16:creationId xmlns:a16="http://schemas.microsoft.com/office/drawing/2014/main" id="{33016745-CA81-4EE1-8EE1-0D209AAF2F74}"/>
              </a:ext>
            </a:extLst>
          </p:cNvPr>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830177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矩形 2">
            <a:extLst>
              <a:ext uri="{FF2B5EF4-FFF2-40B4-BE49-F238E27FC236}">
                <a16:creationId xmlns:a16="http://schemas.microsoft.com/office/drawing/2014/main" id="{16E37D9E-A06B-4C10-A293-C894492E931F}"/>
              </a:ext>
            </a:extLst>
          </p:cNvPr>
          <p:cNvSpPr>
            <a:spLocks noChangeArrowheads="1"/>
          </p:cNvSpPr>
          <p:nvPr/>
        </p:nvSpPr>
        <p:spPr bwMode="auto">
          <a:xfrm>
            <a:off x="907738" y="838159"/>
            <a:ext cx="7461417" cy="61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itchFamily="34" charset="0"/>
                <a:ea typeface="宋体" pitchFamily="2" charset="-122"/>
              </a:defRPr>
            </a:lvl1pPr>
            <a:lvl2pPr marL="285750" indent="-285750">
              <a:spcBef>
                <a:spcPct val="20000"/>
              </a:spcBef>
              <a:buChar char="–"/>
              <a:defRPr sz="2800">
                <a:solidFill>
                  <a:schemeClr val="tx1"/>
                </a:solidFill>
                <a:latin typeface="Arial" pitchFamily="34" charset="0"/>
                <a:ea typeface="宋体" pitchFamily="2" charset="-122"/>
              </a:defRPr>
            </a:lvl2pPr>
            <a:lvl3pPr marL="6858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lvl="1">
              <a:lnSpc>
                <a:spcPct val="200000"/>
              </a:lnSpc>
              <a:spcBef>
                <a:spcPct val="0"/>
              </a:spcBef>
              <a:buClr>
                <a:srgbClr val="FFC000"/>
              </a:buClr>
              <a:buFont typeface="Wingdings" pitchFamily="2" charset="2"/>
              <a:buChar char="n"/>
            </a:pPr>
            <a:r>
              <a:rPr lang="zh-CN" altLang="en-US" sz="2000">
                <a:latin typeface="微软雅黑 Light" pitchFamily="34" charset="-122"/>
                <a:ea typeface="微软雅黑 Light" pitchFamily="34" charset="-122"/>
              </a:rPr>
              <a:t>索引列的类型尽量小</a:t>
            </a:r>
            <a:endParaRPr lang="en-US" altLang="zh-CN" sz="2000">
              <a:latin typeface="微软雅黑 Light" pitchFamily="34" charset="-122"/>
              <a:ea typeface="微软雅黑 Light" pitchFamily="34" charset="-122"/>
            </a:endParaRPr>
          </a:p>
        </p:txBody>
      </p:sp>
      <p:sp>
        <p:nvSpPr>
          <p:cNvPr id="103" name="矩形 2">
            <a:extLst>
              <a:ext uri="{FF2B5EF4-FFF2-40B4-BE49-F238E27FC236}">
                <a16:creationId xmlns:a16="http://schemas.microsoft.com/office/drawing/2014/main" id="{08E267D4-87FB-4E6B-8D9F-260940F068AB}"/>
              </a:ext>
            </a:extLst>
          </p:cNvPr>
          <p:cNvSpPr>
            <a:spLocks noChangeArrowheads="1"/>
          </p:cNvSpPr>
          <p:nvPr/>
        </p:nvSpPr>
        <p:spPr bwMode="auto">
          <a:xfrm>
            <a:off x="1253587" y="1454424"/>
            <a:ext cx="8713672" cy="2226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itchFamily="34" charset="0"/>
                <a:ea typeface="宋体" pitchFamily="2" charset="-122"/>
              </a:defRPr>
            </a:lvl1pPr>
            <a:lvl2pPr marL="285750" indent="-285750">
              <a:spcBef>
                <a:spcPct val="20000"/>
              </a:spcBef>
              <a:buChar char="–"/>
              <a:defRPr sz="2800">
                <a:solidFill>
                  <a:schemeClr val="tx1"/>
                </a:solidFill>
                <a:latin typeface="Arial" pitchFamily="34" charset="0"/>
                <a:ea typeface="宋体" pitchFamily="2" charset="-122"/>
              </a:defRPr>
            </a:lvl2pPr>
            <a:lvl3pPr marL="6858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lvl="1">
              <a:lnSpc>
                <a:spcPct val="200000"/>
              </a:lnSpc>
              <a:spcBef>
                <a:spcPct val="0"/>
              </a:spcBef>
              <a:buClr>
                <a:srgbClr val="FFC000"/>
              </a:buClr>
              <a:buFont typeface="Wingdings" panose="05000000000000000000" pitchFamily="2" charset="2"/>
              <a:buChar char="ü"/>
            </a:pPr>
            <a:r>
              <a:rPr lang="zh-CN" altLang="en-US" sz="1800">
                <a:latin typeface="微软雅黑 Light" panose="020B0502040204020203" pitchFamily="34" charset="-122"/>
                <a:ea typeface="微软雅黑 Light" panose="020B0502040204020203" pitchFamily="34" charset="-122"/>
              </a:rPr>
              <a:t>数据类型越小，在查询时进行的比较操作越快</a:t>
            </a:r>
            <a:endParaRPr lang="en-US" altLang="zh-CN" sz="1800">
              <a:latin typeface="微软雅黑 Light" panose="020B0502040204020203" pitchFamily="34" charset="-122"/>
              <a:ea typeface="微软雅黑 Light" panose="020B0502040204020203" pitchFamily="34" charset="-122"/>
            </a:endParaRPr>
          </a:p>
          <a:p>
            <a:pPr lvl="1">
              <a:lnSpc>
                <a:spcPct val="200000"/>
              </a:lnSpc>
              <a:spcBef>
                <a:spcPct val="0"/>
              </a:spcBef>
              <a:buClr>
                <a:srgbClr val="FFC000"/>
              </a:buClr>
              <a:buFont typeface="Wingdings" panose="05000000000000000000" pitchFamily="2" charset="2"/>
              <a:buChar char="ü"/>
            </a:pPr>
            <a:r>
              <a:rPr lang="en-US" altLang="zh-CN" sz="1800">
                <a:latin typeface="微软雅黑 Light" panose="020B0502040204020203" pitchFamily="34" charset="-122"/>
                <a:ea typeface="微软雅黑 Light" panose="020B0502040204020203" pitchFamily="34" charset="-122"/>
              </a:rPr>
              <a:t>·</a:t>
            </a:r>
            <a:r>
              <a:rPr lang="zh-CN" altLang="en-US" sz="1800">
                <a:latin typeface="微软雅黑 Light" panose="020B0502040204020203" pitchFamily="34" charset="-122"/>
                <a:ea typeface="微软雅黑 Light" panose="020B0502040204020203" pitchFamily="34" charset="-122"/>
              </a:rPr>
              <a:t>数据类型越小，索引占用的存储空间就越少，在一个数据页内就可以放下更多的记录，从而减少磁盘</a:t>
            </a:r>
            <a:r>
              <a:rPr lang="en-US" altLang="zh-CN" sz="1800">
                <a:latin typeface="微软雅黑 Light" panose="020B0502040204020203" pitchFamily="34" charset="-122"/>
                <a:ea typeface="微软雅黑 Light" panose="020B0502040204020203" pitchFamily="34" charset="-122"/>
              </a:rPr>
              <a:t>I/O</a:t>
            </a:r>
            <a:r>
              <a:rPr lang="zh-CN" altLang="en-US" sz="1800">
                <a:latin typeface="微软雅黑 Light" panose="020B0502040204020203" pitchFamily="34" charset="-122"/>
                <a:ea typeface="微软雅黑 Light" panose="020B0502040204020203" pitchFamily="34" charset="-122"/>
              </a:rPr>
              <a:t>带来的性能损耗，也就意味着可以把更多的数据页缓存在内存中，从而加快读写效率。</a:t>
            </a:r>
          </a:p>
        </p:txBody>
      </p:sp>
      <p:sp>
        <p:nvSpPr>
          <p:cNvPr id="10" name="文本框 48">
            <a:extLst>
              <a:ext uri="{FF2B5EF4-FFF2-40B4-BE49-F238E27FC236}">
                <a16:creationId xmlns:a16="http://schemas.microsoft.com/office/drawing/2014/main" id="{B9B3288F-1894-491D-9E48-C9D06E35F80A}"/>
              </a:ext>
            </a:extLst>
          </p:cNvPr>
          <p:cNvSpPr txBox="1">
            <a:spLocks noChangeArrowheads="1"/>
          </p:cNvSpPr>
          <p:nvPr/>
        </p:nvSpPr>
        <p:spPr bwMode="auto">
          <a:xfrm>
            <a:off x="907738" y="218374"/>
            <a:ext cx="50059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zh-CN" altLang="en-US" sz="3200">
                <a:solidFill>
                  <a:schemeClr val="bg1">
                    <a:lumMod val="85000"/>
                  </a:schemeClr>
                </a:solidFill>
                <a:latin typeface="+mn-lt"/>
                <a:ea typeface="+mn-ea"/>
                <a:cs typeface="+mn-ea"/>
                <a:sym typeface="+mn-lt"/>
              </a:rPr>
              <a:t>高性能的索引创建策略</a:t>
            </a:r>
          </a:p>
        </p:txBody>
      </p:sp>
      <p:sp>
        <p:nvSpPr>
          <p:cNvPr id="11" name="等腰三角形 10">
            <a:extLst>
              <a:ext uri="{FF2B5EF4-FFF2-40B4-BE49-F238E27FC236}">
                <a16:creationId xmlns:a16="http://schemas.microsoft.com/office/drawing/2014/main" id="{E2AF398C-849C-4272-BC62-87A19D57B094}"/>
              </a:ext>
            </a:extLst>
          </p:cNvPr>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等腰三角形 11">
            <a:extLst>
              <a:ext uri="{FF2B5EF4-FFF2-40B4-BE49-F238E27FC236}">
                <a16:creationId xmlns:a16="http://schemas.microsoft.com/office/drawing/2014/main" id="{394925FF-DDD5-4926-9B4F-294BD5DE9D60}"/>
              </a:ext>
            </a:extLst>
          </p:cNvPr>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68886778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3471595636"/>
              </p:ext>
            </p:extLst>
          </p:nvPr>
        </p:nvGraphicFramePr>
        <p:xfrm>
          <a:off x="727419" y="2384063"/>
          <a:ext cx="4317479" cy="4021857"/>
        </p:xfrm>
        <a:graphic>
          <a:graphicData uri="http://schemas.openxmlformats.org/drawingml/2006/table">
            <a:tbl>
              <a:tblPr>
                <a:tableStyleId>{5C22544A-7EE6-4342-B048-85BDC9FD1C3A}</a:tableStyleId>
              </a:tblPr>
              <a:tblGrid>
                <a:gridCol w="934856">
                  <a:extLst>
                    <a:ext uri="{9D8B030D-6E8A-4147-A177-3AD203B41FA5}">
                      <a16:colId xmlns:a16="http://schemas.microsoft.com/office/drawing/2014/main" val="2531015356"/>
                    </a:ext>
                  </a:extLst>
                </a:gridCol>
                <a:gridCol w="1127541">
                  <a:extLst>
                    <a:ext uri="{9D8B030D-6E8A-4147-A177-3AD203B41FA5}">
                      <a16:colId xmlns:a16="http://schemas.microsoft.com/office/drawing/2014/main" val="3981702858"/>
                    </a:ext>
                  </a:extLst>
                </a:gridCol>
                <a:gridCol w="1127541">
                  <a:extLst>
                    <a:ext uri="{9D8B030D-6E8A-4147-A177-3AD203B41FA5}">
                      <a16:colId xmlns:a16="http://schemas.microsoft.com/office/drawing/2014/main" val="3157360193"/>
                    </a:ext>
                  </a:extLst>
                </a:gridCol>
                <a:gridCol w="1127541">
                  <a:extLst>
                    <a:ext uri="{9D8B030D-6E8A-4147-A177-3AD203B41FA5}">
                      <a16:colId xmlns:a16="http://schemas.microsoft.com/office/drawing/2014/main" val="3596904278"/>
                    </a:ext>
                  </a:extLst>
                </a:gridCol>
              </a:tblGrid>
              <a:tr h="446873">
                <a:tc>
                  <a:txBody>
                    <a:bodyPr/>
                    <a:lstStyle/>
                    <a:p>
                      <a:pPr algn="l" fontAlgn="b"/>
                      <a:r>
                        <a:rPr lang="zh-CN" altLang="en-US" sz="1600" b="1" u="none" strike="noStrike" dirty="0">
                          <a:solidFill>
                            <a:srgbClr val="222222"/>
                          </a:solidFill>
                          <a:effectLst/>
                          <a:latin typeface="微软雅黑 Light" panose="020B0502040204020203" pitchFamily="34" charset="-122"/>
                          <a:ea typeface="微软雅黑 Light" panose="020B0502040204020203" pitchFamily="34" charset="-122"/>
                        </a:rPr>
                        <a:t>姓名</a:t>
                      </a:r>
                      <a:endParaRPr lang="zh-CN" altLang="en-US" sz="1600" b="1" i="0" u="none" strike="noStrike" dirty="0">
                        <a:solidFill>
                          <a:srgbClr val="222222"/>
                        </a:solidFill>
                        <a:effectLst/>
                        <a:latin typeface="微软雅黑 Light" panose="020B0502040204020203" pitchFamily="34" charset="-122"/>
                        <a:ea typeface="微软雅黑 Light" panose="020B0502040204020203" pitchFamily="34" charset="-122"/>
                      </a:endParaRPr>
                    </a:p>
                  </a:txBody>
                  <a:tcPr marL="9525" marR="9525" marT="9525" marB="0" anchor="b">
                    <a:solidFill>
                      <a:srgbClr val="FFC000"/>
                    </a:solidFill>
                  </a:tcPr>
                </a:tc>
                <a:tc>
                  <a:txBody>
                    <a:bodyPr/>
                    <a:lstStyle/>
                    <a:p>
                      <a:pPr algn="ctr" fontAlgn="b"/>
                      <a:r>
                        <a:rPr lang="zh-CN" altLang="en-US" sz="1600" b="1" u="none" strike="noStrike" dirty="0">
                          <a:solidFill>
                            <a:srgbClr val="222222"/>
                          </a:solidFill>
                          <a:effectLst/>
                          <a:latin typeface="微软雅黑 Light" panose="020B0502040204020203" pitchFamily="34" charset="-122"/>
                          <a:ea typeface="微软雅黑 Light" panose="020B0502040204020203" pitchFamily="34" charset="-122"/>
                        </a:rPr>
                        <a:t>年龄</a:t>
                      </a:r>
                      <a:endParaRPr lang="zh-CN" altLang="en-US" sz="1600" b="1" i="0" u="none" strike="noStrike" dirty="0">
                        <a:solidFill>
                          <a:srgbClr val="222222"/>
                        </a:solidFill>
                        <a:effectLst/>
                        <a:latin typeface="微软雅黑 Light" panose="020B0502040204020203" pitchFamily="34" charset="-122"/>
                        <a:ea typeface="微软雅黑 Light" panose="020B0502040204020203" pitchFamily="34" charset="-122"/>
                      </a:endParaRPr>
                    </a:p>
                  </a:txBody>
                  <a:tcPr marL="9525" marR="9525" marT="9525" marB="0" anchor="b">
                    <a:solidFill>
                      <a:srgbClr val="FFC000"/>
                    </a:solidFill>
                  </a:tcPr>
                </a:tc>
                <a:tc>
                  <a:txBody>
                    <a:bodyPr/>
                    <a:lstStyle/>
                    <a:p>
                      <a:pPr algn="ctr" fontAlgn="b"/>
                      <a:r>
                        <a:rPr lang="zh-CN" altLang="en-US" sz="1600" b="1" u="none" strike="noStrike" dirty="0">
                          <a:solidFill>
                            <a:srgbClr val="222222"/>
                          </a:solidFill>
                          <a:effectLst/>
                          <a:latin typeface="微软雅黑 Light" panose="020B0502040204020203" pitchFamily="34" charset="-122"/>
                          <a:ea typeface="微软雅黑 Light" panose="020B0502040204020203" pitchFamily="34" charset="-122"/>
                        </a:rPr>
                        <a:t>性别</a:t>
                      </a:r>
                      <a:endParaRPr lang="zh-CN" altLang="en-US" sz="1600" b="1" i="0" u="none" strike="noStrike" dirty="0">
                        <a:solidFill>
                          <a:srgbClr val="222222"/>
                        </a:solidFill>
                        <a:effectLst/>
                        <a:latin typeface="微软雅黑 Light" panose="020B0502040204020203" pitchFamily="34" charset="-122"/>
                        <a:ea typeface="微软雅黑 Light" panose="020B0502040204020203" pitchFamily="34" charset="-122"/>
                      </a:endParaRPr>
                    </a:p>
                  </a:txBody>
                  <a:tcPr marL="9525" marR="9525" marT="9525" marB="0" anchor="b">
                    <a:solidFill>
                      <a:srgbClr val="FFC000"/>
                    </a:solidFill>
                  </a:tcPr>
                </a:tc>
                <a:tc>
                  <a:txBody>
                    <a:bodyPr/>
                    <a:lstStyle/>
                    <a:p>
                      <a:pPr algn="l" fontAlgn="b"/>
                      <a:r>
                        <a:rPr lang="zh-CN" altLang="en-US" sz="1600" b="1" u="none" strike="noStrike" dirty="0">
                          <a:solidFill>
                            <a:srgbClr val="222222"/>
                          </a:solidFill>
                          <a:effectLst/>
                          <a:latin typeface="微软雅黑 Light" panose="020B0502040204020203" pitchFamily="34" charset="-122"/>
                          <a:ea typeface="微软雅黑 Light" panose="020B0502040204020203" pitchFamily="34" charset="-122"/>
                        </a:rPr>
                        <a:t>区号</a:t>
                      </a:r>
                      <a:endParaRPr lang="zh-CN" altLang="en-US" sz="1600" b="1" i="0" u="none" strike="noStrike" dirty="0">
                        <a:solidFill>
                          <a:srgbClr val="222222"/>
                        </a:solidFill>
                        <a:effectLst/>
                        <a:latin typeface="微软雅黑 Light" panose="020B0502040204020203" pitchFamily="34" charset="-122"/>
                        <a:ea typeface="微软雅黑 Light" panose="020B0502040204020203" pitchFamily="34" charset="-122"/>
                      </a:endParaRPr>
                    </a:p>
                  </a:txBody>
                  <a:tcPr marL="9525" marR="9525" marT="9525" marB="0" anchor="b">
                    <a:solidFill>
                      <a:srgbClr val="FFC000"/>
                    </a:solidFill>
                  </a:tcPr>
                </a:tc>
                <a:extLst>
                  <a:ext uri="{0D108BD9-81ED-4DB2-BD59-A6C34878D82A}">
                    <a16:rowId xmlns:a16="http://schemas.microsoft.com/office/drawing/2014/main" val="846060112"/>
                  </a:ext>
                </a:extLst>
              </a:tr>
              <a:tr h="446873">
                <a:tc>
                  <a:txBody>
                    <a:bodyPr/>
                    <a:lstStyle/>
                    <a:p>
                      <a:pPr algn="l" fontAlgn="b"/>
                      <a:r>
                        <a:rPr lang="en-US" sz="1800" u="none" strike="noStrike" dirty="0">
                          <a:solidFill>
                            <a:srgbClr val="222222"/>
                          </a:solidFill>
                          <a:effectLst/>
                          <a:latin typeface="微软雅黑 Light" panose="020B0502040204020203" pitchFamily="34" charset="-122"/>
                          <a:ea typeface="微软雅黑 Light" panose="020B0502040204020203" pitchFamily="34" charset="-122"/>
                        </a:rPr>
                        <a:t>Peter</a:t>
                      </a:r>
                      <a:endParaRPr lang="en-US" sz="1800" b="0" i="0" u="none" strike="noStrike" dirty="0">
                        <a:solidFill>
                          <a:srgbClr val="222222"/>
                        </a:solidFill>
                        <a:effectLst/>
                        <a:latin typeface="微软雅黑 Light" panose="020B0502040204020203" pitchFamily="34" charset="-122"/>
                        <a:ea typeface="微软雅黑 Light" panose="020B0502040204020203" pitchFamily="34" charset="-122"/>
                      </a:endParaRPr>
                    </a:p>
                  </a:txBody>
                  <a:tcPr marL="9525" marR="9525" marT="9525" marB="0" anchor="b"/>
                </a:tc>
                <a:tc>
                  <a:txBody>
                    <a:bodyPr/>
                    <a:lstStyle/>
                    <a:p>
                      <a:pPr algn="ctr" fontAlgn="b"/>
                      <a:r>
                        <a:rPr lang="en-US" altLang="zh-CN" sz="1800" u="none" strike="noStrike" dirty="0">
                          <a:solidFill>
                            <a:srgbClr val="222222"/>
                          </a:solidFill>
                          <a:effectLst/>
                          <a:latin typeface="微软雅黑 Light" panose="020B0502040204020203" pitchFamily="34" charset="-122"/>
                          <a:ea typeface="微软雅黑 Light" panose="020B0502040204020203" pitchFamily="34" charset="-122"/>
                        </a:rPr>
                        <a:t>18</a:t>
                      </a:r>
                      <a:endParaRPr lang="en-US" altLang="zh-CN" sz="1800" b="0" i="0" u="none" strike="noStrike" dirty="0">
                        <a:solidFill>
                          <a:srgbClr val="222222"/>
                        </a:solidFill>
                        <a:effectLst/>
                        <a:latin typeface="微软雅黑 Light" panose="020B0502040204020203" pitchFamily="34" charset="-122"/>
                        <a:ea typeface="微软雅黑 Light" panose="020B0502040204020203" pitchFamily="34" charset="-122"/>
                      </a:endParaRPr>
                    </a:p>
                  </a:txBody>
                  <a:tcPr marL="9525" marR="9525" marT="9525" marB="0" anchor="b"/>
                </a:tc>
                <a:tc>
                  <a:txBody>
                    <a:bodyPr/>
                    <a:lstStyle/>
                    <a:p>
                      <a:pPr algn="ctr" fontAlgn="b"/>
                      <a:r>
                        <a:rPr lang="en-US" altLang="zh-CN" sz="1800" u="none" strike="noStrike" dirty="0">
                          <a:solidFill>
                            <a:srgbClr val="222222"/>
                          </a:solidFill>
                          <a:effectLst/>
                          <a:latin typeface="微软雅黑 Light" panose="020B0502040204020203" pitchFamily="34" charset="-122"/>
                          <a:ea typeface="微软雅黑 Light" panose="020B0502040204020203" pitchFamily="34" charset="-122"/>
                        </a:rPr>
                        <a:t>1</a:t>
                      </a:r>
                      <a:endParaRPr lang="en-US" altLang="zh-CN" sz="1800" b="0" i="0" u="none" strike="noStrike" dirty="0">
                        <a:solidFill>
                          <a:srgbClr val="222222"/>
                        </a:solidFill>
                        <a:effectLst/>
                        <a:latin typeface="微软雅黑 Light" panose="020B0502040204020203" pitchFamily="34" charset="-122"/>
                        <a:ea typeface="微软雅黑 Light" panose="020B0502040204020203" pitchFamily="34" charset="-122"/>
                      </a:endParaRPr>
                    </a:p>
                  </a:txBody>
                  <a:tcPr marL="9525" marR="9525" marT="9525" marB="0" anchor="b"/>
                </a:tc>
                <a:tc>
                  <a:txBody>
                    <a:bodyPr/>
                    <a:lstStyle/>
                    <a:p>
                      <a:pPr algn="l" fontAlgn="b"/>
                      <a:r>
                        <a:rPr lang="en-US" altLang="zh-CN" sz="1800" u="none" strike="noStrike">
                          <a:solidFill>
                            <a:srgbClr val="222222"/>
                          </a:solidFill>
                          <a:effectLst/>
                          <a:latin typeface="微软雅黑 Light" panose="020B0502040204020203" pitchFamily="34" charset="-122"/>
                          <a:ea typeface="微软雅黑 Light" panose="020B0502040204020203" pitchFamily="34" charset="-122"/>
                        </a:rPr>
                        <a:t>0731</a:t>
                      </a:r>
                      <a:endParaRPr lang="en-US" altLang="zh-CN" sz="1800" b="0" i="0" u="none" strike="noStrike">
                        <a:solidFill>
                          <a:srgbClr val="222222"/>
                        </a:solidFill>
                        <a:effectLst/>
                        <a:latin typeface="微软雅黑 Light" panose="020B0502040204020203" pitchFamily="34" charset="-122"/>
                        <a:ea typeface="微软雅黑 Light" panose="020B0502040204020203" pitchFamily="34" charset="-122"/>
                      </a:endParaRPr>
                    </a:p>
                  </a:txBody>
                  <a:tcPr marL="9525" marR="9525" marT="9525" marB="0" anchor="b"/>
                </a:tc>
                <a:extLst>
                  <a:ext uri="{0D108BD9-81ED-4DB2-BD59-A6C34878D82A}">
                    <a16:rowId xmlns:a16="http://schemas.microsoft.com/office/drawing/2014/main" val="624843589"/>
                  </a:ext>
                </a:extLst>
              </a:tr>
              <a:tr h="446873">
                <a:tc>
                  <a:txBody>
                    <a:bodyPr/>
                    <a:lstStyle/>
                    <a:p>
                      <a:pPr algn="l" fontAlgn="b"/>
                      <a:r>
                        <a:rPr lang="en-US" sz="1800" u="none" strike="noStrike" dirty="0">
                          <a:solidFill>
                            <a:srgbClr val="222222"/>
                          </a:solidFill>
                          <a:effectLst/>
                          <a:latin typeface="微软雅黑 Light" panose="020B0502040204020203" pitchFamily="34" charset="-122"/>
                          <a:ea typeface="微软雅黑 Light" panose="020B0502040204020203" pitchFamily="34" charset="-122"/>
                        </a:rPr>
                        <a:t>Jack</a:t>
                      </a:r>
                      <a:endParaRPr lang="en-US" sz="1800" b="0" i="0" u="none" strike="noStrike" dirty="0">
                        <a:solidFill>
                          <a:srgbClr val="222222"/>
                        </a:solidFill>
                        <a:effectLst/>
                        <a:latin typeface="微软雅黑 Light" panose="020B0502040204020203" pitchFamily="34" charset="-122"/>
                        <a:ea typeface="微软雅黑 Light" panose="020B0502040204020203" pitchFamily="34" charset="-122"/>
                      </a:endParaRPr>
                    </a:p>
                  </a:txBody>
                  <a:tcPr marL="9525" marR="9525" marT="9525" marB="0" anchor="b"/>
                </a:tc>
                <a:tc>
                  <a:txBody>
                    <a:bodyPr/>
                    <a:lstStyle/>
                    <a:p>
                      <a:pPr algn="ctr" fontAlgn="b"/>
                      <a:r>
                        <a:rPr lang="en-US" altLang="zh-CN" sz="1800" u="none" strike="noStrike" dirty="0">
                          <a:solidFill>
                            <a:srgbClr val="222222"/>
                          </a:solidFill>
                          <a:effectLst/>
                          <a:latin typeface="微软雅黑 Light" panose="020B0502040204020203" pitchFamily="34" charset="-122"/>
                          <a:ea typeface="微软雅黑 Light" panose="020B0502040204020203" pitchFamily="34" charset="-122"/>
                        </a:rPr>
                        <a:t>20</a:t>
                      </a:r>
                      <a:endParaRPr lang="en-US" altLang="zh-CN" sz="1800" b="0" i="0" u="none" strike="noStrike" dirty="0">
                        <a:solidFill>
                          <a:srgbClr val="222222"/>
                        </a:solidFill>
                        <a:effectLst/>
                        <a:latin typeface="微软雅黑 Light" panose="020B0502040204020203" pitchFamily="34" charset="-122"/>
                        <a:ea typeface="微软雅黑 Light" panose="020B0502040204020203" pitchFamily="34" charset="-122"/>
                      </a:endParaRPr>
                    </a:p>
                  </a:txBody>
                  <a:tcPr marL="9525" marR="9525" marT="9525" marB="0" anchor="b"/>
                </a:tc>
                <a:tc>
                  <a:txBody>
                    <a:bodyPr/>
                    <a:lstStyle/>
                    <a:p>
                      <a:pPr algn="ctr" fontAlgn="b"/>
                      <a:r>
                        <a:rPr lang="en-US" altLang="zh-CN" sz="1800" u="none" strike="noStrike" dirty="0">
                          <a:solidFill>
                            <a:srgbClr val="222222"/>
                          </a:solidFill>
                          <a:effectLst/>
                          <a:latin typeface="微软雅黑 Light" panose="020B0502040204020203" pitchFamily="34" charset="-122"/>
                          <a:ea typeface="微软雅黑 Light" panose="020B0502040204020203" pitchFamily="34" charset="-122"/>
                        </a:rPr>
                        <a:t>1</a:t>
                      </a:r>
                      <a:endParaRPr lang="en-US" altLang="zh-CN" sz="1800" b="0" i="0" u="none" strike="noStrike" dirty="0">
                        <a:solidFill>
                          <a:srgbClr val="222222"/>
                        </a:solidFill>
                        <a:effectLst/>
                        <a:latin typeface="微软雅黑 Light" panose="020B0502040204020203" pitchFamily="34" charset="-122"/>
                        <a:ea typeface="微软雅黑 Light" panose="020B0502040204020203" pitchFamily="34" charset="-122"/>
                      </a:endParaRPr>
                    </a:p>
                  </a:txBody>
                  <a:tcPr marL="9525" marR="9525" marT="9525" marB="0" anchor="b"/>
                </a:tc>
                <a:tc>
                  <a:txBody>
                    <a:bodyPr/>
                    <a:lstStyle/>
                    <a:p>
                      <a:pPr algn="l" fontAlgn="b"/>
                      <a:r>
                        <a:rPr lang="en-US" altLang="zh-CN" sz="1800" u="none" strike="noStrike">
                          <a:solidFill>
                            <a:srgbClr val="222222"/>
                          </a:solidFill>
                          <a:effectLst/>
                          <a:latin typeface="微软雅黑 Light" panose="020B0502040204020203" pitchFamily="34" charset="-122"/>
                          <a:ea typeface="微软雅黑 Light" panose="020B0502040204020203" pitchFamily="34" charset="-122"/>
                        </a:rPr>
                        <a:t>0734</a:t>
                      </a:r>
                      <a:endParaRPr lang="en-US" altLang="zh-CN" sz="1800" b="0" i="0" u="none" strike="noStrike">
                        <a:solidFill>
                          <a:srgbClr val="222222"/>
                        </a:solidFill>
                        <a:effectLst/>
                        <a:latin typeface="微软雅黑 Light" panose="020B0502040204020203" pitchFamily="34" charset="-122"/>
                        <a:ea typeface="微软雅黑 Light" panose="020B0502040204020203" pitchFamily="34" charset="-122"/>
                      </a:endParaRPr>
                    </a:p>
                  </a:txBody>
                  <a:tcPr marL="9525" marR="9525" marT="9525" marB="0" anchor="b"/>
                </a:tc>
                <a:extLst>
                  <a:ext uri="{0D108BD9-81ED-4DB2-BD59-A6C34878D82A}">
                    <a16:rowId xmlns:a16="http://schemas.microsoft.com/office/drawing/2014/main" val="2548837123"/>
                  </a:ext>
                </a:extLst>
              </a:tr>
              <a:tr h="446873">
                <a:tc>
                  <a:txBody>
                    <a:bodyPr/>
                    <a:lstStyle/>
                    <a:p>
                      <a:pPr algn="l" fontAlgn="b"/>
                      <a:r>
                        <a:rPr lang="en-US" sz="1800" u="none" strike="noStrike">
                          <a:solidFill>
                            <a:srgbClr val="222222"/>
                          </a:solidFill>
                          <a:effectLst/>
                          <a:latin typeface="微软雅黑 Light" panose="020B0502040204020203" pitchFamily="34" charset="-122"/>
                          <a:ea typeface="微软雅黑 Light" panose="020B0502040204020203" pitchFamily="34" charset="-122"/>
                        </a:rPr>
                        <a:t>Allen</a:t>
                      </a:r>
                      <a:endParaRPr lang="en-US" sz="1800" b="0" i="0" u="none" strike="noStrike">
                        <a:solidFill>
                          <a:srgbClr val="222222"/>
                        </a:solidFill>
                        <a:effectLst/>
                        <a:latin typeface="微软雅黑 Light" panose="020B0502040204020203" pitchFamily="34" charset="-122"/>
                        <a:ea typeface="微软雅黑 Light" panose="020B0502040204020203" pitchFamily="34" charset="-122"/>
                      </a:endParaRPr>
                    </a:p>
                  </a:txBody>
                  <a:tcPr marL="9525" marR="9525" marT="9525" marB="0" anchor="b"/>
                </a:tc>
                <a:tc>
                  <a:txBody>
                    <a:bodyPr/>
                    <a:lstStyle/>
                    <a:p>
                      <a:pPr algn="ctr" fontAlgn="b"/>
                      <a:r>
                        <a:rPr lang="en-US" altLang="zh-CN" sz="1800" u="none" strike="noStrike" dirty="0">
                          <a:solidFill>
                            <a:srgbClr val="222222"/>
                          </a:solidFill>
                          <a:effectLst/>
                          <a:latin typeface="微软雅黑 Light" panose="020B0502040204020203" pitchFamily="34" charset="-122"/>
                          <a:ea typeface="微软雅黑 Light" panose="020B0502040204020203" pitchFamily="34" charset="-122"/>
                        </a:rPr>
                        <a:t>21</a:t>
                      </a:r>
                      <a:endParaRPr lang="en-US" altLang="zh-CN" sz="1800" b="0" i="0" u="none" strike="noStrike" dirty="0">
                        <a:solidFill>
                          <a:srgbClr val="222222"/>
                        </a:solidFill>
                        <a:effectLst/>
                        <a:latin typeface="微软雅黑 Light" panose="020B0502040204020203" pitchFamily="34" charset="-122"/>
                        <a:ea typeface="微软雅黑 Light" panose="020B0502040204020203" pitchFamily="34" charset="-122"/>
                      </a:endParaRPr>
                    </a:p>
                  </a:txBody>
                  <a:tcPr marL="9525" marR="9525" marT="9525" marB="0" anchor="b"/>
                </a:tc>
                <a:tc>
                  <a:txBody>
                    <a:bodyPr/>
                    <a:lstStyle/>
                    <a:p>
                      <a:pPr algn="ctr" fontAlgn="b"/>
                      <a:r>
                        <a:rPr lang="en-US" altLang="zh-CN" sz="1800" u="none" strike="noStrike" dirty="0">
                          <a:solidFill>
                            <a:srgbClr val="222222"/>
                          </a:solidFill>
                          <a:effectLst/>
                          <a:latin typeface="微软雅黑 Light" panose="020B0502040204020203" pitchFamily="34" charset="-122"/>
                          <a:ea typeface="微软雅黑 Light" panose="020B0502040204020203" pitchFamily="34" charset="-122"/>
                        </a:rPr>
                        <a:t>1</a:t>
                      </a:r>
                      <a:endParaRPr lang="en-US" altLang="zh-CN" sz="1800" b="0" i="0" u="none" strike="noStrike" dirty="0">
                        <a:solidFill>
                          <a:srgbClr val="222222"/>
                        </a:solidFill>
                        <a:effectLst/>
                        <a:latin typeface="微软雅黑 Light" panose="020B0502040204020203" pitchFamily="34" charset="-122"/>
                        <a:ea typeface="微软雅黑 Light" panose="020B0502040204020203" pitchFamily="34" charset="-122"/>
                      </a:endParaRPr>
                    </a:p>
                  </a:txBody>
                  <a:tcPr marL="9525" marR="9525" marT="9525" marB="0" anchor="b"/>
                </a:tc>
                <a:tc>
                  <a:txBody>
                    <a:bodyPr/>
                    <a:lstStyle/>
                    <a:p>
                      <a:pPr algn="l" fontAlgn="b"/>
                      <a:r>
                        <a:rPr lang="en-US" altLang="zh-CN" sz="1800" u="none" strike="noStrike">
                          <a:solidFill>
                            <a:srgbClr val="222222"/>
                          </a:solidFill>
                          <a:effectLst/>
                          <a:latin typeface="微软雅黑 Light" panose="020B0502040204020203" pitchFamily="34" charset="-122"/>
                          <a:ea typeface="微软雅黑 Light" panose="020B0502040204020203" pitchFamily="34" charset="-122"/>
                        </a:rPr>
                        <a:t>0731</a:t>
                      </a:r>
                      <a:endParaRPr lang="en-US" altLang="zh-CN" sz="1800" b="0" i="0" u="none" strike="noStrike">
                        <a:solidFill>
                          <a:srgbClr val="222222"/>
                        </a:solidFill>
                        <a:effectLst/>
                        <a:latin typeface="微软雅黑 Light" panose="020B0502040204020203" pitchFamily="34" charset="-122"/>
                        <a:ea typeface="微软雅黑 Light" panose="020B0502040204020203" pitchFamily="34" charset="-122"/>
                      </a:endParaRPr>
                    </a:p>
                  </a:txBody>
                  <a:tcPr marL="9525" marR="9525" marT="9525" marB="0" anchor="b"/>
                </a:tc>
                <a:extLst>
                  <a:ext uri="{0D108BD9-81ED-4DB2-BD59-A6C34878D82A}">
                    <a16:rowId xmlns:a16="http://schemas.microsoft.com/office/drawing/2014/main" val="557091540"/>
                  </a:ext>
                </a:extLst>
              </a:tr>
              <a:tr h="446873">
                <a:tc>
                  <a:txBody>
                    <a:bodyPr/>
                    <a:lstStyle/>
                    <a:p>
                      <a:pPr algn="l" fontAlgn="b"/>
                      <a:r>
                        <a:rPr lang="en-US" sz="1800" u="none" strike="noStrike">
                          <a:solidFill>
                            <a:srgbClr val="222222"/>
                          </a:solidFill>
                          <a:effectLst/>
                          <a:latin typeface="微软雅黑 Light" panose="020B0502040204020203" pitchFamily="34" charset="-122"/>
                          <a:ea typeface="微软雅黑 Light" panose="020B0502040204020203" pitchFamily="34" charset="-122"/>
                        </a:rPr>
                        <a:t>Lisa</a:t>
                      </a:r>
                      <a:endParaRPr lang="en-US" sz="1800" b="0" i="0" u="none" strike="noStrike">
                        <a:solidFill>
                          <a:srgbClr val="222222"/>
                        </a:solidFill>
                        <a:effectLst/>
                        <a:latin typeface="微软雅黑 Light" panose="020B0502040204020203" pitchFamily="34" charset="-122"/>
                        <a:ea typeface="微软雅黑 Light" panose="020B0502040204020203" pitchFamily="34" charset="-122"/>
                      </a:endParaRPr>
                    </a:p>
                  </a:txBody>
                  <a:tcPr marL="9525" marR="9525" marT="9525" marB="0" anchor="b"/>
                </a:tc>
                <a:tc>
                  <a:txBody>
                    <a:bodyPr/>
                    <a:lstStyle/>
                    <a:p>
                      <a:pPr algn="ctr" fontAlgn="b"/>
                      <a:r>
                        <a:rPr lang="en-US" altLang="zh-CN" sz="1800" u="none" strike="noStrike" dirty="0">
                          <a:solidFill>
                            <a:srgbClr val="222222"/>
                          </a:solidFill>
                          <a:effectLst/>
                          <a:latin typeface="微软雅黑 Light" panose="020B0502040204020203" pitchFamily="34" charset="-122"/>
                          <a:ea typeface="微软雅黑 Light" panose="020B0502040204020203" pitchFamily="34" charset="-122"/>
                        </a:rPr>
                        <a:t>22</a:t>
                      </a:r>
                      <a:endParaRPr lang="en-US" altLang="zh-CN" sz="1800" b="0" i="0" u="none" strike="noStrike" dirty="0">
                        <a:solidFill>
                          <a:srgbClr val="222222"/>
                        </a:solidFill>
                        <a:effectLst/>
                        <a:latin typeface="微软雅黑 Light" panose="020B0502040204020203" pitchFamily="34" charset="-122"/>
                        <a:ea typeface="微软雅黑 Light" panose="020B0502040204020203" pitchFamily="34" charset="-122"/>
                      </a:endParaRPr>
                    </a:p>
                  </a:txBody>
                  <a:tcPr marL="9525" marR="9525" marT="9525" marB="0" anchor="b"/>
                </a:tc>
                <a:tc>
                  <a:txBody>
                    <a:bodyPr/>
                    <a:lstStyle/>
                    <a:p>
                      <a:pPr algn="ctr" fontAlgn="b"/>
                      <a:r>
                        <a:rPr lang="en-US" altLang="zh-CN" sz="1800" u="none" strike="noStrike" dirty="0">
                          <a:solidFill>
                            <a:srgbClr val="222222"/>
                          </a:solidFill>
                          <a:effectLst/>
                          <a:latin typeface="微软雅黑 Light" panose="020B0502040204020203" pitchFamily="34" charset="-122"/>
                          <a:ea typeface="微软雅黑 Light" panose="020B0502040204020203" pitchFamily="34" charset="-122"/>
                        </a:rPr>
                        <a:t>0</a:t>
                      </a:r>
                      <a:endParaRPr lang="en-US" altLang="zh-CN" sz="1800" b="0" i="0" u="none" strike="noStrike" dirty="0">
                        <a:solidFill>
                          <a:srgbClr val="222222"/>
                        </a:solidFill>
                        <a:effectLst/>
                        <a:latin typeface="微软雅黑 Light" panose="020B0502040204020203" pitchFamily="34" charset="-122"/>
                        <a:ea typeface="微软雅黑 Light" panose="020B0502040204020203" pitchFamily="34" charset="-122"/>
                      </a:endParaRPr>
                    </a:p>
                  </a:txBody>
                  <a:tcPr marL="9525" marR="9525" marT="9525" marB="0" anchor="b"/>
                </a:tc>
                <a:tc>
                  <a:txBody>
                    <a:bodyPr/>
                    <a:lstStyle/>
                    <a:p>
                      <a:pPr algn="l" fontAlgn="b"/>
                      <a:r>
                        <a:rPr lang="en-US" altLang="zh-CN" sz="1800" u="none" strike="noStrike">
                          <a:solidFill>
                            <a:srgbClr val="222222"/>
                          </a:solidFill>
                          <a:effectLst/>
                          <a:latin typeface="微软雅黑 Light" panose="020B0502040204020203" pitchFamily="34" charset="-122"/>
                          <a:ea typeface="微软雅黑 Light" panose="020B0502040204020203" pitchFamily="34" charset="-122"/>
                        </a:rPr>
                        <a:t>0746</a:t>
                      </a:r>
                      <a:endParaRPr lang="en-US" altLang="zh-CN" sz="1800" b="0" i="0" u="none" strike="noStrike">
                        <a:solidFill>
                          <a:srgbClr val="222222"/>
                        </a:solidFill>
                        <a:effectLst/>
                        <a:latin typeface="微软雅黑 Light" panose="020B0502040204020203" pitchFamily="34" charset="-122"/>
                        <a:ea typeface="微软雅黑 Light" panose="020B0502040204020203" pitchFamily="34" charset="-122"/>
                      </a:endParaRPr>
                    </a:p>
                  </a:txBody>
                  <a:tcPr marL="9525" marR="9525" marT="9525" marB="0" anchor="b"/>
                </a:tc>
                <a:extLst>
                  <a:ext uri="{0D108BD9-81ED-4DB2-BD59-A6C34878D82A}">
                    <a16:rowId xmlns:a16="http://schemas.microsoft.com/office/drawing/2014/main" val="3833982521"/>
                  </a:ext>
                </a:extLst>
              </a:tr>
              <a:tr h="446873">
                <a:tc>
                  <a:txBody>
                    <a:bodyPr/>
                    <a:lstStyle/>
                    <a:p>
                      <a:pPr algn="l" fontAlgn="b"/>
                      <a:r>
                        <a:rPr lang="en-US" sz="1800" u="none" strike="noStrike">
                          <a:solidFill>
                            <a:srgbClr val="222222"/>
                          </a:solidFill>
                          <a:effectLst/>
                          <a:latin typeface="微软雅黑 Light" panose="020B0502040204020203" pitchFamily="34" charset="-122"/>
                          <a:ea typeface="微软雅黑 Light" panose="020B0502040204020203" pitchFamily="34" charset="-122"/>
                        </a:rPr>
                        <a:t>Sam</a:t>
                      </a:r>
                      <a:endParaRPr lang="en-US" sz="1800" b="0" i="0" u="none" strike="noStrike">
                        <a:solidFill>
                          <a:srgbClr val="222222"/>
                        </a:solidFill>
                        <a:effectLst/>
                        <a:latin typeface="微软雅黑 Light" panose="020B0502040204020203" pitchFamily="34" charset="-122"/>
                        <a:ea typeface="微软雅黑 Light" panose="020B0502040204020203" pitchFamily="34" charset="-122"/>
                      </a:endParaRPr>
                    </a:p>
                  </a:txBody>
                  <a:tcPr marL="9525" marR="9525" marT="9525" marB="0" anchor="b"/>
                </a:tc>
                <a:tc>
                  <a:txBody>
                    <a:bodyPr/>
                    <a:lstStyle/>
                    <a:p>
                      <a:pPr algn="ctr" fontAlgn="b"/>
                      <a:r>
                        <a:rPr lang="en-US" altLang="zh-CN" sz="1800" u="none" strike="noStrike" dirty="0">
                          <a:solidFill>
                            <a:srgbClr val="222222"/>
                          </a:solidFill>
                          <a:effectLst/>
                          <a:latin typeface="微软雅黑 Light" panose="020B0502040204020203" pitchFamily="34" charset="-122"/>
                          <a:ea typeface="微软雅黑 Light" panose="020B0502040204020203" pitchFamily="34" charset="-122"/>
                        </a:rPr>
                        <a:t>23</a:t>
                      </a:r>
                      <a:endParaRPr lang="en-US" altLang="zh-CN" sz="1800" b="0" i="0" u="none" strike="noStrike" dirty="0">
                        <a:solidFill>
                          <a:srgbClr val="222222"/>
                        </a:solidFill>
                        <a:effectLst/>
                        <a:latin typeface="微软雅黑 Light" panose="020B0502040204020203" pitchFamily="34" charset="-122"/>
                        <a:ea typeface="微软雅黑 Light" panose="020B0502040204020203" pitchFamily="34" charset="-122"/>
                      </a:endParaRPr>
                    </a:p>
                  </a:txBody>
                  <a:tcPr marL="9525" marR="9525" marT="9525" marB="0" anchor="b"/>
                </a:tc>
                <a:tc>
                  <a:txBody>
                    <a:bodyPr/>
                    <a:lstStyle/>
                    <a:p>
                      <a:pPr algn="ctr" fontAlgn="b"/>
                      <a:r>
                        <a:rPr lang="en-US" altLang="zh-CN" sz="1800" u="none" strike="noStrike" dirty="0">
                          <a:solidFill>
                            <a:srgbClr val="222222"/>
                          </a:solidFill>
                          <a:effectLst/>
                          <a:latin typeface="微软雅黑 Light" panose="020B0502040204020203" pitchFamily="34" charset="-122"/>
                          <a:ea typeface="微软雅黑 Light" panose="020B0502040204020203" pitchFamily="34" charset="-122"/>
                        </a:rPr>
                        <a:t>1</a:t>
                      </a:r>
                      <a:endParaRPr lang="en-US" altLang="zh-CN" sz="1800" b="0" i="0" u="none" strike="noStrike" dirty="0">
                        <a:solidFill>
                          <a:srgbClr val="222222"/>
                        </a:solidFill>
                        <a:effectLst/>
                        <a:latin typeface="微软雅黑 Light" panose="020B0502040204020203" pitchFamily="34" charset="-122"/>
                        <a:ea typeface="微软雅黑 Light" panose="020B0502040204020203" pitchFamily="34" charset="-122"/>
                      </a:endParaRPr>
                    </a:p>
                  </a:txBody>
                  <a:tcPr marL="9525" marR="9525" marT="9525" marB="0" anchor="b"/>
                </a:tc>
                <a:tc>
                  <a:txBody>
                    <a:bodyPr/>
                    <a:lstStyle/>
                    <a:p>
                      <a:pPr algn="l" fontAlgn="b"/>
                      <a:r>
                        <a:rPr lang="en-US" altLang="zh-CN" sz="1800" u="none" strike="noStrike">
                          <a:solidFill>
                            <a:srgbClr val="222222"/>
                          </a:solidFill>
                          <a:effectLst/>
                          <a:latin typeface="微软雅黑 Light" panose="020B0502040204020203" pitchFamily="34" charset="-122"/>
                          <a:ea typeface="微软雅黑 Light" panose="020B0502040204020203" pitchFamily="34" charset="-122"/>
                        </a:rPr>
                        <a:t>0739</a:t>
                      </a:r>
                      <a:endParaRPr lang="en-US" altLang="zh-CN" sz="1800" b="0" i="0" u="none" strike="noStrike">
                        <a:solidFill>
                          <a:srgbClr val="222222"/>
                        </a:solidFill>
                        <a:effectLst/>
                        <a:latin typeface="微软雅黑 Light" panose="020B0502040204020203" pitchFamily="34" charset="-122"/>
                        <a:ea typeface="微软雅黑 Light" panose="020B0502040204020203" pitchFamily="34" charset="-122"/>
                      </a:endParaRPr>
                    </a:p>
                  </a:txBody>
                  <a:tcPr marL="9525" marR="9525" marT="9525" marB="0" anchor="b"/>
                </a:tc>
                <a:extLst>
                  <a:ext uri="{0D108BD9-81ED-4DB2-BD59-A6C34878D82A}">
                    <a16:rowId xmlns:a16="http://schemas.microsoft.com/office/drawing/2014/main" val="2261084263"/>
                  </a:ext>
                </a:extLst>
              </a:tr>
              <a:tr h="446873">
                <a:tc>
                  <a:txBody>
                    <a:bodyPr/>
                    <a:lstStyle/>
                    <a:p>
                      <a:pPr algn="l" fontAlgn="b"/>
                      <a:r>
                        <a:rPr lang="en-US" sz="1800" u="none" strike="noStrike">
                          <a:solidFill>
                            <a:srgbClr val="222222"/>
                          </a:solidFill>
                          <a:effectLst/>
                          <a:latin typeface="微软雅黑 Light" panose="020B0502040204020203" pitchFamily="34" charset="-122"/>
                          <a:ea typeface="微软雅黑 Light" panose="020B0502040204020203" pitchFamily="34" charset="-122"/>
                        </a:rPr>
                        <a:t>King</a:t>
                      </a:r>
                      <a:endParaRPr lang="en-US" sz="1800" b="0" i="0" u="none" strike="noStrike">
                        <a:solidFill>
                          <a:srgbClr val="222222"/>
                        </a:solidFill>
                        <a:effectLst/>
                        <a:latin typeface="微软雅黑 Light" panose="020B0502040204020203" pitchFamily="34" charset="-122"/>
                        <a:ea typeface="微软雅黑 Light" panose="020B0502040204020203" pitchFamily="34" charset="-122"/>
                      </a:endParaRPr>
                    </a:p>
                  </a:txBody>
                  <a:tcPr marL="9525" marR="9525" marT="9525" marB="0" anchor="b"/>
                </a:tc>
                <a:tc>
                  <a:txBody>
                    <a:bodyPr/>
                    <a:lstStyle/>
                    <a:p>
                      <a:pPr algn="ctr" fontAlgn="b"/>
                      <a:r>
                        <a:rPr lang="en-US" altLang="zh-CN" sz="1800" u="none" strike="noStrike" dirty="0">
                          <a:solidFill>
                            <a:srgbClr val="222222"/>
                          </a:solidFill>
                          <a:effectLst/>
                          <a:latin typeface="微软雅黑 Light" panose="020B0502040204020203" pitchFamily="34" charset="-122"/>
                          <a:ea typeface="微软雅黑 Light" panose="020B0502040204020203" pitchFamily="34" charset="-122"/>
                        </a:rPr>
                        <a:t>18</a:t>
                      </a:r>
                      <a:endParaRPr lang="en-US" altLang="zh-CN" sz="1800" b="0" i="0" u="none" strike="noStrike" dirty="0">
                        <a:solidFill>
                          <a:srgbClr val="222222"/>
                        </a:solidFill>
                        <a:effectLst/>
                        <a:latin typeface="微软雅黑 Light" panose="020B0502040204020203" pitchFamily="34" charset="-122"/>
                        <a:ea typeface="微软雅黑 Light" panose="020B0502040204020203" pitchFamily="34" charset="-122"/>
                      </a:endParaRPr>
                    </a:p>
                  </a:txBody>
                  <a:tcPr marL="9525" marR="9525" marT="9525" marB="0" anchor="b"/>
                </a:tc>
                <a:tc>
                  <a:txBody>
                    <a:bodyPr/>
                    <a:lstStyle/>
                    <a:p>
                      <a:pPr algn="ctr" fontAlgn="b"/>
                      <a:r>
                        <a:rPr lang="en-US" altLang="zh-CN" sz="1800" u="none" strike="noStrike" dirty="0">
                          <a:solidFill>
                            <a:srgbClr val="222222"/>
                          </a:solidFill>
                          <a:effectLst/>
                          <a:latin typeface="微软雅黑 Light" panose="020B0502040204020203" pitchFamily="34" charset="-122"/>
                          <a:ea typeface="微软雅黑 Light" panose="020B0502040204020203" pitchFamily="34" charset="-122"/>
                        </a:rPr>
                        <a:t>1</a:t>
                      </a:r>
                      <a:endParaRPr lang="en-US" altLang="zh-CN" sz="1800" b="0" i="0" u="none" strike="noStrike" dirty="0">
                        <a:solidFill>
                          <a:srgbClr val="222222"/>
                        </a:solidFill>
                        <a:effectLst/>
                        <a:latin typeface="微软雅黑 Light" panose="020B0502040204020203" pitchFamily="34" charset="-122"/>
                        <a:ea typeface="微软雅黑 Light" panose="020B0502040204020203" pitchFamily="34" charset="-122"/>
                      </a:endParaRPr>
                    </a:p>
                  </a:txBody>
                  <a:tcPr marL="9525" marR="9525" marT="9525" marB="0" anchor="b"/>
                </a:tc>
                <a:tc>
                  <a:txBody>
                    <a:bodyPr/>
                    <a:lstStyle/>
                    <a:p>
                      <a:pPr algn="l" fontAlgn="b"/>
                      <a:r>
                        <a:rPr lang="en-US" altLang="zh-CN" sz="1800" u="none" strike="noStrike">
                          <a:solidFill>
                            <a:srgbClr val="222222"/>
                          </a:solidFill>
                          <a:effectLst/>
                          <a:latin typeface="微软雅黑 Light" panose="020B0502040204020203" pitchFamily="34" charset="-122"/>
                          <a:ea typeface="微软雅黑 Light" panose="020B0502040204020203" pitchFamily="34" charset="-122"/>
                        </a:rPr>
                        <a:t>0745</a:t>
                      </a:r>
                      <a:endParaRPr lang="en-US" altLang="zh-CN" sz="1800" b="0" i="0" u="none" strike="noStrike">
                        <a:solidFill>
                          <a:srgbClr val="222222"/>
                        </a:solidFill>
                        <a:effectLst/>
                        <a:latin typeface="微软雅黑 Light" panose="020B0502040204020203" pitchFamily="34" charset="-122"/>
                        <a:ea typeface="微软雅黑 Light" panose="020B0502040204020203" pitchFamily="34" charset="-122"/>
                      </a:endParaRPr>
                    </a:p>
                  </a:txBody>
                  <a:tcPr marL="9525" marR="9525" marT="9525" marB="0" anchor="b"/>
                </a:tc>
                <a:extLst>
                  <a:ext uri="{0D108BD9-81ED-4DB2-BD59-A6C34878D82A}">
                    <a16:rowId xmlns:a16="http://schemas.microsoft.com/office/drawing/2014/main" val="4280678021"/>
                  </a:ext>
                </a:extLst>
              </a:tr>
              <a:tr h="446873">
                <a:tc>
                  <a:txBody>
                    <a:bodyPr/>
                    <a:lstStyle/>
                    <a:p>
                      <a:pPr algn="l" fontAlgn="b"/>
                      <a:r>
                        <a:rPr lang="en-US" altLang="zh-CN" sz="1800" u="none" strike="noStrike">
                          <a:solidFill>
                            <a:srgbClr val="222222"/>
                          </a:solidFill>
                          <a:effectLst/>
                          <a:latin typeface="微软雅黑 Light" panose="020B0502040204020203" pitchFamily="34" charset="-122"/>
                          <a:ea typeface="微软雅黑 Light" panose="020B0502040204020203" pitchFamily="34" charset="-122"/>
                        </a:rPr>
                        <a:t>Fox</a:t>
                      </a:r>
                      <a:endParaRPr lang="en-US" sz="1800" b="0" i="0" u="none" strike="noStrike">
                        <a:solidFill>
                          <a:srgbClr val="222222"/>
                        </a:solidFill>
                        <a:effectLst/>
                        <a:latin typeface="微软雅黑 Light" panose="020B0502040204020203" pitchFamily="34" charset="-122"/>
                        <a:ea typeface="微软雅黑 Light" panose="020B0502040204020203" pitchFamily="34" charset="-122"/>
                      </a:endParaRPr>
                    </a:p>
                  </a:txBody>
                  <a:tcPr marL="9525" marR="9525" marT="9525" marB="0" anchor="b"/>
                </a:tc>
                <a:tc>
                  <a:txBody>
                    <a:bodyPr/>
                    <a:lstStyle/>
                    <a:p>
                      <a:pPr algn="ctr" fontAlgn="b"/>
                      <a:r>
                        <a:rPr lang="en-US" altLang="zh-CN" sz="1800" u="none" strike="noStrike" dirty="0">
                          <a:solidFill>
                            <a:srgbClr val="222222"/>
                          </a:solidFill>
                          <a:effectLst/>
                          <a:latin typeface="微软雅黑 Light" panose="020B0502040204020203" pitchFamily="34" charset="-122"/>
                          <a:ea typeface="微软雅黑 Light" panose="020B0502040204020203" pitchFamily="34" charset="-122"/>
                        </a:rPr>
                        <a:t>20</a:t>
                      </a:r>
                      <a:endParaRPr lang="en-US" altLang="zh-CN" sz="1800" b="0" i="0" u="none" strike="noStrike" dirty="0">
                        <a:solidFill>
                          <a:srgbClr val="222222"/>
                        </a:solidFill>
                        <a:effectLst/>
                        <a:latin typeface="微软雅黑 Light" panose="020B0502040204020203" pitchFamily="34" charset="-122"/>
                        <a:ea typeface="微软雅黑 Light" panose="020B0502040204020203" pitchFamily="34" charset="-122"/>
                      </a:endParaRPr>
                    </a:p>
                  </a:txBody>
                  <a:tcPr marL="9525" marR="9525" marT="9525" marB="0" anchor="b"/>
                </a:tc>
                <a:tc>
                  <a:txBody>
                    <a:bodyPr/>
                    <a:lstStyle/>
                    <a:p>
                      <a:pPr algn="ctr" fontAlgn="b"/>
                      <a:r>
                        <a:rPr lang="en-US" altLang="zh-CN" sz="1800" u="none" strike="noStrike" dirty="0">
                          <a:solidFill>
                            <a:srgbClr val="222222"/>
                          </a:solidFill>
                          <a:effectLst/>
                          <a:latin typeface="微软雅黑 Light" panose="020B0502040204020203" pitchFamily="34" charset="-122"/>
                          <a:ea typeface="微软雅黑 Light" panose="020B0502040204020203" pitchFamily="34" charset="-122"/>
                        </a:rPr>
                        <a:t>1</a:t>
                      </a:r>
                      <a:endParaRPr lang="en-US" altLang="zh-CN" sz="1800" b="0" i="0" u="none" strike="noStrike" dirty="0">
                        <a:solidFill>
                          <a:srgbClr val="222222"/>
                        </a:solidFill>
                        <a:effectLst/>
                        <a:latin typeface="微软雅黑 Light" panose="020B0502040204020203" pitchFamily="34" charset="-122"/>
                        <a:ea typeface="微软雅黑 Light" panose="020B0502040204020203" pitchFamily="34" charset="-122"/>
                      </a:endParaRPr>
                    </a:p>
                  </a:txBody>
                  <a:tcPr marL="9525" marR="9525" marT="9525" marB="0" anchor="b"/>
                </a:tc>
                <a:tc>
                  <a:txBody>
                    <a:bodyPr/>
                    <a:lstStyle/>
                    <a:p>
                      <a:pPr algn="l" fontAlgn="b"/>
                      <a:r>
                        <a:rPr lang="en-US" altLang="zh-CN" sz="1800" u="none" strike="noStrike">
                          <a:solidFill>
                            <a:srgbClr val="222222"/>
                          </a:solidFill>
                          <a:effectLst/>
                          <a:latin typeface="微软雅黑 Light" panose="020B0502040204020203" pitchFamily="34" charset="-122"/>
                          <a:ea typeface="微软雅黑 Light" panose="020B0502040204020203" pitchFamily="34" charset="-122"/>
                        </a:rPr>
                        <a:t>0744</a:t>
                      </a:r>
                      <a:endParaRPr lang="en-US" altLang="zh-CN" sz="1800" b="0" i="0" u="none" strike="noStrike">
                        <a:solidFill>
                          <a:srgbClr val="222222"/>
                        </a:solidFill>
                        <a:effectLst/>
                        <a:latin typeface="微软雅黑 Light" panose="020B0502040204020203" pitchFamily="34" charset="-122"/>
                        <a:ea typeface="微软雅黑 Light" panose="020B0502040204020203" pitchFamily="34" charset="-122"/>
                      </a:endParaRPr>
                    </a:p>
                  </a:txBody>
                  <a:tcPr marL="9525" marR="9525" marT="9525" marB="0" anchor="b"/>
                </a:tc>
                <a:extLst>
                  <a:ext uri="{0D108BD9-81ED-4DB2-BD59-A6C34878D82A}">
                    <a16:rowId xmlns:a16="http://schemas.microsoft.com/office/drawing/2014/main" val="2875020664"/>
                  </a:ext>
                </a:extLst>
              </a:tr>
              <a:tr h="446873">
                <a:tc>
                  <a:txBody>
                    <a:bodyPr/>
                    <a:lstStyle/>
                    <a:p>
                      <a:pPr algn="l" fontAlgn="b"/>
                      <a:r>
                        <a:rPr lang="en-US" sz="1800" u="none" strike="noStrike">
                          <a:solidFill>
                            <a:srgbClr val="222222"/>
                          </a:solidFill>
                          <a:effectLst/>
                          <a:latin typeface="微软雅黑 Light" panose="020B0502040204020203" pitchFamily="34" charset="-122"/>
                          <a:ea typeface="微软雅黑 Light" panose="020B0502040204020203" pitchFamily="34" charset="-122"/>
                        </a:rPr>
                        <a:t>Mark</a:t>
                      </a:r>
                      <a:endParaRPr lang="en-US" sz="1800" b="0" i="0" u="none" strike="noStrike">
                        <a:solidFill>
                          <a:srgbClr val="222222"/>
                        </a:solidFill>
                        <a:effectLst/>
                        <a:latin typeface="微软雅黑 Light" panose="020B0502040204020203" pitchFamily="34" charset="-122"/>
                        <a:ea typeface="微软雅黑 Light" panose="020B0502040204020203" pitchFamily="34" charset="-122"/>
                      </a:endParaRPr>
                    </a:p>
                  </a:txBody>
                  <a:tcPr marL="9525" marR="9525" marT="9525" marB="0" anchor="b"/>
                </a:tc>
                <a:tc>
                  <a:txBody>
                    <a:bodyPr/>
                    <a:lstStyle/>
                    <a:p>
                      <a:pPr algn="ctr" fontAlgn="b"/>
                      <a:r>
                        <a:rPr lang="en-US" altLang="zh-CN" sz="1800" u="none" strike="noStrike" dirty="0">
                          <a:solidFill>
                            <a:srgbClr val="222222"/>
                          </a:solidFill>
                          <a:effectLst/>
                          <a:latin typeface="微软雅黑 Light" panose="020B0502040204020203" pitchFamily="34" charset="-122"/>
                          <a:ea typeface="微软雅黑 Light" panose="020B0502040204020203" pitchFamily="34" charset="-122"/>
                        </a:rPr>
                        <a:t>21</a:t>
                      </a:r>
                      <a:endParaRPr lang="en-US" altLang="zh-CN" sz="1800" b="0" i="0" u="none" strike="noStrike" dirty="0">
                        <a:solidFill>
                          <a:srgbClr val="222222"/>
                        </a:solidFill>
                        <a:effectLst/>
                        <a:latin typeface="微软雅黑 Light" panose="020B0502040204020203" pitchFamily="34" charset="-122"/>
                        <a:ea typeface="微软雅黑 Light" panose="020B0502040204020203" pitchFamily="34" charset="-122"/>
                      </a:endParaRPr>
                    </a:p>
                  </a:txBody>
                  <a:tcPr marL="9525" marR="9525" marT="9525" marB="0" anchor="b"/>
                </a:tc>
                <a:tc>
                  <a:txBody>
                    <a:bodyPr/>
                    <a:lstStyle/>
                    <a:p>
                      <a:pPr algn="ctr" fontAlgn="b"/>
                      <a:r>
                        <a:rPr lang="en-US" altLang="zh-CN" sz="1800" u="none" strike="noStrike" dirty="0">
                          <a:solidFill>
                            <a:srgbClr val="222222"/>
                          </a:solidFill>
                          <a:effectLst/>
                          <a:latin typeface="微软雅黑 Light" panose="020B0502040204020203" pitchFamily="34" charset="-122"/>
                          <a:ea typeface="微软雅黑 Light" panose="020B0502040204020203" pitchFamily="34" charset="-122"/>
                        </a:rPr>
                        <a:t>1</a:t>
                      </a:r>
                      <a:endParaRPr lang="en-US" altLang="zh-CN" sz="1800" b="0" i="0" u="none" strike="noStrike" dirty="0">
                        <a:solidFill>
                          <a:srgbClr val="222222"/>
                        </a:solidFill>
                        <a:effectLst/>
                        <a:latin typeface="微软雅黑 Light" panose="020B0502040204020203" pitchFamily="34" charset="-122"/>
                        <a:ea typeface="微软雅黑 Light" panose="020B0502040204020203" pitchFamily="34" charset="-122"/>
                      </a:endParaRPr>
                    </a:p>
                  </a:txBody>
                  <a:tcPr marL="9525" marR="9525" marT="9525" marB="0" anchor="b"/>
                </a:tc>
                <a:tc>
                  <a:txBody>
                    <a:bodyPr/>
                    <a:lstStyle/>
                    <a:p>
                      <a:pPr algn="l" fontAlgn="b"/>
                      <a:r>
                        <a:rPr lang="en-US" altLang="zh-CN" sz="1800" u="none" strike="noStrike" dirty="0">
                          <a:solidFill>
                            <a:srgbClr val="222222"/>
                          </a:solidFill>
                          <a:effectLst/>
                          <a:latin typeface="微软雅黑 Light" panose="020B0502040204020203" pitchFamily="34" charset="-122"/>
                          <a:ea typeface="微软雅黑 Light" panose="020B0502040204020203" pitchFamily="34" charset="-122"/>
                        </a:rPr>
                        <a:t>0731</a:t>
                      </a:r>
                      <a:endParaRPr lang="en-US" altLang="zh-CN" sz="1800" b="0" i="0" u="none" strike="noStrike" dirty="0">
                        <a:solidFill>
                          <a:srgbClr val="222222"/>
                        </a:solidFill>
                        <a:effectLst/>
                        <a:latin typeface="微软雅黑 Light" panose="020B0502040204020203" pitchFamily="34" charset="-122"/>
                        <a:ea typeface="微软雅黑 Light" panose="020B0502040204020203" pitchFamily="34" charset="-122"/>
                      </a:endParaRPr>
                    </a:p>
                  </a:txBody>
                  <a:tcPr marL="9525" marR="9525" marT="9525" marB="0" anchor="b"/>
                </a:tc>
                <a:extLst>
                  <a:ext uri="{0D108BD9-81ED-4DB2-BD59-A6C34878D82A}">
                    <a16:rowId xmlns:a16="http://schemas.microsoft.com/office/drawing/2014/main" val="1603529201"/>
                  </a:ext>
                </a:extLst>
              </a:tr>
            </a:tbl>
          </a:graphicData>
        </a:graphic>
      </p:graphicFrame>
      <p:grpSp>
        <p:nvGrpSpPr>
          <p:cNvPr id="7" name="0d0e5008-5a84-4b76-8fc9-d0dd27e772b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7648080" y="3440331"/>
            <a:ext cx="3003895" cy="2916020"/>
            <a:chOff x="2933701" y="4727576"/>
            <a:chExt cx="42165588" cy="40932100"/>
          </a:xfrm>
        </p:grpSpPr>
        <p:sp>
          <p:nvSpPr>
            <p:cNvPr id="8" name="iṥḷíďé"/>
            <p:cNvSpPr/>
            <p:nvPr/>
          </p:nvSpPr>
          <p:spPr bwMode="auto">
            <a:xfrm>
              <a:off x="11680826" y="39716076"/>
              <a:ext cx="26352500" cy="5943600"/>
            </a:xfrm>
            <a:custGeom>
              <a:avLst/>
              <a:gdLst/>
              <a:ahLst/>
              <a:cxnLst>
                <a:cxn ang="0">
                  <a:pos x="120" y="23"/>
                </a:cxn>
                <a:cxn ang="0">
                  <a:pos x="111" y="26"/>
                </a:cxn>
                <a:cxn ang="0">
                  <a:pos x="101" y="29"/>
                </a:cxn>
                <a:cxn ang="0">
                  <a:pos x="111" y="26"/>
                </a:cxn>
                <a:cxn ang="0">
                  <a:pos x="120" y="23"/>
                </a:cxn>
                <a:cxn ang="0">
                  <a:pos x="120" y="23"/>
                </a:cxn>
                <a:cxn ang="0">
                  <a:pos x="90" y="9"/>
                </a:cxn>
                <a:cxn ang="0">
                  <a:pos x="90" y="9"/>
                </a:cxn>
                <a:cxn ang="0">
                  <a:pos x="84" y="10"/>
                </a:cxn>
                <a:cxn ang="0">
                  <a:pos x="84" y="10"/>
                </a:cxn>
                <a:cxn ang="0">
                  <a:pos x="90" y="9"/>
                </a:cxn>
                <a:cxn ang="0">
                  <a:pos x="90" y="9"/>
                </a:cxn>
                <a:cxn ang="0">
                  <a:pos x="90" y="9"/>
                </a:cxn>
                <a:cxn ang="0">
                  <a:pos x="89" y="10"/>
                </a:cxn>
                <a:cxn ang="0">
                  <a:pos x="88" y="10"/>
                </a:cxn>
                <a:cxn ang="0">
                  <a:pos x="92" y="10"/>
                </a:cxn>
                <a:cxn ang="0">
                  <a:pos x="90" y="9"/>
                </a:cxn>
                <a:cxn ang="0">
                  <a:pos x="90" y="9"/>
                </a:cxn>
                <a:cxn ang="0">
                  <a:pos x="90" y="9"/>
                </a:cxn>
                <a:cxn ang="0">
                  <a:pos x="90" y="9"/>
                </a:cxn>
                <a:cxn ang="0">
                  <a:pos x="197" y="3"/>
                </a:cxn>
                <a:cxn ang="0">
                  <a:pos x="196" y="22"/>
                </a:cxn>
                <a:cxn ang="0">
                  <a:pos x="165" y="35"/>
                </a:cxn>
                <a:cxn ang="0">
                  <a:pos x="127" y="26"/>
                </a:cxn>
                <a:cxn ang="0">
                  <a:pos x="118" y="30"/>
                </a:cxn>
                <a:cxn ang="0">
                  <a:pos x="73" y="37"/>
                </a:cxn>
                <a:cxn ang="0">
                  <a:pos x="45" y="31"/>
                </a:cxn>
                <a:cxn ang="0">
                  <a:pos x="31" y="22"/>
                </a:cxn>
                <a:cxn ang="0">
                  <a:pos x="29" y="5"/>
                </a:cxn>
                <a:cxn ang="0">
                  <a:pos x="0" y="24"/>
                </a:cxn>
                <a:cxn ang="0">
                  <a:pos x="118" y="53"/>
                </a:cxn>
                <a:cxn ang="0">
                  <a:pos x="235" y="24"/>
                </a:cxn>
                <a:cxn ang="0">
                  <a:pos x="197" y="3"/>
                </a:cxn>
                <a:cxn ang="0">
                  <a:pos x="113" y="0"/>
                </a:cxn>
                <a:cxn ang="0">
                  <a:pos x="111" y="0"/>
                </a:cxn>
                <a:cxn ang="0">
                  <a:pos x="114" y="1"/>
                </a:cxn>
                <a:cxn ang="0">
                  <a:pos x="118" y="3"/>
                </a:cxn>
                <a:cxn ang="0">
                  <a:pos x="124" y="1"/>
                </a:cxn>
                <a:cxn ang="0">
                  <a:pos x="113" y="0"/>
                </a:cxn>
              </a:cxnLst>
              <a:rect l="0" t="0" r="r" b="b"/>
              <a:pathLst>
                <a:path w="235" h="53">
                  <a:moveTo>
                    <a:pt x="120" y="23"/>
                  </a:moveTo>
                  <a:cubicBezTo>
                    <a:pt x="115" y="25"/>
                    <a:pt x="111" y="26"/>
                    <a:pt x="111" y="26"/>
                  </a:cubicBezTo>
                  <a:cubicBezTo>
                    <a:pt x="107" y="27"/>
                    <a:pt x="104" y="28"/>
                    <a:pt x="101" y="29"/>
                  </a:cubicBezTo>
                  <a:cubicBezTo>
                    <a:pt x="104" y="28"/>
                    <a:pt x="107" y="27"/>
                    <a:pt x="111" y="26"/>
                  </a:cubicBezTo>
                  <a:cubicBezTo>
                    <a:pt x="111" y="26"/>
                    <a:pt x="115" y="25"/>
                    <a:pt x="120" y="23"/>
                  </a:cubicBezTo>
                  <a:cubicBezTo>
                    <a:pt x="120" y="23"/>
                    <a:pt x="120" y="23"/>
                    <a:pt x="120" y="23"/>
                  </a:cubicBezTo>
                  <a:moveTo>
                    <a:pt x="90" y="9"/>
                  </a:moveTo>
                  <a:cubicBezTo>
                    <a:pt x="90" y="9"/>
                    <a:pt x="90" y="9"/>
                    <a:pt x="90" y="9"/>
                  </a:cubicBezTo>
                  <a:cubicBezTo>
                    <a:pt x="88" y="9"/>
                    <a:pt x="87" y="10"/>
                    <a:pt x="84" y="10"/>
                  </a:cubicBezTo>
                  <a:cubicBezTo>
                    <a:pt x="84" y="10"/>
                    <a:pt x="84" y="10"/>
                    <a:pt x="84" y="10"/>
                  </a:cubicBezTo>
                  <a:cubicBezTo>
                    <a:pt x="87" y="10"/>
                    <a:pt x="88" y="9"/>
                    <a:pt x="90" y="9"/>
                  </a:cubicBezTo>
                  <a:cubicBezTo>
                    <a:pt x="90" y="9"/>
                    <a:pt x="90" y="9"/>
                    <a:pt x="90" y="9"/>
                  </a:cubicBezTo>
                  <a:cubicBezTo>
                    <a:pt x="90" y="9"/>
                    <a:pt x="90" y="9"/>
                    <a:pt x="90" y="9"/>
                  </a:cubicBezTo>
                  <a:cubicBezTo>
                    <a:pt x="89" y="10"/>
                    <a:pt x="89" y="10"/>
                    <a:pt x="89" y="10"/>
                  </a:cubicBezTo>
                  <a:cubicBezTo>
                    <a:pt x="89" y="10"/>
                    <a:pt x="88" y="10"/>
                    <a:pt x="88" y="10"/>
                  </a:cubicBezTo>
                  <a:cubicBezTo>
                    <a:pt x="89" y="10"/>
                    <a:pt x="90" y="10"/>
                    <a:pt x="92" y="10"/>
                  </a:cubicBezTo>
                  <a:cubicBezTo>
                    <a:pt x="91" y="9"/>
                    <a:pt x="90" y="9"/>
                    <a:pt x="90" y="9"/>
                  </a:cubicBezTo>
                  <a:cubicBezTo>
                    <a:pt x="90" y="9"/>
                    <a:pt x="90" y="9"/>
                    <a:pt x="90" y="9"/>
                  </a:cubicBezTo>
                  <a:cubicBezTo>
                    <a:pt x="90" y="9"/>
                    <a:pt x="90" y="9"/>
                    <a:pt x="90" y="9"/>
                  </a:cubicBezTo>
                  <a:cubicBezTo>
                    <a:pt x="90" y="9"/>
                    <a:pt x="90" y="9"/>
                    <a:pt x="90" y="9"/>
                  </a:cubicBezTo>
                  <a:moveTo>
                    <a:pt x="197" y="3"/>
                  </a:moveTo>
                  <a:cubicBezTo>
                    <a:pt x="199" y="9"/>
                    <a:pt x="200" y="17"/>
                    <a:pt x="196" y="22"/>
                  </a:cubicBezTo>
                  <a:cubicBezTo>
                    <a:pt x="191" y="28"/>
                    <a:pt x="182" y="35"/>
                    <a:pt x="165" y="35"/>
                  </a:cubicBezTo>
                  <a:cubicBezTo>
                    <a:pt x="155" y="35"/>
                    <a:pt x="143" y="32"/>
                    <a:pt x="127" y="26"/>
                  </a:cubicBezTo>
                  <a:cubicBezTo>
                    <a:pt x="123" y="28"/>
                    <a:pt x="119" y="29"/>
                    <a:pt x="118" y="30"/>
                  </a:cubicBezTo>
                  <a:cubicBezTo>
                    <a:pt x="99" y="35"/>
                    <a:pt x="84" y="37"/>
                    <a:pt x="73" y="37"/>
                  </a:cubicBezTo>
                  <a:cubicBezTo>
                    <a:pt x="60" y="37"/>
                    <a:pt x="51" y="35"/>
                    <a:pt x="45" y="31"/>
                  </a:cubicBezTo>
                  <a:cubicBezTo>
                    <a:pt x="38" y="29"/>
                    <a:pt x="34" y="25"/>
                    <a:pt x="31" y="22"/>
                  </a:cubicBezTo>
                  <a:cubicBezTo>
                    <a:pt x="27" y="18"/>
                    <a:pt x="27" y="11"/>
                    <a:pt x="29" y="5"/>
                  </a:cubicBezTo>
                  <a:cubicBezTo>
                    <a:pt x="11" y="10"/>
                    <a:pt x="0" y="17"/>
                    <a:pt x="0" y="24"/>
                  </a:cubicBezTo>
                  <a:cubicBezTo>
                    <a:pt x="0" y="40"/>
                    <a:pt x="53" y="53"/>
                    <a:pt x="118" y="53"/>
                  </a:cubicBezTo>
                  <a:cubicBezTo>
                    <a:pt x="183" y="53"/>
                    <a:pt x="235" y="40"/>
                    <a:pt x="235" y="24"/>
                  </a:cubicBezTo>
                  <a:cubicBezTo>
                    <a:pt x="235" y="16"/>
                    <a:pt x="221" y="8"/>
                    <a:pt x="197" y="3"/>
                  </a:cubicBezTo>
                  <a:moveTo>
                    <a:pt x="113" y="0"/>
                  </a:moveTo>
                  <a:cubicBezTo>
                    <a:pt x="111" y="0"/>
                    <a:pt x="111" y="0"/>
                    <a:pt x="111" y="0"/>
                  </a:cubicBezTo>
                  <a:cubicBezTo>
                    <a:pt x="112" y="1"/>
                    <a:pt x="113" y="1"/>
                    <a:pt x="114" y="1"/>
                  </a:cubicBezTo>
                  <a:cubicBezTo>
                    <a:pt x="115" y="2"/>
                    <a:pt x="117" y="2"/>
                    <a:pt x="118" y="3"/>
                  </a:cubicBezTo>
                  <a:cubicBezTo>
                    <a:pt x="121" y="2"/>
                    <a:pt x="123" y="1"/>
                    <a:pt x="124" y="1"/>
                  </a:cubicBezTo>
                  <a:cubicBezTo>
                    <a:pt x="113" y="0"/>
                    <a:pt x="113" y="0"/>
                    <a:pt x="113" y="0"/>
                  </a:cubicBezTo>
                </a:path>
              </a:pathLst>
            </a:custGeom>
            <a:solidFill>
              <a:srgbClr val="00A9B5"/>
            </a:solidFill>
            <a:ln w="9525">
              <a:noFill/>
              <a:round/>
              <a:headEnd/>
              <a:tailEnd/>
            </a:ln>
          </p:spPr>
          <p:txBody>
            <a:bodyPr anchor="ctr"/>
            <a:lstStyle/>
            <a:p>
              <a:pPr algn="ctr"/>
              <a:endParaRPr/>
            </a:p>
          </p:txBody>
        </p:sp>
        <p:sp>
          <p:nvSpPr>
            <p:cNvPr id="9" name="iSḷiḍê"/>
            <p:cNvSpPr/>
            <p:nvPr/>
          </p:nvSpPr>
          <p:spPr bwMode="auto">
            <a:xfrm>
              <a:off x="25361901" y="38258751"/>
              <a:ext cx="5494338" cy="4037013"/>
            </a:xfrm>
            <a:custGeom>
              <a:avLst/>
              <a:gdLst/>
              <a:ahLst/>
              <a:cxnLst>
                <a:cxn ang="0">
                  <a:pos x="2" y="14"/>
                </a:cxn>
                <a:cxn ang="0">
                  <a:pos x="15" y="25"/>
                </a:cxn>
                <a:cxn ang="0">
                  <a:pos x="40" y="35"/>
                </a:cxn>
                <a:cxn ang="0">
                  <a:pos x="47" y="34"/>
                </a:cxn>
                <a:cxn ang="0">
                  <a:pos x="49" y="30"/>
                </a:cxn>
                <a:cxn ang="0">
                  <a:pos x="27" y="12"/>
                </a:cxn>
                <a:cxn ang="0">
                  <a:pos x="21" y="10"/>
                </a:cxn>
                <a:cxn ang="0">
                  <a:pos x="20" y="6"/>
                </a:cxn>
                <a:cxn ang="0">
                  <a:pos x="15" y="2"/>
                </a:cxn>
                <a:cxn ang="0">
                  <a:pos x="12" y="1"/>
                </a:cxn>
                <a:cxn ang="0">
                  <a:pos x="10" y="2"/>
                </a:cxn>
                <a:cxn ang="0">
                  <a:pos x="2" y="14"/>
                </a:cxn>
              </a:cxnLst>
              <a:rect l="0" t="0" r="r" b="b"/>
              <a:pathLst>
                <a:path w="49" h="36">
                  <a:moveTo>
                    <a:pt x="2" y="14"/>
                  </a:moveTo>
                  <a:cubicBezTo>
                    <a:pt x="3" y="15"/>
                    <a:pt x="10" y="19"/>
                    <a:pt x="15" y="25"/>
                  </a:cubicBezTo>
                  <a:cubicBezTo>
                    <a:pt x="21" y="27"/>
                    <a:pt x="40" y="35"/>
                    <a:pt x="40" y="35"/>
                  </a:cubicBezTo>
                  <a:cubicBezTo>
                    <a:pt x="40" y="35"/>
                    <a:pt x="44" y="36"/>
                    <a:pt x="47" y="34"/>
                  </a:cubicBezTo>
                  <a:cubicBezTo>
                    <a:pt x="49" y="33"/>
                    <a:pt x="49" y="30"/>
                    <a:pt x="49" y="30"/>
                  </a:cubicBezTo>
                  <a:cubicBezTo>
                    <a:pt x="27" y="12"/>
                    <a:pt x="27" y="12"/>
                    <a:pt x="27" y="12"/>
                  </a:cubicBezTo>
                  <a:cubicBezTo>
                    <a:pt x="21" y="10"/>
                    <a:pt x="21" y="10"/>
                    <a:pt x="21" y="10"/>
                  </a:cubicBezTo>
                  <a:cubicBezTo>
                    <a:pt x="20" y="6"/>
                    <a:pt x="20" y="6"/>
                    <a:pt x="20" y="6"/>
                  </a:cubicBezTo>
                  <a:cubicBezTo>
                    <a:pt x="15" y="2"/>
                    <a:pt x="15" y="2"/>
                    <a:pt x="15" y="2"/>
                  </a:cubicBezTo>
                  <a:cubicBezTo>
                    <a:pt x="15" y="2"/>
                    <a:pt x="13" y="0"/>
                    <a:pt x="12" y="1"/>
                  </a:cubicBezTo>
                  <a:cubicBezTo>
                    <a:pt x="11" y="1"/>
                    <a:pt x="10" y="2"/>
                    <a:pt x="10" y="2"/>
                  </a:cubicBezTo>
                  <a:cubicBezTo>
                    <a:pt x="10" y="2"/>
                    <a:pt x="0" y="13"/>
                    <a:pt x="2" y="14"/>
                  </a:cubicBezTo>
                </a:path>
              </a:pathLst>
            </a:custGeom>
            <a:solidFill>
              <a:srgbClr val="0C0B0B"/>
            </a:solidFill>
            <a:ln w="9525">
              <a:noFill/>
              <a:round/>
              <a:headEnd/>
              <a:tailEnd/>
            </a:ln>
          </p:spPr>
          <p:txBody>
            <a:bodyPr anchor="ctr"/>
            <a:lstStyle/>
            <a:p>
              <a:pPr algn="ctr"/>
              <a:endParaRPr/>
            </a:p>
          </p:txBody>
        </p:sp>
        <p:sp>
          <p:nvSpPr>
            <p:cNvPr id="10" name="ïṧḻiḓè"/>
            <p:cNvSpPr/>
            <p:nvPr/>
          </p:nvSpPr>
          <p:spPr bwMode="auto">
            <a:xfrm>
              <a:off x="21661438" y="37360226"/>
              <a:ext cx="12558713" cy="7513638"/>
            </a:xfrm>
            <a:custGeom>
              <a:avLst/>
              <a:gdLst/>
              <a:ahLst/>
              <a:cxnLst>
                <a:cxn ang="0">
                  <a:pos x="6" y="22"/>
                </a:cxn>
                <a:cxn ang="0">
                  <a:pos x="14" y="19"/>
                </a:cxn>
                <a:cxn ang="0">
                  <a:pos x="35" y="26"/>
                </a:cxn>
                <a:cxn ang="0">
                  <a:pos x="49" y="30"/>
                </a:cxn>
                <a:cxn ang="0">
                  <a:pos x="57" y="31"/>
                </a:cxn>
                <a:cxn ang="0">
                  <a:pos x="52" y="22"/>
                </a:cxn>
                <a:cxn ang="0">
                  <a:pos x="24" y="21"/>
                </a:cxn>
                <a:cxn ang="0">
                  <a:pos x="24" y="21"/>
                </a:cxn>
                <a:cxn ang="0">
                  <a:pos x="24" y="0"/>
                </a:cxn>
                <a:cxn ang="0">
                  <a:pos x="60" y="0"/>
                </a:cxn>
                <a:cxn ang="0">
                  <a:pos x="107" y="20"/>
                </a:cxn>
                <a:cxn ang="0">
                  <a:pos x="107" y="43"/>
                </a:cxn>
                <a:cxn ang="0">
                  <a:pos x="27" y="41"/>
                </a:cxn>
                <a:cxn ang="0">
                  <a:pos x="1" y="30"/>
                </a:cxn>
                <a:cxn ang="0">
                  <a:pos x="6" y="22"/>
                </a:cxn>
              </a:cxnLst>
              <a:rect l="0" t="0" r="r" b="b"/>
              <a:pathLst>
                <a:path w="112" h="67">
                  <a:moveTo>
                    <a:pt x="6" y="22"/>
                  </a:moveTo>
                  <a:cubicBezTo>
                    <a:pt x="9" y="19"/>
                    <a:pt x="13" y="18"/>
                    <a:pt x="14" y="19"/>
                  </a:cubicBezTo>
                  <a:cubicBezTo>
                    <a:pt x="14" y="19"/>
                    <a:pt x="31" y="24"/>
                    <a:pt x="35" y="26"/>
                  </a:cubicBezTo>
                  <a:cubicBezTo>
                    <a:pt x="40" y="27"/>
                    <a:pt x="45" y="29"/>
                    <a:pt x="49" y="30"/>
                  </a:cubicBezTo>
                  <a:cubicBezTo>
                    <a:pt x="52" y="31"/>
                    <a:pt x="55" y="31"/>
                    <a:pt x="57" y="31"/>
                  </a:cubicBezTo>
                  <a:cubicBezTo>
                    <a:pt x="64" y="31"/>
                    <a:pt x="70" y="25"/>
                    <a:pt x="52" y="22"/>
                  </a:cubicBezTo>
                  <a:cubicBezTo>
                    <a:pt x="24" y="21"/>
                    <a:pt x="24" y="21"/>
                    <a:pt x="24" y="21"/>
                  </a:cubicBezTo>
                  <a:cubicBezTo>
                    <a:pt x="24" y="21"/>
                    <a:pt x="24" y="21"/>
                    <a:pt x="24" y="21"/>
                  </a:cubicBezTo>
                  <a:cubicBezTo>
                    <a:pt x="24" y="0"/>
                    <a:pt x="24" y="0"/>
                    <a:pt x="24" y="0"/>
                  </a:cubicBezTo>
                  <a:cubicBezTo>
                    <a:pt x="60" y="0"/>
                    <a:pt x="60" y="0"/>
                    <a:pt x="60" y="0"/>
                  </a:cubicBezTo>
                  <a:cubicBezTo>
                    <a:pt x="60" y="0"/>
                    <a:pt x="97" y="4"/>
                    <a:pt x="107" y="20"/>
                  </a:cubicBezTo>
                  <a:cubicBezTo>
                    <a:pt x="110" y="25"/>
                    <a:pt x="112" y="37"/>
                    <a:pt x="107" y="43"/>
                  </a:cubicBezTo>
                  <a:cubicBezTo>
                    <a:pt x="98" y="53"/>
                    <a:pt x="78" y="67"/>
                    <a:pt x="27" y="41"/>
                  </a:cubicBezTo>
                  <a:cubicBezTo>
                    <a:pt x="26" y="41"/>
                    <a:pt x="2" y="31"/>
                    <a:pt x="1" y="30"/>
                  </a:cubicBezTo>
                  <a:cubicBezTo>
                    <a:pt x="1" y="30"/>
                    <a:pt x="0" y="27"/>
                    <a:pt x="6" y="22"/>
                  </a:cubicBezTo>
                </a:path>
              </a:pathLst>
            </a:custGeom>
            <a:solidFill>
              <a:srgbClr val="33302F"/>
            </a:solidFill>
            <a:ln w="9525">
              <a:noFill/>
              <a:round/>
              <a:headEnd/>
              <a:tailEnd/>
            </a:ln>
          </p:spPr>
          <p:txBody>
            <a:bodyPr anchor="ctr"/>
            <a:lstStyle/>
            <a:p>
              <a:pPr algn="ctr"/>
              <a:endParaRPr/>
            </a:p>
          </p:txBody>
        </p:sp>
        <p:sp>
          <p:nvSpPr>
            <p:cNvPr id="11" name="íṧlïḑê"/>
            <p:cNvSpPr/>
            <p:nvPr/>
          </p:nvSpPr>
          <p:spPr bwMode="auto">
            <a:xfrm>
              <a:off x="24352251" y="37360226"/>
              <a:ext cx="9196388" cy="2019300"/>
            </a:xfrm>
            <a:custGeom>
              <a:avLst/>
              <a:gdLst/>
              <a:ahLst/>
              <a:cxnLst>
                <a:cxn ang="0">
                  <a:pos x="36" y="0"/>
                </a:cxn>
                <a:cxn ang="0">
                  <a:pos x="0" y="0"/>
                </a:cxn>
                <a:cxn ang="0">
                  <a:pos x="3" y="3"/>
                </a:cxn>
                <a:cxn ang="0">
                  <a:pos x="38" y="3"/>
                </a:cxn>
                <a:cxn ang="0">
                  <a:pos x="82" y="18"/>
                </a:cxn>
                <a:cxn ang="0">
                  <a:pos x="36" y="0"/>
                </a:cxn>
              </a:cxnLst>
              <a:rect l="0" t="0" r="r" b="b"/>
              <a:pathLst>
                <a:path w="82" h="18">
                  <a:moveTo>
                    <a:pt x="36" y="0"/>
                  </a:moveTo>
                  <a:cubicBezTo>
                    <a:pt x="0" y="0"/>
                    <a:pt x="0" y="0"/>
                    <a:pt x="0" y="0"/>
                  </a:cubicBezTo>
                  <a:cubicBezTo>
                    <a:pt x="3" y="3"/>
                    <a:pt x="3" y="3"/>
                    <a:pt x="3" y="3"/>
                  </a:cubicBezTo>
                  <a:cubicBezTo>
                    <a:pt x="38" y="3"/>
                    <a:pt x="38" y="3"/>
                    <a:pt x="38" y="3"/>
                  </a:cubicBezTo>
                  <a:cubicBezTo>
                    <a:pt x="38" y="3"/>
                    <a:pt x="68" y="6"/>
                    <a:pt x="82" y="18"/>
                  </a:cubicBezTo>
                  <a:cubicBezTo>
                    <a:pt x="70" y="4"/>
                    <a:pt x="36" y="0"/>
                    <a:pt x="36" y="0"/>
                  </a:cubicBezTo>
                  <a:close/>
                </a:path>
              </a:pathLst>
            </a:custGeom>
            <a:solidFill>
              <a:srgbClr val="595757"/>
            </a:solidFill>
            <a:ln w="9525">
              <a:noFill/>
              <a:round/>
              <a:headEnd/>
              <a:tailEnd/>
            </a:ln>
          </p:spPr>
          <p:txBody>
            <a:bodyPr anchor="ctr"/>
            <a:lstStyle/>
            <a:p>
              <a:pPr algn="ctr"/>
              <a:endParaRPr/>
            </a:p>
          </p:txBody>
        </p:sp>
        <p:sp>
          <p:nvSpPr>
            <p:cNvPr id="12" name="îŝľîde"/>
            <p:cNvSpPr/>
            <p:nvPr/>
          </p:nvSpPr>
          <p:spPr bwMode="auto">
            <a:xfrm>
              <a:off x="16725901" y="42295763"/>
              <a:ext cx="9196388" cy="1570038"/>
            </a:xfrm>
            <a:custGeom>
              <a:avLst/>
              <a:gdLst/>
              <a:ahLst/>
              <a:cxnLst>
                <a:cxn ang="0">
                  <a:pos x="75" y="0"/>
                </a:cxn>
                <a:cxn ang="0">
                  <a:pos x="66" y="3"/>
                </a:cxn>
                <a:cxn ang="0">
                  <a:pos x="56" y="6"/>
                </a:cxn>
                <a:cxn ang="0">
                  <a:pos x="20" y="11"/>
                </a:cxn>
                <a:cxn ang="0">
                  <a:pos x="0" y="8"/>
                </a:cxn>
                <a:cxn ang="0">
                  <a:pos x="28" y="14"/>
                </a:cxn>
                <a:cxn ang="0">
                  <a:pos x="73" y="7"/>
                </a:cxn>
                <a:cxn ang="0">
                  <a:pos x="82" y="3"/>
                </a:cxn>
                <a:cxn ang="0">
                  <a:pos x="75" y="0"/>
                </a:cxn>
              </a:cxnLst>
              <a:rect l="0" t="0" r="r" b="b"/>
              <a:pathLst>
                <a:path w="82" h="14">
                  <a:moveTo>
                    <a:pt x="75" y="0"/>
                  </a:moveTo>
                  <a:cubicBezTo>
                    <a:pt x="70" y="2"/>
                    <a:pt x="66" y="3"/>
                    <a:pt x="66" y="3"/>
                  </a:cubicBezTo>
                  <a:cubicBezTo>
                    <a:pt x="62" y="4"/>
                    <a:pt x="59" y="5"/>
                    <a:pt x="56" y="6"/>
                  </a:cubicBezTo>
                  <a:cubicBezTo>
                    <a:pt x="41" y="9"/>
                    <a:pt x="30" y="11"/>
                    <a:pt x="20" y="11"/>
                  </a:cubicBezTo>
                  <a:cubicBezTo>
                    <a:pt x="12" y="11"/>
                    <a:pt x="5" y="10"/>
                    <a:pt x="0" y="8"/>
                  </a:cubicBezTo>
                  <a:cubicBezTo>
                    <a:pt x="6" y="12"/>
                    <a:pt x="15" y="14"/>
                    <a:pt x="28" y="14"/>
                  </a:cubicBezTo>
                  <a:cubicBezTo>
                    <a:pt x="39" y="14"/>
                    <a:pt x="54" y="12"/>
                    <a:pt x="73" y="7"/>
                  </a:cubicBezTo>
                  <a:cubicBezTo>
                    <a:pt x="74" y="6"/>
                    <a:pt x="78" y="5"/>
                    <a:pt x="82" y="3"/>
                  </a:cubicBezTo>
                  <a:cubicBezTo>
                    <a:pt x="80" y="2"/>
                    <a:pt x="78" y="1"/>
                    <a:pt x="75" y="0"/>
                  </a:cubicBezTo>
                </a:path>
              </a:pathLst>
            </a:custGeom>
            <a:solidFill>
              <a:srgbClr val="00949E"/>
            </a:solidFill>
            <a:ln w="9525">
              <a:noFill/>
              <a:round/>
              <a:headEnd/>
              <a:tailEnd/>
            </a:ln>
          </p:spPr>
          <p:txBody>
            <a:bodyPr anchor="ctr"/>
            <a:lstStyle/>
            <a:p>
              <a:pPr algn="ctr"/>
              <a:endParaRPr/>
            </a:p>
          </p:txBody>
        </p:sp>
        <p:sp>
          <p:nvSpPr>
            <p:cNvPr id="13" name="íşliďê"/>
            <p:cNvSpPr/>
            <p:nvPr/>
          </p:nvSpPr>
          <p:spPr bwMode="auto">
            <a:xfrm>
              <a:off x="25138063" y="41062276"/>
              <a:ext cx="2803525" cy="1570038"/>
            </a:xfrm>
            <a:custGeom>
              <a:avLst/>
              <a:gdLst/>
              <a:ahLst/>
              <a:cxnLst>
                <a:cxn ang="0">
                  <a:pos x="17" y="0"/>
                </a:cxn>
                <a:cxn ang="0">
                  <a:pos x="17" y="0"/>
                </a:cxn>
                <a:cxn ang="0">
                  <a:pos x="0" y="11"/>
                </a:cxn>
                <a:cxn ang="0">
                  <a:pos x="7" y="14"/>
                </a:cxn>
                <a:cxn ang="0">
                  <a:pos x="24" y="4"/>
                </a:cxn>
                <a:cxn ang="0">
                  <a:pos x="25" y="3"/>
                </a:cxn>
                <a:cxn ang="0">
                  <a:pos x="17" y="0"/>
                </a:cxn>
              </a:cxnLst>
              <a:rect l="0" t="0" r="r" b="b"/>
              <a:pathLst>
                <a:path w="25" h="14">
                  <a:moveTo>
                    <a:pt x="17" y="0"/>
                  </a:moveTo>
                  <a:cubicBezTo>
                    <a:pt x="17" y="0"/>
                    <a:pt x="17" y="0"/>
                    <a:pt x="17" y="0"/>
                  </a:cubicBezTo>
                  <a:cubicBezTo>
                    <a:pt x="13" y="4"/>
                    <a:pt x="6" y="8"/>
                    <a:pt x="0" y="11"/>
                  </a:cubicBezTo>
                  <a:cubicBezTo>
                    <a:pt x="3" y="12"/>
                    <a:pt x="5" y="13"/>
                    <a:pt x="7" y="14"/>
                  </a:cubicBezTo>
                  <a:cubicBezTo>
                    <a:pt x="13" y="11"/>
                    <a:pt x="20" y="8"/>
                    <a:pt x="24" y="4"/>
                  </a:cubicBezTo>
                  <a:cubicBezTo>
                    <a:pt x="24" y="4"/>
                    <a:pt x="24" y="3"/>
                    <a:pt x="25" y="3"/>
                  </a:cubicBezTo>
                  <a:cubicBezTo>
                    <a:pt x="21" y="2"/>
                    <a:pt x="19" y="1"/>
                    <a:pt x="17" y="0"/>
                  </a:cubicBezTo>
                </a:path>
              </a:pathLst>
            </a:custGeom>
            <a:solidFill>
              <a:srgbClr val="282525"/>
            </a:solidFill>
            <a:ln w="9525">
              <a:noFill/>
              <a:round/>
              <a:headEnd/>
              <a:tailEnd/>
            </a:ln>
          </p:spPr>
          <p:txBody>
            <a:bodyPr anchor="ctr"/>
            <a:lstStyle/>
            <a:p>
              <a:pPr algn="ctr"/>
              <a:endParaRPr/>
            </a:p>
          </p:txBody>
        </p:sp>
        <p:sp>
          <p:nvSpPr>
            <p:cNvPr id="14" name="íSļiḓê"/>
            <p:cNvSpPr/>
            <p:nvPr/>
          </p:nvSpPr>
          <p:spPr bwMode="auto">
            <a:xfrm>
              <a:off x="14595476" y="37360226"/>
              <a:ext cx="12447588" cy="6840538"/>
            </a:xfrm>
            <a:custGeom>
              <a:avLst/>
              <a:gdLst/>
              <a:ahLst/>
              <a:cxnLst>
                <a:cxn ang="0">
                  <a:pos x="106" y="25"/>
                </a:cxn>
                <a:cxn ang="0">
                  <a:pos x="98" y="21"/>
                </a:cxn>
                <a:cxn ang="0">
                  <a:pos x="55" y="31"/>
                </a:cxn>
                <a:cxn ang="0">
                  <a:pos x="60" y="22"/>
                </a:cxn>
                <a:cxn ang="0">
                  <a:pos x="87" y="21"/>
                </a:cxn>
                <a:cxn ang="0">
                  <a:pos x="88" y="21"/>
                </a:cxn>
                <a:cxn ang="0">
                  <a:pos x="88" y="0"/>
                </a:cxn>
                <a:cxn ang="0">
                  <a:pos x="52" y="0"/>
                </a:cxn>
                <a:cxn ang="0">
                  <a:pos x="5" y="20"/>
                </a:cxn>
                <a:cxn ang="0">
                  <a:pos x="5" y="43"/>
                </a:cxn>
                <a:cxn ang="0">
                  <a:pos x="85" y="47"/>
                </a:cxn>
                <a:cxn ang="0">
                  <a:pos x="111" y="33"/>
                </a:cxn>
                <a:cxn ang="0">
                  <a:pos x="106" y="25"/>
                </a:cxn>
              </a:cxnLst>
              <a:rect l="0" t="0" r="r" b="b"/>
              <a:pathLst>
                <a:path w="111" h="61">
                  <a:moveTo>
                    <a:pt x="106" y="25"/>
                  </a:moveTo>
                  <a:cubicBezTo>
                    <a:pt x="101" y="21"/>
                    <a:pt x="99" y="22"/>
                    <a:pt x="98" y="21"/>
                  </a:cubicBezTo>
                  <a:cubicBezTo>
                    <a:pt x="98" y="21"/>
                    <a:pt x="68" y="33"/>
                    <a:pt x="55" y="31"/>
                  </a:cubicBezTo>
                  <a:cubicBezTo>
                    <a:pt x="48" y="30"/>
                    <a:pt x="41" y="25"/>
                    <a:pt x="60" y="22"/>
                  </a:cubicBezTo>
                  <a:cubicBezTo>
                    <a:pt x="87" y="21"/>
                    <a:pt x="87" y="21"/>
                    <a:pt x="87" y="21"/>
                  </a:cubicBezTo>
                  <a:cubicBezTo>
                    <a:pt x="88" y="21"/>
                    <a:pt x="88" y="21"/>
                    <a:pt x="88" y="21"/>
                  </a:cubicBezTo>
                  <a:cubicBezTo>
                    <a:pt x="88" y="0"/>
                    <a:pt x="88" y="0"/>
                    <a:pt x="88" y="0"/>
                  </a:cubicBezTo>
                  <a:cubicBezTo>
                    <a:pt x="52" y="0"/>
                    <a:pt x="52" y="0"/>
                    <a:pt x="52" y="0"/>
                  </a:cubicBezTo>
                  <a:cubicBezTo>
                    <a:pt x="52" y="0"/>
                    <a:pt x="15" y="4"/>
                    <a:pt x="5" y="20"/>
                  </a:cubicBezTo>
                  <a:cubicBezTo>
                    <a:pt x="2" y="25"/>
                    <a:pt x="0" y="37"/>
                    <a:pt x="5" y="43"/>
                  </a:cubicBezTo>
                  <a:cubicBezTo>
                    <a:pt x="14" y="53"/>
                    <a:pt x="35" y="61"/>
                    <a:pt x="85" y="47"/>
                  </a:cubicBezTo>
                  <a:cubicBezTo>
                    <a:pt x="86" y="47"/>
                    <a:pt x="104" y="40"/>
                    <a:pt x="111" y="33"/>
                  </a:cubicBezTo>
                  <a:cubicBezTo>
                    <a:pt x="111" y="33"/>
                    <a:pt x="110" y="28"/>
                    <a:pt x="106" y="25"/>
                  </a:cubicBezTo>
                </a:path>
              </a:pathLst>
            </a:custGeom>
            <a:solidFill>
              <a:srgbClr val="33302F"/>
            </a:solidFill>
            <a:ln w="9525">
              <a:noFill/>
              <a:round/>
              <a:headEnd/>
              <a:tailEnd/>
            </a:ln>
          </p:spPr>
          <p:txBody>
            <a:bodyPr anchor="ctr"/>
            <a:lstStyle/>
            <a:p>
              <a:pPr algn="ctr"/>
              <a:endParaRPr/>
            </a:p>
          </p:txBody>
        </p:sp>
        <p:sp>
          <p:nvSpPr>
            <p:cNvPr id="15" name="ïşḻïdè"/>
            <p:cNvSpPr/>
            <p:nvPr/>
          </p:nvSpPr>
          <p:spPr bwMode="auto">
            <a:xfrm>
              <a:off x="20202526" y="39716076"/>
              <a:ext cx="6505575" cy="1681163"/>
            </a:xfrm>
            <a:custGeom>
              <a:avLst/>
              <a:gdLst/>
              <a:ahLst/>
              <a:cxnLst>
                <a:cxn ang="0">
                  <a:pos x="5" y="10"/>
                </a:cxn>
                <a:cxn ang="0">
                  <a:pos x="0" y="9"/>
                </a:cxn>
                <a:cxn ang="0">
                  <a:pos x="7" y="12"/>
                </a:cxn>
                <a:cxn ang="0">
                  <a:pos x="50" y="3"/>
                </a:cxn>
                <a:cxn ang="0">
                  <a:pos x="58" y="6"/>
                </a:cxn>
                <a:cxn ang="0">
                  <a:pos x="56" y="4"/>
                </a:cxn>
                <a:cxn ang="0">
                  <a:pos x="48" y="0"/>
                </a:cxn>
                <a:cxn ang="0">
                  <a:pos x="5" y="10"/>
                </a:cxn>
              </a:cxnLst>
              <a:rect l="0" t="0" r="r" b="b"/>
              <a:pathLst>
                <a:path w="58" h="15">
                  <a:moveTo>
                    <a:pt x="5" y="10"/>
                  </a:moveTo>
                  <a:cubicBezTo>
                    <a:pt x="3" y="10"/>
                    <a:pt x="1" y="9"/>
                    <a:pt x="0" y="9"/>
                  </a:cubicBezTo>
                  <a:cubicBezTo>
                    <a:pt x="0" y="10"/>
                    <a:pt x="4" y="12"/>
                    <a:pt x="7" y="12"/>
                  </a:cubicBezTo>
                  <a:cubicBezTo>
                    <a:pt x="21" y="15"/>
                    <a:pt x="50" y="3"/>
                    <a:pt x="50" y="3"/>
                  </a:cubicBezTo>
                  <a:cubicBezTo>
                    <a:pt x="51" y="3"/>
                    <a:pt x="54" y="3"/>
                    <a:pt x="58" y="6"/>
                  </a:cubicBezTo>
                  <a:cubicBezTo>
                    <a:pt x="58" y="5"/>
                    <a:pt x="57" y="5"/>
                    <a:pt x="56" y="4"/>
                  </a:cubicBezTo>
                  <a:cubicBezTo>
                    <a:pt x="51" y="0"/>
                    <a:pt x="49" y="1"/>
                    <a:pt x="48" y="0"/>
                  </a:cubicBezTo>
                  <a:cubicBezTo>
                    <a:pt x="48" y="0"/>
                    <a:pt x="18" y="12"/>
                    <a:pt x="5" y="10"/>
                  </a:cubicBezTo>
                </a:path>
              </a:pathLst>
            </a:custGeom>
            <a:solidFill>
              <a:srgbClr val="3E3A39"/>
            </a:solidFill>
            <a:ln w="9525">
              <a:noFill/>
              <a:round/>
              <a:headEnd/>
              <a:tailEnd/>
            </a:ln>
          </p:spPr>
          <p:txBody>
            <a:bodyPr anchor="ctr"/>
            <a:lstStyle/>
            <a:p>
              <a:pPr algn="ctr"/>
              <a:endParaRPr/>
            </a:p>
          </p:txBody>
        </p:sp>
        <p:sp>
          <p:nvSpPr>
            <p:cNvPr id="16" name="îṡlïḋé"/>
            <p:cNvSpPr/>
            <p:nvPr/>
          </p:nvSpPr>
          <p:spPr bwMode="auto">
            <a:xfrm>
              <a:off x="21661438" y="39379526"/>
              <a:ext cx="3251200" cy="1457325"/>
            </a:xfrm>
            <a:custGeom>
              <a:avLst/>
              <a:gdLst/>
              <a:ahLst/>
              <a:cxnLst>
                <a:cxn ang="0">
                  <a:pos x="9" y="7"/>
                </a:cxn>
                <a:cxn ang="0">
                  <a:pos x="17" y="4"/>
                </a:cxn>
                <a:cxn ang="0">
                  <a:pos x="26" y="7"/>
                </a:cxn>
                <a:cxn ang="0">
                  <a:pos x="29" y="6"/>
                </a:cxn>
                <a:cxn ang="0">
                  <a:pos x="27" y="5"/>
                </a:cxn>
                <a:cxn ang="0">
                  <a:pos x="14" y="1"/>
                </a:cxn>
                <a:cxn ang="0">
                  <a:pos x="6" y="4"/>
                </a:cxn>
                <a:cxn ang="0">
                  <a:pos x="1" y="12"/>
                </a:cxn>
                <a:cxn ang="0">
                  <a:pos x="2" y="13"/>
                </a:cxn>
                <a:cxn ang="0">
                  <a:pos x="4" y="12"/>
                </a:cxn>
                <a:cxn ang="0">
                  <a:pos x="9" y="7"/>
                </a:cxn>
              </a:cxnLst>
              <a:rect l="0" t="0" r="r" b="b"/>
              <a:pathLst>
                <a:path w="29" h="13">
                  <a:moveTo>
                    <a:pt x="9" y="7"/>
                  </a:moveTo>
                  <a:cubicBezTo>
                    <a:pt x="12" y="4"/>
                    <a:pt x="15" y="3"/>
                    <a:pt x="17" y="4"/>
                  </a:cubicBezTo>
                  <a:cubicBezTo>
                    <a:pt x="17" y="4"/>
                    <a:pt x="21" y="5"/>
                    <a:pt x="26" y="7"/>
                  </a:cubicBezTo>
                  <a:cubicBezTo>
                    <a:pt x="27" y="6"/>
                    <a:pt x="28" y="6"/>
                    <a:pt x="29" y="6"/>
                  </a:cubicBezTo>
                  <a:cubicBezTo>
                    <a:pt x="27" y="5"/>
                    <a:pt x="27" y="5"/>
                    <a:pt x="27" y="5"/>
                  </a:cubicBezTo>
                  <a:cubicBezTo>
                    <a:pt x="21" y="3"/>
                    <a:pt x="14" y="1"/>
                    <a:pt x="14" y="1"/>
                  </a:cubicBezTo>
                  <a:cubicBezTo>
                    <a:pt x="13" y="0"/>
                    <a:pt x="9" y="1"/>
                    <a:pt x="6" y="4"/>
                  </a:cubicBezTo>
                  <a:cubicBezTo>
                    <a:pt x="0" y="9"/>
                    <a:pt x="1" y="12"/>
                    <a:pt x="1" y="12"/>
                  </a:cubicBezTo>
                  <a:cubicBezTo>
                    <a:pt x="1" y="12"/>
                    <a:pt x="2" y="12"/>
                    <a:pt x="2" y="13"/>
                  </a:cubicBezTo>
                  <a:cubicBezTo>
                    <a:pt x="3" y="13"/>
                    <a:pt x="4" y="12"/>
                    <a:pt x="4" y="12"/>
                  </a:cubicBezTo>
                  <a:cubicBezTo>
                    <a:pt x="5" y="11"/>
                    <a:pt x="6" y="9"/>
                    <a:pt x="9" y="7"/>
                  </a:cubicBezTo>
                </a:path>
              </a:pathLst>
            </a:custGeom>
            <a:solidFill>
              <a:srgbClr val="3E3A39"/>
            </a:solidFill>
            <a:ln w="9525">
              <a:noFill/>
              <a:round/>
              <a:headEnd/>
              <a:tailEnd/>
            </a:ln>
          </p:spPr>
          <p:txBody>
            <a:bodyPr anchor="ctr"/>
            <a:lstStyle/>
            <a:p>
              <a:pPr algn="ctr"/>
              <a:endParaRPr/>
            </a:p>
          </p:txBody>
        </p:sp>
        <p:sp>
          <p:nvSpPr>
            <p:cNvPr id="17" name="î$1ïḓè"/>
            <p:cNvSpPr/>
            <p:nvPr/>
          </p:nvSpPr>
          <p:spPr bwMode="auto">
            <a:xfrm>
              <a:off x="24352251" y="39716076"/>
              <a:ext cx="112713" cy="1588"/>
            </a:xfrm>
            <a:custGeom>
              <a:avLst/>
              <a:gdLst/>
              <a:ahLst/>
              <a:cxnLst>
                <a:cxn ang="0">
                  <a:pos x="71" y="0"/>
                </a:cxn>
                <a:cxn ang="0">
                  <a:pos x="71" y="0"/>
                </a:cxn>
                <a:cxn ang="0">
                  <a:pos x="0" y="0"/>
                </a:cxn>
                <a:cxn ang="0">
                  <a:pos x="71" y="0"/>
                </a:cxn>
              </a:cxnLst>
              <a:rect l="0" t="0" r="r" b="b"/>
              <a:pathLst>
                <a:path w="71">
                  <a:moveTo>
                    <a:pt x="71" y="0"/>
                  </a:moveTo>
                  <a:lnTo>
                    <a:pt x="71" y="0"/>
                  </a:lnTo>
                  <a:lnTo>
                    <a:pt x="0" y="0"/>
                  </a:lnTo>
                  <a:lnTo>
                    <a:pt x="71" y="0"/>
                  </a:lnTo>
                  <a:close/>
                </a:path>
              </a:pathLst>
            </a:custGeom>
            <a:solidFill>
              <a:srgbClr val="33302F"/>
            </a:solidFill>
            <a:ln w="9525">
              <a:noFill/>
              <a:round/>
              <a:headEnd/>
              <a:tailEnd/>
            </a:ln>
          </p:spPr>
          <p:txBody>
            <a:bodyPr anchor="ctr"/>
            <a:lstStyle/>
            <a:p>
              <a:pPr algn="ctr"/>
              <a:endParaRPr/>
            </a:p>
          </p:txBody>
        </p:sp>
        <p:sp>
          <p:nvSpPr>
            <p:cNvPr id="18" name="iṡ1îḓè"/>
            <p:cNvSpPr/>
            <p:nvPr/>
          </p:nvSpPr>
          <p:spPr bwMode="auto">
            <a:xfrm>
              <a:off x="17848263" y="37922201"/>
              <a:ext cx="5719763" cy="3700463"/>
            </a:xfrm>
            <a:custGeom>
              <a:avLst/>
              <a:gdLst/>
              <a:ahLst/>
              <a:cxnLst>
                <a:cxn ang="0">
                  <a:pos x="49" y="15"/>
                </a:cxn>
                <a:cxn ang="0">
                  <a:pos x="35" y="25"/>
                </a:cxn>
                <a:cxn ang="0">
                  <a:pos x="9" y="32"/>
                </a:cxn>
                <a:cxn ang="0">
                  <a:pos x="2" y="31"/>
                </a:cxn>
                <a:cxn ang="0">
                  <a:pos x="1" y="27"/>
                </a:cxn>
                <a:cxn ang="0">
                  <a:pos x="24" y="11"/>
                </a:cxn>
                <a:cxn ang="0">
                  <a:pos x="30" y="10"/>
                </a:cxn>
                <a:cxn ang="0">
                  <a:pos x="31" y="5"/>
                </a:cxn>
                <a:cxn ang="0">
                  <a:pos x="36" y="1"/>
                </a:cxn>
                <a:cxn ang="0">
                  <a:pos x="39" y="0"/>
                </a:cxn>
                <a:cxn ang="0">
                  <a:pos x="41" y="2"/>
                </a:cxn>
                <a:cxn ang="0">
                  <a:pos x="49" y="15"/>
                </a:cxn>
              </a:cxnLst>
              <a:rect l="0" t="0" r="r" b="b"/>
              <a:pathLst>
                <a:path w="51" h="33">
                  <a:moveTo>
                    <a:pt x="49" y="15"/>
                  </a:moveTo>
                  <a:cubicBezTo>
                    <a:pt x="47" y="16"/>
                    <a:pt x="40" y="18"/>
                    <a:pt x="35" y="25"/>
                  </a:cubicBezTo>
                  <a:cubicBezTo>
                    <a:pt x="28" y="26"/>
                    <a:pt x="9" y="32"/>
                    <a:pt x="9" y="32"/>
                  </a:cubicBezTo>
                  <a:cubicBezTo>
                    <a:pt x="9" y="32"/>
                    <a:pt x="4" y="33"/>
                    <a:pt x="2" y="31"/>
                  </a:cubicBezTo>
                  <a:cubicBezTo>
                    <a:pt x="0" y="30"/>
                    <a:pt x="1" y="27"/>
                    <a:pt x="1" y="27"/>
                  </a:cubicBezTo>
                  <a:cubicBezTo>
                    <a:pt x="24" y="11"/>
                    <a:pt x="24" y="11"/>
                    <a:pt x="24" y="11"/>
                  </a:cubicBezTo>
                  <a:cubicBezTo>
                    <a:pt x="30" y="10"/>
                    <a:pt x="30" y="10"/>
                    <a:pt x="30" y="10"/>
                  </a:cubicBezTo>
                  <a:cubicBezTo>
                    <a:pt x="31" y="5"/>
                    <a:pt x="31" y="5"/>
                    <a:pt x="31" y="5"/>
                  </a:cubicBezTo>
                  <a:cubicBezTo>
                    <a:pt x="36" y="1"/>
                    <a:pt x="36" y="1"/>
                    <a:pt x="36" y="1"/>
                  </a:cubicBezTo>
                  <a:cubicBezTo>
                    <a:pt x="36" y="1"/>
                    <a:pt x="38" y="0"/>
                    <a:pt x="39" y="0"/>
                  </a:cubicBezTo>
                  <a:cubicBezTo>
                    <a:pt x="40" y="1"/>
                    <a:pt x="41" y="2"/>
                    <a:pt x="41" y="2"/>
                  </a:cubicBezTo>
                  <a:cubicBezTo>
                    <a:pt x="41" y="2"/>
                    <a:pt x="51" y="14"/>
                    <a:pt x="49" y="15"/>
                  </a:cubicBezTo>
                </a:path>
              </a:pathLst>
            </a:custGeom>
            <a:solidFill>
              <a:srgbClr val="191818"/>
            </a:solidFill>
            <a:ln w="9525">
              <a:noFill/>
              <a:round/>
              <a:headEnd/>
              <a:tailEnd/>
            </a:ln>
          </p:spPr>
          <p:txBody>
            <a:bodyPr anchor="ctr"/>
            <a:lstStyle/>
            <a:p>
              <a:pPr algn="ctr"/>
              <a:endParaRPr/>
            </a:p>
          </p:txBody>
        </p:sp>
        <p:sp>
          <p:nvSpPr>
            <p:cNvPr id="19" name="ïŝḷïḑé"/>
            <p:cNvSpPr/>
            <p:nvPr/>
          </p:nvSpPr>
          <p:spPr bwMode="auto">
            <a:xfrm>
              <a:off x="14595476" y="37360226"/>
              <a:ext cx="9869488" cy="5046663"/>
            </a:xfrm>
            <a:custGeom>
              <a:avLst/>
              <a:gdLst/>
              <a:ahLst/>
              <a:cxnLst>
                <a:cxn ang="0">
                  <a:pos x="8" y="22"/>
                </a:cxn>
                <a:cxn ang="0">
                  <a:pos x="55" y="3"/>
                </a:cxn>
                <a:cxn ang="0">
                  <a:pos x="88" y="3"/>
                </a:cxn>
                <a:cxn ang="0">
                  <a:pos x="88" y="0"/>
                </a:cxn>
                <a:cxn ang="0">
                  <a:pos x="52" y="0"/>
                </a:cxn>
                <a:cxn ang="0">
                  <a:pos x="5" y="20"/>
                </a:cxn>
                <a:cxn ang="0">
                  <a:pos x="5" y="43"/>
                </a:cxn>
                <a:cxn ang="0">
                  <a:pos x="7" y="45"/>
                </a:cxn>
                <a:cxn ang="0">
                  <a:pos x="8" y="22"/>
                </a:cxn>
              </a:cxnLst>
              <a:rect l="0" t="0" r="r" b="b"/>
              <a:pathLst>
                <a:path w="88" h="45">
                  <a:moveTo>
                    <a:pt x="8" y="22"/>
                  </a:moveTo>
                  <a:cubicBezTo>
                    <a:pt x="17" y="6"/>
                    <a:pt x="55" y="3"/>
                    <a:pt x="55" y="3"/>
                  </a:cubicBezTo>
                  <a:cubicBezTo>
                    <a:pt x="88" y="3"/>
                    <a:pt x="88" y="3"/>
                    <a:pt x="88" y="3"/>
                  </a:cubicBezTo>
                  <a:cubicBezTo>
                    <a:pt x="88" y="0"/>
                    <a:pt x="88" y="0"/>
                    <a:pt x="88" y="0"/>
                  </a:cubicBezTo>
                  <a:cubicBezTo>
                    <a:pt x="52" y="0"/>
                    <a:pt x="52" y="0"/>
                    <a:pt x="52" y="0"/>
                  </a:cubicBezTo>
                  <a:cubicBezTo>
                    <a:pt x="52" y="0"/>
                    <a:pt x="15" y="4"/>
                    <a:pt x="5" y="20"/>
                  </a:cubicBezTo>
                  <a:cubicBezTo>
                    <a:pt x="2" y="25"/>
                    <a:pt x="0" y="37"/>
                    <a:pt x="5" y="43"/>
                  </a:cubicBezTo>
                  <a:cubicBezTo>
                    <a:pt x="6" y="44"/>
                    <a:pt x="6" y="44"/>
                    <a:pt x="7" y="45"/>
                  </a:cubicBezTo>
                  <a:cubicBezTo>
                    <a:pt x="2" y="39"/>
                    <a:pt x="4" y="28"/>
                    <a:pt x="8" y="22"/>
                  </a:cubicBezTo>
                  <a:close/>
                </a:path>
              </a:pathLst>
            </a:custGeom>
            <a:solidFill>
              <a:srgbClr val="3E3A39"/>
            </a:solidFill>
            <a:ln w="9525">
              <a:noFill/>
              <a:round/>
              <a:headEnd/>
              <a:tailEnd/>
            </a:ln>
          </p:spPr>
          <p:txBody>
            <a:bodyPr anchor="ctr"/>
            <a:lstStyle/>
            <a:p>
              <a:pPr algn="ctr"/>
              <a:endParaRPr/>
            </a:p>
          </p:txBody>
        </p:sp>
        <p:sp>
          <p:nvSpPr>
            <p:cNvPr id="20" name="îś1ídé"/>
            <p:cNvSpPr/>
            <p:nvPr/>
          </p:nvSpPr>
          <p:spPr bwMode="auto">
            <a:xfrm>
              <a:off x="32426276" y="15381288"/>
              <a:ext cx="12673013" cy="10428288"/>
            </a:xfrm>
            <a:custGeom>
              <a:avLst/>
              <a:gdLst/>
              <a:ahLst/>
              <a:cxnLst>
                <a:cxn ang="0">
                  <a:pos x="98" y="0"/>
                </a:cxn>
                <a:cxn ang="0">
                  <a:pos x="0" y="68"/>
                </a:cxn>
                <a:cxn ang="0">
                  <a:pos x="83" y="74"/>
                </a:cxn>
                <a:cxn ang="0">
                  <a:pos x="98" y="0"/>
                </a:cxn>
              </a:cxnLst>
              <a:rect l="0" t="0" r="r" b="b"/>
              <a:pathLst>
                <a:path w="113" h="93">
                  <a:moveTo>
                    <a:pt x="98" y="0"/>
                  </a:moveTo>
                  <a:cubicBezTo>
                    <a:pt x="0" y="68"/>
                    <a:pt x="0" y="68"/>
                    <a:pt x="0" y="68"/>
                  </a:cubicBezTo>
                  <a:cubicBezTo>
                    <a:pt x="15" y="90"/>
                    <a:pt x="56" y="93"/>
                    <a:pt x="83" y="74"/>
                  </a:cubicBezTo>
                  <a:cubicBezTo>
                    <a:pt x="110" y="55"/>
                    <a:pt x="113" y="21"/>
                    <a:pt x="98" y="0"/>
                  </a:cubicBezTo>
                  <a:close/>
                </a:path>
              </a:pathLst>
            </a:custGeom>
            <a:solidFill>
              <a:srgbClr val="33302F"/>
            </a:solidFill>
            <a:ln w="9525">
              <a:noFill/>
              <a:round/>
              <a:headEnd/>
              <a:tailEnd/>
            </a:ln>
          </p:spPr>
          <p:txBody>
            <a:bodyPr anchor="ctr"/>
            <a:lstStyle/>
            <a:p>
              <a:pPr algn="ctr"/>
              <a:endParaRPr/>
            </a:p>
          </p:txBody>
        </p:sp>
        <p:sp>
          <p:nvSpPr>
            <p:cNvPr id="21" name="ïŝḷidé"/>
            <p:cNvSpPr/>
            <p:nvPr/>
          </p:nvSpPr>
          <p:spPr bwMode="auto">
            <a:xfrm>
              <a:off x="31753176" y="14371638"/>
              <a:ext cx="12336463" cy="9531350"/>
            </a:xfrm>
            <a:custGeom>
              <a:avLst/>
              <a:gdLst/>
              <a:ahLst/>
              <a:cxnLst>
                <a:cxn ang="0">
                  <a:pos x="104" y="9"/>
                </a:cxn>
                <a:cxn ang="0">
                  <a:pos x="65" y="57"/>
                </a:cxn>
                <a:cxn ang="0">
                  <a:pos x="6" y="77"/>
                </a:cxn>
                <a:cxn ang="0">
                  <a:pos x="45" y="29"/>
                </a:cxn>
                <a:cxn ang="0">
                  <a:pos x="104" y="9"/>
                </a:cxn>
              </a:cxnLst>
              <a:rect l="0" t="0" r="r" b="b"/>
              <a:pathLst>
                <a:path w="110" h="85">
                  <a:moveTo>
                    <a:pt x="104" y="9"/>
                  </a:moveTo>
                  <a:cubicBezTo>
                    <a:pt x="110" y="17"/>
                    <a:pt x="92" y="38"/>
                    <a:pt x="65" y="57"/>
                  </a:cubicBezTo>
                  <a:cubicBezTo>
                    <a:pt x="38" y="77"/>
                    <a:pt x="11" y="85"/>
                    <a:pt x="6" y="77"/>
                  </a:cubicBezTo>
                  <a:cubicBezTo>
                    <a:pt x="0" y="69"/>
                    <a:pt x="18" y="48"/>
                    <a:pt x="45" y="29"/>
                  </a:cubicBezTo>
                  <a:cubicBezTo>
                    <a:pt x="72" y="9"/>
                    <a:pt x="98" y="0"/>
                    <a:pt x="104" y="9"/>
                  </a:cubicBezTo>
                  <a:close/>
                </a:path>
              </a:pathLst>
            </a:custGeom>
            <a:solidFill>
              <a:srgbClr val="F5B398"/>
            </a:solidFill>
            <a:ln w="9525">
              <a:noFill/>
              <a:round/>
              <a:headEnd/>
              <a:tailEnd/>
            </a:ln>
          </p:spPr>
          <p:txBody>
            <a:bodyPr anchor="ctr"/>
            <a:lstStyle/>
            <a:p>
              <a:pPr algn="ctr"/>
              <a:endParaRPr/>
            </a:p>
          </p:txBody>
        </p:sp>
        <p:sp>
          <p:nvSpPr>
            <p:cNvPr id="22" name="ïṩļîḑé"/>
            <p:cNvSpPr/>
            <p:nvPr/>
          </p:nvSpPr>
          <p:spPr bwMode="auto">
            <a:xfrm>
              <a:off x="32875538" y="15155863"/>
              <a:ext cx="9980613" cy="7626350"/>
            </a:xfrm>
            <a:custGeom>
              <a:avLst/>
              <a:gdLst/>
              <a:ahLst/>
              <a:cxnLst>
                <a:cxn ang="0">
                  <a:pos x="86" y="5"/>
                </a:cxn>
                <a:cxn ang="0">
                  <a:pos x="51" y="43"/>
                </a:cxn>
                <a:cxn ang="0">
                  <a:pos x="4" y="63"/>
                </a:cxn>
                <a:cxn ang="0">
                  <a:pos x="38" y="25"/>
                </a:cxn>
                <a:cxn ang="0">
                  <a:pos x="86" y="5"/>
                </a:cxn>
              </a:cxnLst>
              <a:rect l="0" t="0" r="r" b="b"/>
              <a:pathLst>
                <a:path w="89" h="68">
                  <a:moveTo>
                    <a:pt x="86" y="5"/>
                  </a:moveTo>
                  <a:cubicBezTo>
                    <a:pt x="89" y="10"/>
                    <a:pt x="74" y="27"/>
                    <a:pt x="51" y="43"/>
                  </a:cubicBezTo>
                  <a:cubicBezTo>
                    <a:pt x="28" y="59"/>
                    <a:pt x="7" y="68"/>
                    <a:pt x="4" y="63"/>
                  </a:cubicBezTo>
                  <a:cubicBezTo>
                    <a:pt x="0" y="58"/>
                    <a:pt x="16" y="41"/>
                    <a:pt x="38" y="25"/>
                  </a:cubicBezTo>
                  <a:cubicBezTo>
                    <a:pt x="61" y="9"/>
                    <a:pt x="82" y="0"/>
                    <a:pt x="86" y="5"/>
                  </a:cubicBezTo>
                  <a:close/>
                </a:path>
              </a:pathLst>
            </a:custGeom>
            <a:solidFill>
              <a:srgbClr val="DF8F78"/>
            </a:solidFill>
            <a:ln w="9525">
              <a:noFill/>
              <a:round/>
              <a:headEnd/>
              <a:tailEnd/>
            </a:ln>
          </p:spPr>
          <p:txBody>
            <a:bodyPr anchor="ctr"/>
            <a:lstStyle/>
            <a:p>
              <a:pPr algn="ctr"/>
              <a:endParaRPr/>
            </a:p>
          </p:txBody>
        </p:sp>
        <p:sp>
          <p:nvSpPr>
            <p:cNvPr id="23" name="ïṥlíďè"/>
            <p:cNvSpPr/>
            <p:nvPr/>
          </p:nvSpPr>
          <p:spPr bwMode="auto">
            <a:xfrm>
              <a:off x="21099463" y="40725726"/>
              <a:ext cx="673100" cy="111125"/>
            </a:xfrm>
            <a:custGeom>
              <a:avLst/>
              <a:gdLst/>
              <a:ahLst/>
              <a:cxnLst>
                <a:cxn ang="0">
                  <a:pos x="6" y="0"/>
                </a:cxn>
                <a:cxn ang="0">
                  <a:pos x="0" y="1"/>
                </a:cxn>
                <a:cxn ang="0">
                  <a:pos x="1" y="1"/>
                </a:cxn>
                <a:cxn ang="0">
                  <a:pos x="4" y="1"/>
                </a:cxn>
                <a:cxn ang="0">
                  <a:pos x="5" y="1"/>
                </a:cxn>
                <a:cxn ang="0">
                  <a:pos x="6" y="0"/>
                </a:cxn>
              </a:cxnLst>
              <a:rect l="0" t="0" r="r" b="b"/>
              <a:pathLst>
                <a:path w="6" h="1">
                  <a:moveTo>
                    <a:pt x="6" y="0"/>
                  </a:moveTo>
                  <a:cubicBezTo>
                    <a:pt x="4" y="0"/>
                    <a:pt x="3" y="1"/>
                    <a:pt x="0" y="1"/>
                  </a:cubicBezTo>
                  <a:cubicBezTo>
                    <a:pt x="1" y="1"/>
                    <a:pt x="1" y="1"/>
                    <a:pt x="1" y="1"/>
                  </a:cubicBezTo>
                  <a:cubicBezTo>
                    <a:pt x="2" y="1"/>
                    <a:pt x="3" y="1"/>
                    <a:pt x="4" y="1"/>
                  </a:cubicBezTo>
                  <a:cubicBezTo>
                    <a:pt x="4" y="1"/>
                    <a:pt x="5" y="1"/>
                    <a:pt x="5" y="1"/>
                  </a:cubicBezTo>
                  <a:cubicBezTo>
                    <a:pt x="6" y="0"/>
                    <a:pt x="6" y="0"/>
                    <a:pt x="6" y="0"/>
                  </a:cubicBezTo>
                </a:path>
              </a:pathLst>
            </a:custGeom>
            <a:solidFill>
              <a:srgbClr val="00949E"/>
            </a:solidFill>
            <a:ln w="9525">
              <a:noFill/>
              <a:round/>
              <a:headEnd/>
              <a:tailEnd/>
            </a:ln>
          </p:spPr>
          <p:txBody>
            <a:bodyPr anchor="ctr"/>
            <a:lstStyle/>
            <a:p>
              <a:pPr algn="ctr"/>
              <a:endParaRPr/>
            </a:p>
          </p:txBody>
        </p:sp>
        <p:sp>
          <p:nvSpPr>
            <p:cNvPr id="24" name="ïslîdè"/>
            <p:cNvSpPr/>
            <p:nvPr/>
          </p:nvSpPr>
          <p:spPr bwMode="auto">
            <a:xfrm>
              <a:off x="17848263" y="41062276"/>
              <a:ext cx="3027363" cy="1008063"/>
            </a:xfrm>
            <a:custGeom>
              <a:avLst/>
              <a:gdLst/>
              <a:ahLst/>
              <a:cxnLst>
                <a:cxn ang="0">
                  <a:pos x="25" y="0"/>
                </a:cxn>
                <a:cxn ang="0">
                  <a:pos x="16" y="2"/>
                </a:cxn>
                <a:cxn ang="0">
                  <a:pos x="9" y="4"/>
                </a:cxn>
                <a:cxn ang="0">
                  <a:pos x="9" y="4"/>
                </a:cxn>
                <a:cxn ang="0">
                  <a:pos x="9" y="4"/>
                </a:cxn>
                <a:cxn ang="0">
                  <a:pos x="7" y="4"/>
                </a:cxn>
                <a:cxn ang="0">
                  <a:pos x="2" y="3"/>
                </a:cxn>
                <a:cxn ang="0">
                  <a:pos x="1" y="4"/>
                </a:cxn>
                <a:cxn ang="0">
                  <a:pos x="2" y="8"/>
                </a:cxn>
                <a:cxn ang="0">
                  <a:pos x="6" y="9"/>
                </a:cxn>
                <a:cxn ang="0">
                  <a:pos x="10" y="8"/>
                </a:cxn>
                <a:cxn ang="0">
                  <a:pos x="27" y="0"/>
                </a:cxn>
                <a:cxn ang="0">
                  <a:pos x="25" y="0"/>
                </a:cxn>
              </a:cxnLst>
              <a:rect l="0" t="0" r="r" b="b"/>
              <a:pathLst>
                <a:path w="27" h="9">
                  <a:moveTo>
                    <a:pt x="25" y="0"/>
                  </a:moveTo>
                  <a:cubicBezTo>
                    <a:pt x="22" y="0"/>
                    <a:pt x="19" y="1"/>
                    <a:pt x="16" y="2"/>
                  </a:cubicBezTo>
                  <a:cubicBezTo>
                    <a:pt x="12" y="3"/>
                    <a:pt x="9" y="4"/>
                    <a:pt x="9" y="4"/>
                  </a:cubicBezTo>
                  <a:cubicBezTo>
                    <a:pt x="9" y="4"/>
                    <a:pt x="9" y="4"/>
                    <a:pt x="9" y="4"/>
                  </a:cubicBezTo>
                  <a:cubicBezTo>
                    <a:pt x="9" y="4"/>
                    <a:pt x="9" y="4"/>
                    <a:pt x="9" y="4"/>
                  </a:cubicBezTo>
                  <a:cubicBezTo>
                    <a:pt x="9" y="4"/>
                    <a:pt x="8" y="4"/>
                    <a:pt x="7" y="4"/>
                  </a:cubicBezTo>
                  <a:cubicBezTo>
                    <a:pt x="5" y="4"/>
                    <a:pt x="3" y="4"/>
                    <a:pt x="2" y="3"/>
                  </a:cubicBezTo>
                  <a:cubicBezTo>
                    <a:pt x="1" y="4"/>
                    <a:pt x="1" y="4"/>
                    <a:pt x="1" y="4"/>
                  </a:cubicBezTo>
                  <a:cubicBezTo>
                    <a:pt x="1" y="4"/>
                    <a:pt x="0" y="7"/>
                    <a:pt x="2" y="8"/>
                  </a:cubicBezTo>
                  <a:cubicBezTo>
                    <a:pt x="3" y="8"/>
                    <a:pt x="5" y="9"/>
                    <a:pt x="6" y="9"/>
                  </a:cubicBezTo>
                  <a:cubicBezTo>
                    <a:pt x="8" y="9"/>
                    <a:pt x="10" y="8"/>
                    <a:pt x="10" y="8"/>
                  </a:cubicBezTo>
                  <a:cubicBezTo>
                    <a:pt x="10" y="8"/>
                    <a:pt x="20" y="4"/>
                    <a:pt x="27" y="0"/>
                  </a:cubicBezTo>
                  <a:cubicBezTo>
                    <a:pt x="26" y="0"/>
                    <a:pt x="26" y="0"/>
                    <a:pt x="25" y="0"/>
                  </a:cubicBezTo>
                </a:path>
              </a:pathLst>
            </a:custGeom>
            <a:solidFill>
              <a:srgbClr val="282525"/>
            </a:solidFill>
            <a:ln w="9525">
              <a:noFill/>
              <a:round/>
              <a:headEnd/>
              <a:tailEnd/>
            </a:ln>
          </p:spPr>
          <p:txBody>
            <a:bodyPr anchor="ctr"/>
            <a:lstStyle/>
            <a:p>
              <a:pPr algn="ctr"/>
              <a:endParaRPr/>
            </a:p>
          </p:txBody>
        </p:sp>
        <p:sp>
          <p:nvSpPr>
            <p:cNvPr id="25" name="îŝḷîdê"/>
            <p:cNvSpPr/>
            <p:nvPr/>
          </p:nvSpPr>
          <p:spPr bwMode="auto">
            <a:xfrm>
              <a:off x="20651788" y="40836851"/>
              <a:ext cx="896938" cy="225425"/>
            </a:xfrm>
            <a:custGeom>
              <a:avLst/>
              <a:gdLst/>
              <a:ahLst/>
              <a:cxnLst>
                <a:cxn ang="0">
                  <a:pos x="8" y="0"/>
                </a:cxn>
                <a:cxn ang="0">
                  <a:pos x="5" y="0"/>
                </a:cxn>
                <a:cxn ang="0">
                  <a:pos x="4" y="0"/>
                </a:cxn>
                <a:cxn ang="0">
                  <a:pos x="0" y="2"/>
                </a:cxn>
                <a:cxn ang="0">
                  <a:pos x="2" y="2"/>
                </a:cxn>
                <a:cxn ang="0">
                  <a:pos x="8" y="0"/>
                </a:cxn>
              </a:cxnLst>
              <a:rect l="0" t="0" r="r" b="b"/>
              <a:pathLst>
                <a:path w="8" h="2">
                  <a:moveTo>
                    <a:pt x="8" y="0"/>
                  </a:moveTo>
                  <a:cubicBezTo>
                    <a:pt x="7" y="0"/>
                    <a:pt x="6" y="0"/>
                    <a:pt x="5" y="0"/>
                  </a:cubicBezTo>
                  <a:cubicBezTo>
                    <a:pt x="5" y="0"/>
                    <a:pt x="5" y="0"/>
                    <a:pt x="4" y="0"/>
                  </a:cubicBezTo>
                  <a:cubicBezTo>
                    <a:pt x="3" y="1"/>
                    <a:pt x="1" y="1"/>
                    <a:pt x="0" y="2"/>
                  </a:cubicBezTo>
                  <a:cubicBezTo>
                    <a:pt x="1" y="2"/>
                    <a:pt x="1" y="2"/>
                    <a:pt x="2" y="2"/>
                  </a:cubicBezTo>
                  <a:cubicBezTo>
                    <a:pt x="4" y="1"/>
                    <a:pt x="6" y="1"/>
                    <a:pt x="8" y="0"/>
                  </a:cubicBezTo>
                </a:path>
              </a:pathLst>
            </a:custGeom>
            <a:solidFill>
              <a:srgbClr val="353131"/>
            </a:solidFill>
            <a:ln w="9525">
              <a:noFill/>
              <a:round/>
              <a:headEnd/>
              <a:tailEnd/>
            </a:ln>
          </p:spPr>
          <p:txBody>
            <a:bodyPr anchor="ctr"/>
            <a:lstStyle/>
            <a:p>
              <a:pPr algn="ctr"/>
              <a:endParaRPr/>
            </a:p>
          </p:txBody>
        </p:sp>
        <p:sp>
          <p:nvSpPr>
            <p:cNvPr id="26" name="íś1íďe"/>
            <p:cNvSpPr/>
            <p:nvPr/>
          </p:nvSpPr>
          <p:spPr bwMode="auto">
            <a:xfrm>
              <a:off x="18072101" y="41286113"/>
              <a:ext cx="1570038" cy="223838"/>
            </a:xfrm>
            <a:custGeom>
              <a:avLst/>
              <a:gdLst/>
              <a:ahLst/>
              <a:cxnLst>
                <a:cxn ang="0">
                  <a:pos x="0" y="1"/>
                </a:cxn>
                <a:cxn ang="0">
                  <a:pos x="0" y="1"/>
                </a:cxn>
                <a:cxn ang="0">
                  <a:pos x="5" y="2"/>
                </a:cxn>
                <a:cxn ang="0">
                  <a:pos x="7" y="2"/>
                </a:cxn>
                <a:cxn ang="0">
                  <a:pos x="7" y="2"/>
                </a:cxn>
                <a:cxn ang="0">
                  <a:pos x="7" y="2"/>
                </a:cxn>
                <a:cxn ang="0">
                  <a:pos x="5" y="2"/>
                </a:cxn>
                <a:cxn ang="0">
                  <a:pos x="0" y="1"/>
                </a:cxn>
                <a:cxn ang="0">
                  <a:pos x="14" y="0"/>
                </a:cxn>
                <a:cxn ang="0">
                  <a:pos x="7" y="2"/>
                </a:cxn>
                <a:cxn ang="0">
                  <a:pos x="14" y="0"/>
                </a:cxn>
              </a:cxnLst>
              <a:rect l="0" t="0" r="r" b="b"/>
              <a:pathLst>
                <a:path w="14" h="2">
                  <a:moveTo>
                    <a:pt x="0" y="1"/>
                  </a:moveTo>
                  <a:cubicBezTo>
                    <a:pt x="0" y="1"/>
                    <a:pt x="0" y="1"/>
                    <a:pt x="0" y="1"/>
                  </a:cubicBezTo>
                  <a:cubicBezTo>
                    <a:pt x="1" y="2"/>
                    <a:pt x="3" y="2"/>
                    <a:pt x="5" y="2"/>
                  </a:cubicBezTo>
                  <a:cubicBezTo>
                    <a:pt x="6" y="2"/>
                    <a:pt x="7" y="2"/>
                    <a:pt x="7" y="2"/>
                  </a:cubicBezTo>
                  <a:cubicBezTo>
                    <a:pt x="7" y="2"/>
                    <a:pt x="7" y="2"/>
                    <a:pt x="7" y="2"/>
                  </a:cubicBezTo>
                  <a:cubicBezTo>
                    <a:pt x="7" y="2"/>
                    <a:pt x="7" y="2"/>
                    <a:pt x="7" y="2"/>
                  </a:cubicBezTo>
                  <a:cubicBezTo>
                    <a:pt x="7" y="2"/>
                    <a:pt x="6" y="2"/>
                    <a:pt x="5" y="2"/>
                  </a:cubicBezTo>
                  <a:cubicBezTo>
                    <a:pt x="3" y="2"/>
                    <a:pt x="1" y="2"/>
                    <a:pt x="0" y="1"/>
                  </a:cubicBezTo>
                  <a:moveTo>
                    <a:pt x="14" y="0"/>
                  </a:moveTo>
                  <a:cubicBezTo>
                    <a:pt x="10" y="1"/>
                    <a:pt x="7" y="2"/>
                    <a:pt x="7" y="2"/>
                  </a:cubicBezTo>
                  <a:cubicBezTo>
                    <a:pt x="7" y="2"/>
                    <a:pt x="10" y="1"/>
                    <a:pt x="14" y="0"/>
                  </a:cubicBezTo>
                </a:path>
              </a:pathLst>
            </a:custGeom>
            <a:solidFill>
              <a:srgbClr val="141313"/>
            </a:solidFill>
            <a:ln w="9525">
              <a:noFill/>
              <a:round/>
              <a:headEnd/>
              <a:tailEnd/>
            </a:ln>
          </p:spPr>
          <p:txBody>
            <a:bodyPr anchor="ctr"/>
            <a:lstStyle/>
            <a:p>
              <a:pPr algn="ctr"/>
              <a:endParaRPr/>
            </a:p>
          </p:txBody>
        </p:sp>
        <p:sp>
          <p:nvSpPr>
            <p:cNvPr id="27" name="îSlíḓè"/>
            <p:cNvSpPr/>
            <p:nvPr/>
          </p:nvSpPr>
          <p:spPr bwMode="auto">
            <a:xfrm>
              <a:off x="25361901" y="38258751"/>
              <a:ext cx="5494338" cy="4037013"/>
            </a:xfrm>
            <a:custGeom>
              <a:avLst/>
              <a:gdLst/>
              <a:ahLst/>
              <a:cxnLst>
                <a:cxn ang="0">
                  <a:pos x="2" y="14"/>
                </a:cxn>
                <a:cxn ang="0">
                  <a:pos x="15" y="25"/>
                </a:cxn>
                <a:cxn ang="0">
                  <a:pos x="40" y="35"/>
                </a:cxn>
                <a:cxn ang="0">
                  <a:pos x="47" y="34"/>
                </a:cxn>
                <a:cxn ang="0">
                  <a:pos x="49" y="30"/>
                </a:cxn>
                <a:cxn ang="0">
                  <a:pos x="27" y="12"/>
                </a:cxn>
                <a:cxn ang="0">
                  <a:pos x="21" y="10"/>
                </a:cxn>
                <a:cxn ang="0">
                  <a:pos x="20" y="6"/>
                </a:cxn>
                <a:cxn ang="0">
                  <a:pos x="15" y="2"/>
                </a:cxn>
                <a:cxn ang="0">
                  <a:pos x="12" y="1"/>
                </a:cxn>
                <a:cxn ang="0">
                  <a:pos x="10" y="2"/>
                </a:cxn>
                <a:cxn ang="0">
                  <a:pos x="2" y="14"/>
                </a:cxn>
              </a:cxnLst>
              <a:rect l="0" t="0" r="r" b="b"/>
              <a:pathLst>
                <a:path w="49" h="36">
                  <a:moveTo>
                    <a:pt x="2" y="14"/>
                  </a:moveTo>
                  <a:cubicBezTo>
                    <a:pt x="3" y="15"/>
                    <a:pt x="10" y="19"/>
                    <a:pt x="15" y="25"/>
                  </a:cubicBezTo>
                  <a:cubicBezTo>
                    <a:pt x="21" y="27"/>
                    <a:pt x="40" y="35"/>
                    <a:pt x="40" y="35"/>
                  </a:cubicBezTo>
                  <a:cubicBezTo>
                    <a:pt x="40" y="35"/>
                    <a:pt x="44" y="36"/>
                    <a:pt x="47" y="34"/>
                  </a:cubicBezTo>
                  <a:cubicBezTo>
                    <a:pt x="49" y="33"/>
                    <a:pt x="49" y="30"/>
                    <a:pt x="49" y="30"/>
                  </a:cubicBezTo>
                  <a:cubicBezTo>
                    <a:pt x="27" y="12"/>
                    <a:pt x="27" y="12"/>
                    <a:pt x="27" y="12"/>
                  </a:cubicBezTo>
                  <a:cubicBezTo>
                    <a:pt x="21" y="10"/>
                    <a:pt x="21" y="10"/>
                    <a:pt x="21" y="10"/>
                  </a:cubicBezTo>
                  <a:cubicBezTo>
                    <a:pt x="20" y="6"/>
                    <a:pt x="20" y="6"/>
                    <a:pt x="20" y="6"/>
                  </a:cubicBezTo>
                  <a:cubicBezTo>
                    <a:pt x="15" y="2"/>
                    <a:pt x="15" y="2"/>
                    <a:pt x="15" y="2"/>
                  </a:cubicBezTo>
                  <a:cubicBezTo>
                    <a:pt x="15" y="2"/>
                    <a:pt x="13" y="0"/>
                    <a:pt x="12" y="1"/>
                  </a:cubicBezTo>
                  <a:cubicBezTo>
                    <a:pt x="11" y="1"/>
                    <a:pt x="10" y="2"/>
                    <a:pt x="10" y="2"/>
                  </a:cubicBezTo>
                  <a:cubicBezTo>
                    <a:pt x="10" y="2"/>
                    <a:pt x="0" y="13"/>
                    <a:pt x="2" y="14"/>
                  </a:cubicBezTo>
                </a:path>
              </a:pathLst>
            </a:custGeom>
            <a:solidFill>
              <a:srgbClr val="191818"/>
            </a:solidFill>
            <a:ln w="9525">
              <a:noFill/>
              <a:round/>
              <a:headEnd/>
              <a:tailEnd/>
            </a:ln>
          </p:spPr>
          <p:txBody>
            <a:bodyPr anchor="ctr"/>
            <a:lstStyle/>
            <a:p>
              <a:pPr algn="ctr"/>
              <a:endParaRPr/>
            </a:p>
          </p:txBody>
        </p:sp>
        <p:sp>
          <p:nvSpPr>
            <p:cNvPr id="28" name="îslide"/>
            <p:cNvSpPr/>
            <p:nvPr/>
          </p:nvSpPr>
          <p:spPr bwMode="auto">
            <a:xfrm>
              <a:off x="27043063" y="38369876"/>
              <a:ext cx="4373563" cy="3813175"/>
            </a:xfrm>
            <a:custGeom>
              <a:avLst/>
              <a:gdLst/>
              <a:ahLst/>
              <a:cxnLst>
                <a:cxn ang="0">
                  <a:pos x="3" y="0"/>
                </a:cxn>
                <a:cxn ang="0">
                  <a:pos x="2" y="0"/>
                </a:cxn>
                <a:cxn ang="0">
                  <a:pos x="0" y="1"/>
                </a:cxn>
                <a:cxn ang="0">
                  <a:pos x="5" y="5"/>
                </a:cxn>
                <a:cxn ang="0">
                  <a:pos x="6" y="9"/>
                </a:cxn>
                <a:cxn ang="0">
                  <a:pos x="12" y="11"/>
                </a:cxn>
                <a:cxn ang="0">
                  <a:pos x="34" y="29"/>
                </a:cxn>
                <a:cxn ang="0">
                  <a:pos x="34" y="30"/>
                </a:cxn>
                <a:cxn ang="0">
                  <a:pos x="32" y="33"/>
                </a:cxn>
                <a:cxn ang="0">
                  <a:pos x="32" y="33"/>
                </a:cxn>
                <a:cxn ang="0">
                  <a:pos x="32" y="33"/>
                </a:cxn>
                <a:cxn ang="0">
                  <a:pos x="30" y="34"/>
                </a:cxn>
                <a:cxn ang="0">
                  <a:pos x="33" y="34"/>
                </a:cxn>
                <a:cxn ang="0">
                  <a:pos x="37" y="33"/>
                </a:cxn>
                <a:cxn ang="0">
                  <a:pos x="39" y="30"/>
                </a:cxn>
                <a:cxn ang="0">
                  <a:pos x="17" y="11"/>
                </a:cxn>
                <a:cxn ang="0">
                  <a:pos x="11" y="10"/>
                </a:cxn>
                <a:cxn ang="0">
                  <a:pos x="10" y="5"/>
                </a:cxn>
                <a:cxn ang="0">
                  <a:pos x="5" y="1"/>
                </a:cxn>
                <a:cxn ang="0">
                  <a:pos x="3" y="0"/>
                </a:cxn>
              </a:cxnLst>
              <a:rect l="0" t="0" r="r" b="b"/>
              <a:pathLst>
                <a:path w="39" h="34">
                  <a:moveTo>
                    <a:pt x="3" y="0"/>
                  </a:moveTo>
                  <a:cubicBezTo>
                    <a:pt x="3" y="0"/>
                    <a:pt x="2" y="0"/>
                    <a:pt x="2" y="0"/>
                  </a:cubicBezTo>
                  <a:cubicBezTo>
                    <a:pt x="2" y="0"/>
                    <a:pt x="1" y="1"/>
                    <a:pt x="0" y="1"/>
                  </a:cubicBezTo>
                  <a:cubicBezTo>
                    <a:pt x="5" y="5"/>
                    <a:pt x="5" y="5"/>
                    <a:pt x="5" y="5"/>
                  </a:cubicBezTo>
                  <a:cubicBezTo>
                    <a:pt x="6" y="9"/>
                    <a:pt x="6" y="9"/>
                    <a:pt x="6" y="9"/>
                  </a:cubicBezTo>
                  <a:cubicBezTo>
                    <a:pt x="12" y="11"/>
                    <a:pt x="12" y="11"/>
                    <a:pt x="12" y="11"/>
                  </a:cubicBezTo>
                  <a:cubicBezTo>
                    <a:pt x="34" y="29"/>
                    <a:pt x="34" y="29"/>
                    <a:pt x="34" y="29"/>
                  </a:cubicBezTo>
                  <a:cubicBezTo>
                    <a:pt x="34" y="29"/>
                    <a:pt x="34" y="30"/>
                    <a:pt x="34" y="30"/>
                  </a:cubicBezTo>
                  <a:cubicBezTo>
                    <a:pt x="34" y="31"/>
                    <a:pt x="34" y="32"/>
                    <a:pt x="32" y="33"/>
                  </a:cubicBezTo>
                  <a:cubicBezTo>
                    <a:pt x="32" y="33"/>
                    <a:pt x="32" y="33"/>
                    <a:pt x="32" y="33"/>
                  </a:cubicBezTo>
                  <a:cubicBezTo>
                    <a:pt x="32" y="33"/>
                    <a:pt x="32" y="33"/>
                    <a:pt x="32" y="33"/>
                  </a:cubicBezTo>
                  <a:cubicBezTo>
                    <a:pt x="31" y="34"/>
                    <a:pt x="31" y="34"/>
                    <a:pt x="30" y="34"/>
                  </a:cubicBezTo>
                  <a:cubicBezTo>
                    <a:pt x="31" y="34"/>
                    <a:pt x="32" y="34"/>
                    <a:pt x="33" y="34"/>
                  </a:cubicBezTo>
                  <a:cubicBezTo>
                    <a:pt x="35" y="34"/>
                    <a:pt x="36" y="34"/>
                    <a:pt x="37" y="33"/>
                  </a:cubicBezTo>
                  <a:cubicBezTo>
                    <a:pt x="39" y="32"/>
                    <a:pt x="39" y="30"/>
                    <a:pt x="39" y="30"/>
                  </a:cubicBezTo>
                  <a:cubicBezTo>
                    <a:pt x="17" y="11"/>
                    <a:pt x="17" y="11"/>
                    <a:pt x="17" y="11"/>
                  </a:cubicBezTo>
                  <a:cubicBezTo>
                    <a:pt x="11" y="10"/>
                    <a:pt x="11" y="10"/>
                    <a:pt x="11" y="10"/>
                  </a:cubicBezTo>
                  <a:cubicBezTo>
                    <a:pt x="10" y="5"/>
                    <a:pt x="10" y="5"/>
                    <a:pt x="10" y="5"/>
                  </a:cubicBezTo>
                  <a:cubicBezTo>
                    <a:pt x="5" y="1"/>
                    <a:pt x="5" y="1"/>
                    <a:pt x="5" y="1"/>
                  </a:cubicBezTo>
                  <a:cubicBezTo>
                    <a:pt x="5" y="1"/>
                    <a:pt x="3" y="0"/>
                    <a:pt x="3" y="0"/>
                  </a:cubicBezTo>
                </a:path>
              </a:pathLst>
            </a:custGeom>
            <a:solidFill>
              <a:srgbClr val="282525"/>
            </a:solidFill>
            <a:ln w="9525">
              <a:noFill/>
              <a:round/>
              <a:headEnd/>
              <a:tailEnd/>
            </a:ln>
          </p:spPr>
          <p:txBody>
            <a:bodyPr anchor="ctr"/>
            <a:lstStyle/>
            <a:p>
              <a:pPr algn="ctr"/>
              <a:endParaRPr/>
            </a:p>
          </p:txBody>
        </p:sp>
        <p:sp>
          <p:nvSpPr>
            <p:cNvPr id="29" name="íṡľïḋe"/>
            <p:cNvSpPr/>
            <p:nvPr/>
          </p:nvSpPr>
          <p:spPr bwMode="auto">
            <a:xfrm>
              <a:off x="30408563" y="41733788"/>
              <a:ext cx="447675" cy="449263"/>
            </a:xfrm>
            <a:custGeom>
              <a:avLst/>
              <a:gdLst/>
              <a:ahLst/>
              <a:cxnLst>
                <a:cxn ang="0">
                  <a:pos x="2" y="3"/>
                </a:cxn>
                <a:cxn ang="0">
                  <a:pos x="0" y="4"/>
                </a:cxn>
                <a:cxn ang="0">
                  <a:pos x="0" y="4"/>
                </a:cxn>
                <a:cxn ang="0">
                  <a:pos x="2" y="3"/>
                </a:cxn>
                <a:cxn ang="0">
                  <a:pos x="4" y="0"/>
                </a:cxn>
                <a:cxn ang="0">
                  <a:pos x="2" y="3"/>
                </a:cxn>
                <a:cxn ang="0">
                  <a:pos x="2" y="3"/>
                </a:cxn>
                <a:cxn ang="0">
                  <a:pos x="2" y="3"/>
                </a:cxn>
                <a:cxn ang="0">
                  <a:pos x="4" y="0"/>
                </a:cxn>
              </a:cxnLst>
              <a:rect l="0" t="0" r="r" b="b"/>
              <a:pathLst>
                <a:path w="4" h="4">
                  <a:moveTo>
                    <a:pt x="2" y="3"/>
                  </a:moveTo>
                  <a:cubicBezTo>
                    <a:pt x="1" y="4"/>
                    <a:pt x="1" y="4"/>
                    <a:pt x="0" y="4"/>
                  </a:cubicBezTo>
                  <a:cubicBezTo>
                    <a:pt x="0" y="4"/>
                    <a:pt x="0" y="4"/>
                    <a:pt x="0" y="4"/>
                  </a:cubicBezTo>
                  <a:cubicBezTo>
                    <a:pt x="1" y="4"/>
                    <a:pt x="1" y="4"/>
                    <a:pt x="2" y="3"/>
                  </a:cubicBezTo>
                  <a:moveTo>
                    <a:pt x="4" y="0"/>
                  </a:moveTo>
                  <a:cubicBezTo>
                    <a:pt x="4" y="1"/>
                    <a:pt x="4" y="2"/>
                    <a:pt x="2" y="3"/>
                  </a:cubicBezTo>
                  <a:cubicBezTo>
                    <a:pt x="2" y="3"/>
                    <a:pt x="2" y="3"/>
                    <a:pt x="2" y="3"/>
                  </a:cubicBezTo>
                  <a:cubicBezTo>
                    <a:pt x="2" y="3"/>
                    <a:pt x="2" y="3"/>
                    <a:pt x="2" y="3"/>
                  </a:cubicBezTo>
                  <a:cubicBezTo>
                    <a:pt x="4" y="2"/>
                    <a:pt x="4" y="1"/>
                    <a:pt x="4" y="0"/>
                  </a:cubicBezTo>
                </a:path>
              </a:pathLst>
            </a:custGeom>
            <a:solidFill>
              <a:srgbClr val="141313"/>
            </a:solidFill>
            <a:ln w="9525">
              <a:noFill/>
              <a:round/>
              <a:headEnd/>
              <a:tailEnd/>
            </a:ln>
          </p:spPr>
          <p:txBody>
            <a:bodyPr anchor="ctr"/>
            <a:lstStyle/>
            <a:p>
              <a:pPr algn="ctr"/>
              <a:endParaRPr/>
            </a:p>
          </p:txBody>
        </p:sp>
        <p:sp>
          <p:nvSpPr>
            <p:cNvPr id="30" name="íṡļíḑè"/>
            <p:cNvSpPr/>
            <p:nvPr/>
          </p:nvSpPr>
          <p:spPr bwMode="auto">
            <a:xfrm>
              <a:off x="11455401" y="33659763"/>
              <a:ext cx="8410575" cy="7065963"/>
            </a:xfrm>
            <a:custGeom>
              <a:avLst/>
              <a:gdLst/>
              <a:ahLst/>
              <a:cxnLst>
                <a:cxn ang="0">
                  <a:pos x="62" y="0"/>
                </a:cxn>
                <a:cxn ang="0">
                  <a:pos x="35" y="31"/>
                </a:cxn>
                <a:cxn ang="0">
                  <a:pos x="21" y="18"/>
                </a:cxn>
                <a:cxn ang="0">
                  <a:pos x="14" y="26"/>
                </a:cxn>
                <a:cxn ang="0">
                  <a:pos x="22" y="24"/>
                </a:cxn>
                <a:cxn ang="0">
                  <a:pos x="25" y="32"/>
                </a:cxn>
                <a:cxn ang="0">
                  <a:pos x="19" y="37"/>
                </a:cxn>
                <a:cxn ang="0">
                  <a:pos x="12" y="27"/>
                </a:cxn>
                <a:cxn ang="0">
                  <a:pos x="20" y="41"/>
                </a:cxn>
                <a:cxn ang="0">
                  <a:pos x="6" y="49"/>
                </a:cxn>
                <a:cxn ang="0">
                  <a:pos x="10" y="55"/>
                </a:cxn>
                <a:cxn ang="0">
                  <a:pos x="23" y="45"/>
                </a:cxn>
                <a:cxn ang="0">
                  <a:pos x="11" y="57"/>
                </a:cxn>
                <a:cxn ang="0">
                  <a:pos x="17" y="60"/>
                </a:cxn>
                <a:cxn ang="0">
                  <a:pos x="27" y="46"/>
                </a:cxn>
                <a:cxn ang="0">
                  <a:pos x="22" y="59"/>
                </a:cxn>
                <a:cxn ang="0">
                  <a:pos x="27" y="61"/>
                </a:cxn>
                <a:cxn ang="0">
                  <a:pos x="31" y="46"/>
                </a:cxn>
                <a:cxn ang="0">
                  <a:pos x="38" y="38"/>
                </a:cxn>
                <a:cxn ang="0">
                  <a:pos x="75" y="14"/>
                </a:cxn>
                <a:cxn ang="0">
                  <a:pos x="62" y="0"/>
                </a:cxn>
              </a:cxnLst>
              <a:rect l="0" t="0" r="r" b="b"/>
              <a:pathLst>
                <a:path w="75" h="63">
                  <a:moveTo>
                    <a:pt x="62" y="0"/>
                  </a:moveTo>
                  <a:cubicBezTo>
                    <a:pt x="62" y="0"/>
                    <a:pt x="45" y="27"/>
                    <a:pt x="35" y="31"/>
                  </a:cubicBezTo>
                  <a:cubicBezTo>
                    <a:pt x="35" y="31"/>
                    <a:pt x="31" y="18"/>
                    <a:pt x="21" y="18"/>
                  </a:cubicBezTo>
                  <a:cubicBezTo>
                    <a:pt x="15" y="18"/>
                    <a:pt x="9" y="23"/>
                    <a:pt x="14" y="26"/>
                  </a:cubicBezTo>
                  <a:cubicBezTo>
                    <a:pt x="18" y="26"/>
                    <a:pt x="17" y="23"/>
                    <a:pt x="22" y="24"/>
                  </a:cubicBezTo>
                  <a:cubicBezTo>
                    <a:pt x="26" y="25"/>
                    <a:pt x="26" y="30"/>
                    <a:pt x="25" y="32"/>
                  </a:cubicBezTo>
                  <a:cubicBezTo>
                    <a:pt x="25" y="34"/>
                    <a:pt x="23" y="37"/>
                    <a:pt x="19" y="37"/>
                  </a:cubicBezTo>
                  <a:cubicBezTo>
                    <a:pt x="16" y="36"/>
                    <a:pt x="15" y="28"/>
                    <a:pt x="12" y="27"/>
                  </a:cubicBezTo>
                  <a:cubicBezTo>
                    <a:pt x="7" y="25"/>
                    <a:pt x="4" y="42"/>
                    <a:pt x="20" y="41"/>
                  </a:cubicBezTo>
                  <a:cubicBezTo>
                    <a:pt x="20" y="47"/>
                    <a:pt x="12" y="50"/>
                    <a:pt x="6" y="49"/>
                  </a:cubicBezTo>
                  <a:cubicBezTo>
                    <a:pt x="0" y="48"/>
                    <a:pt x="1" y="57"/>
                    <a:pt x="10" y="55"/>
                  </a:cubicBezTo>
                  <a:cubicBezTo>
                    <a:pt x="18" y="53"/>
                    <a:pt x="20" y="50"/>
                    <a:pt x="23" y="45"/>
                  </a:cubicBezTo>
                  <a:cubicBezTo>
                    <a:pt x="24" y="54"/>
                    <a:pt x="13" y="55"/>
                    <a:pt x="11" y="57"/>
                  </a:cubicBezTo>
                  <a:cubicBezTo>
                    <a:pt x="10" y="58"/>
                    <a:pt x="9" y="63"/>
                    <a:pt x="17" y="60"/>
                  </a:cubicBezTo>
                  <a:cubicBezTo>
                    <a:pt x="24" y="57"/>
                    <a:pt x="27" y="48"/>
                    <a:pt x="27" y="46"/>
                  </a:cubicBezTo>
                  <a:cubicBezTo>
                    <a:pt x="29" y="50"/>
                    <a:pt x="22" y="56"/>
                    <a:pt x="22" y="59"/>
                  </a:cubicBezTo>
                  <a:cubicBezTo>
                    <a:pt x="22" y="61"/>
                    <a:pt x="24" y="62"/>
                    <a:pt x="27" y="61"/>
                  </a:cubicBezTo>
                  <a:cubicBezTo>
                    <a:pt x="28" y="60"/>
                    <a:pt x="29" y="52"/>
                    <a:pt x="31" y="46"/>
                  </a:cubicBezTo>
                  <a:cubicBezTo>
                    <a:pt x="35" y="43"/>
                    <a:pt x="36" y="41"/>
                    <a:pt x="38" y="38"/>
                  </a:cubicBezTo>
                  <a:cubicBezTo>
                    <a:pt x="38" y="38"/>
                    <a:pt x="62" y="30"/>
                    <a:pt x="75" y="14"/>
                  </a:cubicBezTo>
                  <a:lnTo>
                    <a:pt x="62" y="0"/>
                  </a:lnTo>
                  <a:close/>
                </a:path>
              </a:pathLst>
            </a:custGeom>
            <a:solidFill>
              <a:srgbClr val="F9E3CC"/>
            </a:solidFill>
            <a:ln w="9525">
              <a:noFill/>
              <a:round/>
              <a:headEnd/>
              <a:tailEnd/>
            </a:ln>
          </p:spPr>
          <p:txBody>
            <a:bodyPr anchor="ctr"/>
            <a:lstStyle/>
            <a:p>
              <a:pPr algn="ctr"/>
              <a:endParaRPr/>
            </a:p>
          </p:txBody>
        </p:sp>
        <p:sp>
          <p:nvSpPr>
            <p:cNvPr id="31" name="iślîḋe"/>
            <p:cNvSpPr/>
            <p:nvPr/>
          </p:nvSpPr>
          <p:spPr bwMode="auto">
            <a:xfrm>
              <a:off x="28949651" y="33659763"/>
              <a:ext cx="8523288" cy="7065963"/>
            </a:xfrm>
            <a:custGeom>
              <a:avLst/>
              <a:gdLst/>
              <a:ahLst/>
              <a:cxnLst>
                <a:cxn ang="0">
                  <a:pos x="14" y="0"/>
                </a:cxn>
                <a:cxn ang="0">
                  <a:pos x="40" y="31"/>
                </a:cxn>
                <a:cxn ang="0">
                  <a:pos x="54" y="18"/>
                </a:cxn>
                <a:cxn ang="0">
                  <a:pos x="61" y="26"/>
                </a:cxn>
                <a:cxn ang="0">
                  <a:pos x="53" y="24"/>
                </a:cxn>
                <a:cxn ang="0">
                  <a:pos x="50" y="32"/>
                </a:cxn>
                <a:cxn ang="0">
                  <a:pos x="56" y="37"/>
                </a:cxn>
                <a:cxn ang="0">
                  <a:pos x="63" y="27"/>
                </a:cxn>
                <a:cxn ang="0">
                  <a:pos x="55" y="41"/>
                </a:cxn>
                <a:cxn ang="0">
                  <a:pos x="69" y="49"/>
                </a:cxn>
                <a:cxn ang="0">
                  <a:pos x="65" y="55"/>
                </a:cxn>
                <a:cxn ang="0">
                  <a:pos x="52" y="45"/>
                </a:cxn>
                <a:cxn ang="0">
                  <a:pos x="64" y="57"/>
                </a:cxn>
                <a:cxn ang="0">
                  <a:pos x="59" y="60"/>
                </a:cxn>
                <a:cxn ang="0">
                  <a:pos x="48" y="46"/>
                </a:cxn>
                <a:cxn ang="0">
                  <a:pos x="53" y="59"/>
                </a:cxn>
                <a:cxn ang="0">
                  <a:pos x="48" y="61"/>
                </a:cxn>
                <a:cxn ang="0">
                  <a:pos x="44" y="46"/>
                </a:cxn>
                <a:cxn ang="0">
                  <a:pos x="37" y="38"/>
                </a:cxn>
                <a:cxn ang="0">
                  <a:pos x="0" y="14"/>
                </a:cxn>
                <a:cxn ang="0">
                  <a:pos x="14" y="0"/>
                </a:cxn>
              </a:cxnLst>
              <a:rect l="0" t="0" r="r" b="b"/>
              <a:pathLst>
                <a:path w="76" h="63">
                  <a:moveTo>
                    <a:pt x="14" y="0"/>
                  </a:moveTo>
                  <a:cubicBezTo>
                    <a:pt x="14" y="0"/>
                    <a:pt x="30" y="27"/>
                    <a:pt x="40" y="31"/>
                  </a:cubicBezTo>
                  <a:cubicBezTo>
                    <a:pt x="40" y="31"/>
                    <a:pt x="44" y="18"/>
                    <a:pt x="54" y="18"/>
                  </a:cubicBezTo>
                  <a:cubicBezTo>
                    <a:pt x="60" y="18"/>
                    <a:pt x="67" y="23"/>
                    <a:pt x="61" y="26"/>
                  </a:cubicBezTo>
                  <a:cubicBezTo>
                    <a:pt x="57" y="26"/>
                    <a:pt x="58" y="23"/>
                    <a:pt x="53" y="24"/>
                  </a:cubicBezTo>
                  <a:cubicBezTo>
                    <a:pt x="50" y="25"/>
                    <a:pt x="49" y="30"/>
                    <a:pt x="50" y="32"/>
                  </a:cubicBezTo>
                  <a:cubicBezTo>
                    <a:pt x="50" y="34"/>
                    <a:pt x="52" y="37"/>
                    <a:pt x="56" y="37"/>
                  </a:cubicBezTo>
                  <a:cubicBezTo>
                    <a:pt x="60" y="36"/>
                    <a:pt x="60" y="28"/>
                    <a:pt x="63" y="27"/>
                  </a:cubicBezTo>
                  <a:cubicBezTo>
                    <a:pt x="69" y="25"/>
                    <a:pt x="71" y="42"/>
                    <a:pt x="55" y="41"/>
                  </a:cubicBezTo>
                  <a:cubicBezTo>
                    <a:pt x="55" y="47"/>
                    <a:pt x="63" y="50"/>
                    <a:pt x="69" y="49"/>
                  </a:cubicBezTo>
                  <a:cubicBezTo>
                    <a:pt x="76" y="48"/>
                    <a:pt x="75" y="57"/>
                    <a:pt x="65" y="55"/>
                  </a:cubicBezTo>
                  <a:cubicBezTo>
                    <a:pt x="58" y="53"/>
                    <a:pt x="55" y="50"/>
                    <a:pt x="52" y="45"/>
                  </a:cubicBezTo>
                  <a:cubicBezTo>
                    <a:pt x="51" y="54"/>
                    <a:pt x="62" y="55"/>
                    <a:pt x="64" y="57"/>
                  </a:cubicBezTo>
                  <a:cubicBezTo>
                    <a:pt x="66" y="58"/>
                    <a:pt x="66" y="63"/>
                    <a:pt x="59" y="60"/>
                  </a:cubicBezTo>
                  <a:cubicBezTo>
                    <a:pt x="51" y="57"/>
                    <a:pt x="48" y="48"/>
                    <a:pt x="48" y="46"/>
                  </a:cubicBezTo>
                  <a:cubicBezTo>
                    <a:pt x="46" y="50"/>
                    <a:pt x="53" y="56"/>
                    <a:pt x="53" y="59"/>
                  </a:cubicBezTo>
                  <a:cubicBezTo>
                    <a:pt x="53" y="61"/>
                    <a:pt x="51" y="62"/>
                    <a:pt x="48" y="61"/>
                  </a:cubicBezTo>
                  <a:cubicBezTo>
                    <a:pt x="47" y="60"/>
                    <a:pt x="46" y="52"/>
                    <a:pt x="44" y="46"/>
                  </a:cubicBezTo>
                  <a:cubicBezTo>
                    <a:pt x="40" y="43"/>
                    <a:pt x="39" y="41"/>
                    <a:pt x="37" y="38"/>
                  </a:cubicBezTo>
                  <a:cubicBezTo>
                    <a:pt x="37" y="38"/>
                    <a:pt x="13" y="30"/>
                    <a:pt x="0" y="14"/>
                  </a:cubicBezTo>
                  <a:lnTo>
                    <a:pt x="14" y="0"/>
                  </a:lnTo>
                  <a:close/>
                </a:path>
              </a:pathLst>
            </a:custGeom>
            <a:solidFill>
              <a:srgbClr val="F9E3CC"/>
            </a:solidFill>
            <a:ln w="9525">
              <a:noFill/>
              <a:round/>
              <a:headEnd/>
              <a:tailEnd/>
            </a:ln>
          </p:spPr>
          <p:txBody>
            <a:bodyPr anchor="ctr"/>
            <a:lstStyle/>
            <a:p>
              <a:pPr algn="ctr"/>
              <a:endParaRPr/>
            </a:p>
          </p:txBody>
        </p:sp>
        <p:sp>
          <p:nvSpPr>
            <p:cNvPr id="32" name="îṡļiḓê"/>
            <p:cNvSpPr/>
            <p:nvPr/>
          </p:nvSpPr>
          <p:spPr bwMode="auto">
            <a:xfrm>
              <a:off x="17735551" y="29959301"/>
              <a:ext cx="13344525" cy="8186738"/>
            </a:xfrm>
            <a:custGeom>
              <a:avLst/>
              <a:gdLst/>
              <a:ahLst/>
              <a:cxnLst>
                <a:cxn ang="0">
                  <a:pos x="95" y="5"/>
                </a:cxn>
                <a:cxn ang="0">
                  <a:pos x="60" y="1"/>
                </a:cxn>
                <a:cxn ang="0">
                  <a:pos x="24" y="5"/>
                </a:cxn>
                <a:cxn ang="0">
                  <a:pos x="0" y="35"/>
                </a:cxn>
                <a:cxn ang="0">
                  <a:pos x="6" y="46"/>
                </a:cxn>
                <a:cxn ang="0">
                  <a:pos x="19" y="52"/>
                </a:cxn>
                <a:cxn ang="0">
                  <a:pos x="26" y="43"/>
                </a:cxn>
                <a:cxn ang="0">
                  <a:pos x="24" y="66"/>
                </a:cxn>
                <a:cxn ang="0">
                  <a:pos x="60" y="73"/>
                </a:cxn>
                <a:cxn ang="0">
                  <a:pos x="95" y="66"/>
                </a:cxn>
                <a:cxn ang="0">
                  <a:pos x="93" y="43"/>
                </a:cxn>
                <a:cxn ang="0">
                  <a:pos x="101" y="52"/>
                </a:cxn>
                <a:cxn ang="0">
                  <a:pos x="112" y="46"/>
                </a:cxn>
                <a:cxn ang="0">
                  <a:pos x="119" y="35"/>
                </a:cxn>
                <a:cxn ang="0">
                  <a:pos x="95" y="5"/>
                </a:cxn>
              </a:cxnLst>
              <a:rect l="0" t="0" r="r" b="b"/>
              <a:pathLst>
                <a:path w="119" h="73">
                  <a:moveTo>
                    <a:pt x="95" y="5"/>
                  </a:moveTo>
                  <a:cubicBezTo>
                    <a:pt x="90" y="1"/>
                    <a:pt x="73" y="0"/>
                    <a:pt x="60" y="1"/>
                  </a:cubicBezTo>
                  <a:cubicBezTo>
                    <a:pt x="46" y="0"/>
                    <a:pt x="29" y="2"/>
                    <a:pt x="24" y="5"/>
                  </a:cubicBezTo>
                  <a:cubicBezTo>
                    <a:pt x="11" y="12"/>
                    <a:pt x="0" y="35"/>
                    <a:pt x="0" y="35"/>
                  </a:cubicBezTo>
                  <a:cubicBezTo>
                    <a:pt x="0" y="35"/>
                    <a:pt x="2" y="42"/>
                    <a:pt x="6" y="46"/>
                  </a:cubicBezTo>
                  <a:cubicBezTo>
                    <a:pt x="11" y="50"/>
                    <a:pt x="19" y="52"/>
                    <a:pt x="19" y="52"/>
                  </a:cubicBezTo>
                  <a:cubicBezTo>
                    <a:pt x="26" y="43"/>
                    <a:pt x="26" y="43"/>
                    <a:pt x="26" y="43"/>
                  </a:cubicBezTo>
                  <a:cubicBezTo>
                    <a:pt x="24" y="66"/>
                    <a:pt x="24" y="66"/>
                    <a:pt x="24" y="66"/>
                  </a:cubicBezTo>
                  <a:cubicBezTo>
                    <a:pt x="24" y="66"/>
                    <a:pt x="38" y="73"/>
                    <a:pt x="60" y="73"/>
                  </a:cubicBezTo>
                  <a:cubicBezTo>
                    <a:pt x="81" y="73"/>
                    <a:pt x="95" y="66"/>
                    <a:pt x="95" y="66"/>
                  </a:cubicBezTo>
                  <a:cubicBezTo>
                    <a:pt x="93" y="43"/>
                    <a:pt x="93" y="43"/>
                    <a:pt x="93" y="43"/>
                  </a:cubicBezTo>
                  <a:cubicBezTo>
                    <a:pt x="101" y="52"/>
                    <a:pt x="101" y="52"/>
                    <a:pt x="101" y="52"/>
                  </a:cubicBezTo>
                  <a:cubicBezTo>
                    <a:pt x="101" y="52"/>
                    <a:pt x="107" y="50"/>
                    <a:pt x="112" y="46"/>
                  </a:cubicBezTo>
                  <a:cubicBezTo>
                    <a:pt x="116" y="42"/>
                    <a:pt x="119" y="35"/>
                    <a:pt x="119" y="35"/>
                  </a:cubicBezTo>
                  <a:cubicBezTo>
                    <a:pt x="119" y="35"/>
                    <a:pt x="105" y="12"/>
                    <a:pt x="95" y="5"/>
                  </a:cubicBezTo>
                  <a:close/>
                </a:path>
              </a:pathLst>
            </a:custGeom>
            <a:solidFill>
              <a:srgbClr val="FFFFFF"/>
            </a:solidFill>
            <a:ln w="9525">
              <a:noFill/>
              <a:round/>
              <a:headEnd/>
              <a:tailEnd/>
            </a:ln>
          </p:spPr>
          <p:txBody>
            <a:bodyPr anchor="ctr"/>
            <a:lstStyle/>
            <a:p>
              <a:pPr algn="ctr"/>
              <a:endParaRPr/>
            </a:p>
          </p:txBody>
        </p:sp>
        <p:sp>
          <p:nvSpPr>
            <p:cNvPr id="33" name="ïṣľïḓê"/>
            <p:cNvSpPr/>
            <p:nvPr/>
          </p:nvSpPr>
          <p:spPr bwMode="auto">
            <a:xfrm>
              <a:off x="23568026" y="31529338"/>
              <a:ext cx="1681163" cy="5494338"/>
            </a:xfrm>
            <a:custGeom>
              <a:avLst/>
              <a:gdLst/>
              <a:ahLst/>
              <a:cxnLst>
                <a:cxn ang="0">
                  <a:pos x="1059" y="495"/>
                </a:cxn>
                <a:cxn ang="0">
                  <a:pos x="565" y="0"/>
                </a:cxn>
                <a:cxn ang="0">
                  <a:pos x="0" y="495"/>
                </a:cxn>
                <a:cxn ang="0">
                  <a:pos x="423" y="989"/>
                </a:cxn>
                <a:cxn ang="0">
                  <a:pos x="0" y="2826"/>
                </a:cxn>
                <a:cxn ang="0">
                  <a:pos x="565" y="3461"/>
                </a:cxn>
                <a:cxn ang="0">
                  <a:pos x="1059" y="2826"/>
                </a:cxn>
                <a:cxn ang="0">
                  <a:pos x="635" y="989"/>
                </a:cxn>
                <a:cxn ang="0">
                  <a:pos x="1059" y="495"/>
                </a:cxn>
              </a:cxnLst>
              <a:rect l="0" t="0" r="r" b="b"/>
              <a:pathLst>
                <a:path w="1059" h="3461">
                  <a:moveTo>
                    <a:pt x="1059" y="495"/>
                  </a:moveTo>
                  <a:lnTo>
                    <a:pt x="565" y="0"/>
                  </a:lnTo>
                  <a:lnTo>
                    <a:pt x="0" y="495"/>
                  </a:lnTo>
                  <a:lnTo>
                    <a:pt x="423" y="989"/>
                  </a:lnTo>
                  <a:lnTo>
                    <a:pt x="0" y="2826"/>
                  </a:lnTo>
                  <a:lnTo>
                    <a:pt x="565" y="3461"/>
                  </a:lnTo>
                  <a:lnTo>
                    <a:pt x="1059" y="2826"/>
                  </a:lnTo>
                  <a:lnTo>
                    <a:pt x="635" y="989"/>
                  </a:lnTo>
                  <a:lnTo>
                    <a:pt x="1059" y="495"/>
                  </a:lnTo>
                  <a:close/>
                </a:path>
              </a:pathLst>
            </a:custGeom>
            <a:solidFill>
              <a:srgbClr val="E72C43"/>
            </a:solidFill>
            <a:ln w="9525">
              <a:noFill/>
              <a:round/>
              <a:headEnd/>
              <a:tailEnd/>
            </a:ln>
          </p:spPr>
          <p:txBody>
            <a:bodyPr anchor="ctr"/>
            <a:lstStyle/>
            <a:p>
              <a:pPr algn="ctr"/>
              <a:endParaRPr/>
            </a:p>
          </p:txBody>
        </p:sp>
        <p:sp>
          <p:nvSpPr>
            <p:cNvPr id="34" name="iṥļîdê"/>
            <p:cNvSpPr/>
            <p:nvPr/>
          </p:nvSpPr>
          <p:spPr bwMode="auto">
            <a:xfrm>
              <a:off x="16278226" y="23006051"/>
              <a:ext cx="16371888" cy="8299450"/>
            </a:xfrm>
            <a:custGeom>
              <a:avLst/>
              <a:gdLst/>
              <a:ahLst/>
              <a:cxnLst>
                <a:cxn ang="0">
                  <a:pos x="0" y="0"/>
                </a:cxn>
                <a:cxn ang="0">
                  <a:pos x="75" y="74"/>
                </a:cxn>
                <a:cxn ang="0">
                  <a:pos x="146" y="0"/>
                </a:cxn>
                <a:cxn ang="0">
                  <a:pos x="0" y="0"/>
                </a:cxn>
              </a:cxnLst>
              <a:rect l="0" t="0" r="r" b="b"/>
              <a:pathLst>
                <a:path w="146" h="74">
                  <a:moveTo>
                    <a:pt x="0" y="0"/>
                  </a:moveTo>
                  <a:cubicBezTo>
                    <a:pt x="0" y="48"/>
                    <a:pt x="34" y="74"/>
                    <a:pt x="75" y="74"/>
                  </a:cubicBezTo>
                  <a:cubicBezTo>
                    <a:pt x="115" y="74"/>
                    <a:pt x="146" y="41"/>
                    <a:pt x="146" y="0"/>
                  </a:cubicBezTo>
                  <a:lnTo>
                    <a:pt x="0" y="0"/>
                  </a:lnTo>
                  <a:close/>
                </a:path>
              </a:pathLst>
            </a:custGeom>
            <a:solidFill>
              <a:srgbClr val="F9E3CC"/>
            </a:solidFill>
            <a:ln w="9525">
              <a:noFill/>
              <a:round/>
              <a:headEnd/>
              <a:tailEnd/>
            </a:ln>
          </p:spPr>
          <p:txBody>
            <a:bodyPr anchor="ctr"/>
            <a:lstStyle/>
            <a:p>
              <a:pPr algn="ctr"/>
              <a:endParaRPr/>
            </a:p>
          </p:txBody>
        </p:sp>
        <p:sp>
          <p:nvSpPr>
            <p:cNvPr id="35" name="îŝ1idé"/>
            <p:cNvSpPr/>
            <p:nvPr/>
          </p:nvSpPr>
          <p:spPr bwMode="auto">
            <a:xfrm>
              <a:off x="16278226" y="20764501"/>
              <a:ext cx="16371888" cy="4821238"/>
            </a:xfrm>
            <a:prstGeom prst="ellipse">
              <a:avLst/>
            </a:prstGeom>
            <a:solidFill>
              <a:srgbClr val="F5B398"/>
            </a:solidFill>
            <a:ln w="9525">
              <a:noFill/>
              <a:round/>
              <a:headEnd/>
              <a:tailEnd/>
            </a:ln>
          </p:spPr>
          <p:txBody>
            <a:bodyPr anchor="ctr"/>
            <a:lstStyle/>
            <a:p>
              <a:pPr algn="ctr"/>
              <a:endParaRPr/>
            </a:p>
          </p:txBody>
        </p:sp>
        <p:sp>
          <p:nvSpPr>
            <p:cNvPr id="36" name="ísļïḋé"/>
            <p:cNvSpPr/>
            <p:nvPr/>
          </p:nvSpPr>
          <p:spPr bwMode="auto">
            <a:xfrm>
              <a:off x="17960976" y="21212176"/>
              <a:ext cx="13007975" cy="3252788"/>
            </a:xfrm>
            <a:prstGeom prst="ellipse">
              <a:avLst/>
            </a:prstGeom>
            <a:solidFill>
              <a:srgbClr val="DF8F78"/>
            </a:solidFill>
            <a:ln w="9525">
              <a:noFill/>
              <a:round/>
              <a:headEnd/>
              <a:tailEnd/>
            </a:ln>
          </p:spPr>
          <p:txBody>
            <a:bodyPr anchor="ctr"/>
            <a:lstStyle/>
            <a:p>
              <a:pPr algn="ctr"/>
              <a:endParaRPr/>
            </a:p>
          </p:txBody>
        </p:sp>
        <p:sp>
          <p:nvSpPr>
            <p:cNvPr id="37" name="ïSḻiḍé"/>
            <p:cNvSpPr/>
            <p:nvPr/>
          </p:nvSpPr>
          <p:spPr bwMode="auto">
            <a:xfrm>
              <a:off x="19642138" y="26931938"/>
              <a:ext cx="3252788" cy="1120775"/>
            </a:xfrm>
            <a:custGeom>
              <a:avLst/>
              <a:gdLst/>
              <a:ahLst/>
              <a:cxnLst>
                <a:cxn ang="0">
                  <a:pos x="14" y="10"/>
                </a:cxn>
                <a:cxn ang="0">
                  <a:pos x="0" y="4"/>
                </a:cxn>
                <a:cxn ang="0">
                  <a:pos x="0" y="1"/>
                </a:cxn>
                <a:cxn ang="0">
                  <a:pos x="3" y="1"/>
                </a:cxn>
                <a:cxn ang="0">
                  <a:pos x="14" y="6"/>
                </a:cxn>
                <a:cxn ang="0">
                  <a:pos x="25" y="1"/>
                </a:cxn>
                <a:cxn ang="0">
                  <a:pos x="28" y="1"/>
                </a:cxn>
                <a:cxn ang="0">
                  <a:pos x="28" y="4"/>
                </a:cxn>
                <a:cxn ang="0">
                  <a:pos x="14" y="10"/>
                </a:cxn>
              </a:cxnLst>
              <a:rect l="0" t="0" r="r" b="b"/>
              <a:pathLst>
                <a:path w="29" h="10">
                  <a:moveTo>
                    <a:pt x="14" y="10"/>
                  </a:moveTo>
                  <a:cubicBezTo>
                    <a:pt x="6" y="10"/>
                    <a:pt x="1" y="4"/>
                    <a:pt x="0" y="4"/>
                  </a:cubicBezTo>
                  <a:cubicBezTo>
                    <a:pt x="0" y="3"/>
                    <a:pt x="0" y="2"/>
                    <a:pt x="0" y="1"/>
                  </a:cubicBezTo>
                  <a:cubicBezTo>
                    <a:pt x="1" y="0"/>
                    <a:pt x="2" y="0"/>
                    <a:pt x="3" y="1"/>
                  </a:cubicBezTo>
                  <a:cubicBezTo>
                    <a:pt x="3" y="1"/>
                    <a:pt x="8" y="6"/>
                    <a:pt x="14" y="6"/>
                  </a:cubicBezTo>
                  <a:cubicBezTo>
                    <a:pt x="21" y="6"/>
                    <a:pt x="25" y="1"/>
                    <a:pt x="25" y="1"/>
                  </a:cubicBezTo>
                  <a:cubicBezTo>
                    <a:pt x="26" y="0"/>
                    <a:pt x="27" y="0"/>
                    <a:pt x="28" y="1"/>
                  </a:cubicBezTo>
                  <a:cubicBezTo>
                    <a:pt x="29" y="2"/>
                    <a:pt x="29" y="3"/>
                    <a:pt x="28" y="4"/>
                  </a:cubicBezTo>
                  <a:cubicBezTo>
                    <a:pt x="28" y="4"/>
                    <a:pt x="23" y="10"/>
                    <a:pt x="14" y="10"/>
                  </a:cubicBezTo>
                  <a:close/>
                </a:path>
              </a:pathLst>
            </a:custGeom>
            <a:solidFill>
              <a:srgbClr val="000000"/>
            </a:solidFill>
            <a:ln w="9525">
              <a:noFill/>
              <a:round/>
              <a:headEnd/>
              <a:tailEnd/>
            </a:ln>
          </p:spPr>
          <p:txBody>
            <a:bodyPr anchor="ctr"/>
            <a:lstStyle/>
            <a:p>
              <a:pPr algn="ctr"/>
              <a:endParaRPr/>
            </a:p>
          </p:txBody>
        </p:sp>
        <p:sp>
          <p:nvSpPr>
            <p:cNvPr id="38" name="î$ļîḓé"/>
            <p:cNvSpPr/>
            <p:nvPr/>
          </p:nvSpPr>
          <p:spPr bwMode="auto">
            <a:xfrm>
              <a:off x="25473026" y="26931938"/>
              <a:ext cx="3252788" cy="1120775"/>
            </a:xfrm>
            <a:custGeom>
              <a:avLst/>
              <a:gdLst/>
              <a:ahLst/>
              <a:cxnLst>
                <a:cxn ang="0">
                  <a:pos x="14" y="10"/>
                </a:cxn>
                <a:cxn ang="0">
                  <a:pos x="0" y="4"/>
                </a:cxn>
                <a:cxn ang="0">
                  <a:pos x="1" y="1"/>
                </a:cxn>
                <a:cxn ang="0">
                  <a:pos x="3" y="1"/>
                </a:cxn>
                <a:cxn ang="0">
                  <a:pos x="14" y="6"/>
                </a:cxn>
                <a:cxn ang="0">
                  <a:pos x="26" y="1"/>
                </a:cxn>
                <a:cxn ang="0">
                  <a:pos x="28" y="1"/>
                </a:cxn>
                <a:cxn ang="0">
                  <a:pos x="28" y="4"/>
                </a:cxn>
                <a:cxn ang="0">
                  <a:pos x="14" y="10"/>
                </a:cxn>
              </a:cxnLst>
              <a:rect l="0" t="0" r="r" b="b"/>
              <a:pathLst>
                <a:path w="29" h="10">
                  <a:moveTo>
                    <a:pt x="14" y="10"/>
                  </a:moveTo>
                  <a:cubicBezTo>
                    <a:pt x="6" y="10"/>
                    <a:pt x="1" y="4"/>
                    <a:pt x="0" y="4"/>
                  </a:cubicBezTo>
                  <a:cubicBezTo>
                    <a:pt x="0" y="3"/>
                    <a:pt x="0" y="2"/>
                    <a:pt x="1" y="1"/>
                  </a:cubicBezTo>
                  <a:cubicBezTo>
                    <a:pt x="1" y="0"/>
                    <a:pt x="3" y="0"/>
                    <a:pt x="3" y="1"/>
                  </a:cubicBezTo>
                  <a:cubicBezTo>
                    <a:pt x="3" y="1"/>
                    <a:pt x="8" y="6"/>
                    <a:pt x="14" y="6"/>
                  </a:cubicBezTo>
                  <a:cubicBezTo>
                    <a:pt x="21" y="6"/>
                    <a:pt x="26" y="1"/>
                    <a:pt x="26" y="1"/>
                  </a:cubicBezTo>
                  <a:cubicBezTo>
                    <a:pt x="26" y="0"/>
                    <a:pt x="28" y="0"/>
                    <a:pt x="28" y="1"/>
                  </a:cubicBezTo>
                  <a:cubicBezTo>
                    <a:pt x="29" y="2"/>
                    <a:pt x="29" y="3"/>
                    <a:pt x="28" y="4"/>
                  </a:cubicBezTo>
                  <a:cubicBezTo>
                    <a:pt x="28" y="4"/>
                    <a:pt x="23" y="10"/>
                    <a:pt x="14" y="10"/>
                  </a:cubicBezTo>
                  <a:close/>
                </a:path>
              </a:pathLst>
            </a:custGeom>
            <a:solidFill>
              <a:srgbClr val="000000"/>
            </a:solidFill>
            <a:ln w="9525">
              <a:noFill/>
              <a:round/>
              <a:headEnd/>
              <a:tailEnd/>
            </a:ln>
          </p:spPr>
          <p:txBody>
            <a:bodyPr anchor="ctr"/>
            <a:lstStyle/>
            <a:p>
              <a:pPr algn="ctr"/>
              <a:endParaRPr/>
            </a:p>
          </p:txBody>
        </p:sp>
        <p:sp>
          <p:nvSpPr>
            <p:cNvPr id="39" name="îṩļîḋe"/>
            <p:cNvSpPr/>
            <p:nvPr/>
          </p:nvSpPr>
          <p:spPr bwMode="auto">
            <a:xfrm>
              <a:off x="22782213" y="29175076"/>
              <a:ext cx="3252788" cy="1120775"/>
            </a:xfrm>
            <a:custGeom>
              <a:avLst/>
              <a:gdLst/>
              <a:ahLst/>
              <a:cxnLst>
                <a:cxn ang="0">
                  <a:pos x="15" y="10"/>
                </a:cxn>
                <a:cxn ang="0">
                  <a:pos x="1" y="3"/>
                </a:cxn>
                <a:cxn ang="0">
                  <a:pos x="1" y="1"/>
                </a:cxn>
                <a:cxn ang="0">
                  <a:pos x="4" y="1"/>
                </a:cxn>
                <a:cxn ang="0">
                  <a:pos x="15" y="6"/>
                </a:cxn>
                <a:cxn ang="0">
                  <a:pos x="26" y="1"/>
                </a:cxn>
                <a:cxn ang="0">
                  <a:pos x="28" y="1"/>
                </a:cxn>
                <a:cxn ang="0">
                  <a:pos x="29" y="3"/>
                </a:cxn>
                <a:cxn ang="0">
                  <a:pos x="15" y="10"/>
                </a:cxn>
              </a:cxnLst>
              <a:rect l="0" t="0" r="r" b="b"/>
              <a:pathLst>
                <a:path w="29" h="10">
                  <a:moveTo>
                    <a:pt x="15" y="10"/>
                  </a:moveTo>
                  <a:cubicBezTo>
                    <a:pt x="6" y="10"/>
                    <a:pt x="1" y="4"/>
                    <a:pt x="1" y="3"/>
                  </a:cubicBezTo>
                  <a:cubicBezTo>
                    <a:pt x="0" y="3"/>
                    <a:pt x="0" y="1"/>
                    <a:pt x="1" y="1"/>
                  </a:cubicBezTo>
                  <a:cubicBezTo>
                    <a:pt x="2" y="0"/>
                    <a:pt x="3" y="0"/>
                    <a:pt x="4" y="1"/>
                  </a:cubicBezTo>
                  <a:cubicBezTo>
                    <a:pt x="4" y="1"/>
                    <a:pt x="8" y="6"/>
                    <a:pt x="15" y="6"/>
                  </a:cubicBezTo>
                  <a:cubicBezTo>
                    <a:pt x="21" y="6"/>
                    <a:pt x="26" y="1"/>
                    <a:pt x="26" y="1"/>
                  </a:cubicBezTo>
                  <a:cubicBezTo>
                    <a:pt x="26" y="0"/>
                    <a:pt x="28" y="0"/>
                    <a:pt x="28" y="1"/>
                  </a:cubicBezTo>
                  <a:cubicBezTo>
                    <a:pt x="29" y="1"/>
                    <a:pt x="29" y="3"/>
                    <a:pt x="29" y="3"/>
                  </a:cubicBezTo>
                  <a:cubicBezTo>
                    <a:pt x="28" y="4"/>
                    <a:pt x="23" y="10"/>
                    <a:pt x="15" y="10"/>
                  </a:cubicBezTo>
                  <a:close/>
                </a:path>
              </a:pathLst>
            </a:custGeom>
            <a:solidFill>
              <a:srgbClr val="000000"/>
            </a:solidFill>
            <a:ln w="9525">
              <a:noFill/>
              <a:round/>
              <a:headEnd/>
              <a:tailEnd/>
            </a:ln>
          </p:spPr>
          <p:txBody>
            <a:bodyPr anchor="ctr"/>
            <a:lstStyle/>
            <a:p>
              <a:pPr algn="ctr"/>
              <a:endParaRPr/>
            </a:p>
          </p:txBody>
        </p:sp>
        <p:sp>
          <p:nvSpPr>
            <p:cNvPr id="40" name="ïṩ1îdé"/>
            <p:cNvSpPr/>
            <p:nvPr/>
          </p:nvSpPr>
          <p:spPr bwMode="auto">
            <a:xfrm>
              <a:off x="2933701" y="11680826"/>
              <a:ext cx="4597400" cy="3811588"/>
            </a:xfrm>
            <a:custGeom>
              <a:avLst/>
              <a:gdLst/>
              <a:ahLst/>
              <a:cxnLst>
                <a:cxn ang="0">
                  <a:pos x="30" y="0"/>
                </a:cxn>
                <a:cxn ang="0">
                  <a:pos x="21" y="30"/>
                </a:cxn>
                <a:cxn ang="0">
                  <a:pos x="24" y="20"/>
                </a:cxn>
                <a:cxn ang="0">
                  <a:pos x="30" y="25"/>
                </a:cxn>
                <a:cxn ang="0">
                  <a:pos x="30" y="16"/>
                </a:cxn>
                <a:cxn ang="0">
                  <a:pos x="38" y="20"/>
                </a:cxn>
                <a:cxn ang="0">
                  <a:pos x="34" y="7"/>
                </a:cxn>
                <a:cxn ang="0">
                  <a:pos x="35" y="4"/>
                </a:cxn>
                <a:cxn ang="0">
                  <a:pos x="30" y="0"/>
                </a:cxn>
              </a:cxnLst>
              <a:rect l="0" t="0" r="r" b="b"/>
              <a:pathLst>
                <a:path w="41" h="34">
                  <a:moveTo>
                    <a:pt x="30" y="0"/>
                  </a:moveTo>
                  <a:cubicBezTo>
                    <a:pt x="30" y="0"/>
                    <a:pt x="0" y="7"/>
                    <a:pt x="21" y="30"/>
                  </a:cubicBezTo>
                  <a:cubicBezTo>
                    <a:pt x="21" y="30"/>
                    <a:pt x="29" y="34"/>
                    <a:pt x="24" y="20"/>
                  </a:cubicBezTo>
                  <a:cubicBezTo>
                    <a:pt x="24" y="20"/>
                    <a:pt x="28" y="24"/>
                    <a:pt x="30" y="25"/>
                  </a:cubicBezTo>
                  <a:cubicBezTo>
                    <a:pt x="30" y="25"/>
                    <a:pt x="37" y="27"/>
                    <a:pt x="30" y="16"/>
                  </a:cubicBezTo>
                  <a:cubicBezTo>
                    <a:pt x="30" y="16"/>
                    <a:pt x="36" y="23"/>
                    <a:pt x="38" y="20"/>
                  </a:cubicBezTo>
                  <a:cubicBezTo>
                    <a:pt x="38" y="20"/>
                    <a:pt x="41" y="16"/>
                    <a:pt x="34" y="7"/>
                  </a:cubicBezTo>
                  <a:cubicBezTo>
                    <a:pt x="35" y="4"/>
                    <a:pt x="35" y="4"/>
                    <a:pt x="35" y="4"/>
                  </a:cubicBezTo>
                  <a:lnTo>
                    <a:pt x="30" y="0"/>
                  </a:lnTo>
                  <a:close/>
                </a:path>
              </a:pathLst>
            </a:custGeom>
            <a:solidFill>
              <a:srgbClr val="FFFFFF"/>
            </a:solidFill>
            <a:ln w="9525">
              <a:noFill/>
              <a:round/>
              <a:headEnd/>
              <a:tailEnd/>
            </a:ln>
          </p:spPr>
          <p:txBody>
            <a:bodyPr anchor="ctr"/>
            <a:lstStyle/>
            <a:p>
              <a:pPr algn="ctr"/>
              <a:endParaRPr/>
            </a:p>
          </p:txBody>
        </p:sp>
        <p:sp>
          <p:nvSpPr>
            <p:cNvPr id="41" name="iṣľïḓé"/>
            <p:cNvSpPr/>
            <p:nvPr/>
          </p:nvSpPr>
          <p:spPr bwMode="auto">
            <a:xfrm>
              <a:off x="9101138" y="4727576"/>
              <a:ext cx="3700463" cy="4149725"/>
            </a:xfrm>
            <a:custGeom>
              <a:avLst/>
              <a:gdLst/>
              <a:ahLst/>
              <a:cxnLst>
                <a:cxn ang="0">
                  <a:pos x="1" y="30"/>
                </a:cxn>
                <a:cxn ang="0">
                  <a:pos x="27" y="14"/>
                </a:cxn>
                <a:cxn ang="0">
                  <a:pos x="18" y="19"/>
                </a:cxn>
                <a:cxn ang="0">
                  <a:pos x="25" y="23"/>
                </a:cxn>
                <a:cxn ang="0">
                  <a:pos x="16" y="26"/>
                </a:cxn>
                <a:cxn ang="0">
                  <a:pos x="22" y="33"/>
                </a:cxn>
                <a:cxn ang="0">
                  <a:pos x="9" y="32"/>
                </a:cxn>
                <a:cxn ang="0">
                  <a:pos x="6" y="34"/>
                </a:cxn>
                <a:cxn ang="0">
                  <a:pos x="1" y="30"/>
                </a:cxn>
              </a:cxnLst>
              <a:rect l="0" t="0" r="r" b="b"/>
              <a:pathLst>
                <a:path w="33" h="37">
                  <a:moveTo>
                    <a:pt x="1" y="30"/>
                  </a:moveTo>
                  <a:cubicBezTo>
                    <a:pt x="1" y="30"/>
                    <a:pt x="0" y="0"/>
                    <a:pt x="27" y="14"/>
                  </a:cubicBezTo>
                  <a:cubicBezTo>
                    <a:pt x="27" y="14"/>
                    <a:pt x="33" y="20"/>
                    <a:pt x="18" y="19"/>
                  </a:cubicBezTo>
                  <a:cubicBezTo>
                    <a:pt x="18" y="19"/>
                    <a:pt x="24" y="21"/>
                    <a:pt x="25" y="23"/>
                  </a:cubicBezTo>
                  <a:cubicBezTo>
                    <a:pt x="26" y="24"/>
                    <a:pt x="29" y="30"/>
                    <a:pt x="16" y="26"/>
                  </a:cubicBezTo>
                  <a:cubicBezTo>
                    <a:pt x="16" y="26"/>
                    <a:pt x="24" y="30"/>
                    <a:pt x="22" y="33"/>
                  </a:cubicBezTo>
                  <a:cubicBezTo>
                    <a:pt x="22" y="33"/>
                    <a:pt x="20" y="37"/>
                    <a:pt x="9" y="32"/>
                  </a:cubicBezTo>
                  <a:cubicBezTo>
                    <a:pt x="6" y="34"/>
                    <a:pt x="6" y="34"/>
                    <a:pt x="6" y="34"/>
                  </a:cubicBezTo>
                  <a:lnTo>
                    <a:pt x="1" y="30"/>
                  </a:lnTo>
                  <a:close/>
                </a:path>
              </a:pathLst>
            </a:custGeom>
            <a:solidFill>
              <a:srgbClr val="FFFFFF"/>
            </a:solidFill>
            <a:ln w="9525">
              <a:noFill/>
              <a:round/>
              <a:headEnd/>
              <a:tailEnd/>
            </a:ln>
          </p:spPr>
          <p:txBody>
            <a:bodyPr anchor="ctr"/>
            <a:lstStyle/>
            <a:p>
              <a:pPr algn="ctr"/>
              <a:endParaRPr/>
            </a:p>
          </p:txBody>
        </p:sp>
        <p:sp>
          <p:nvSpPr>
            <p:cNvPr id="42" name="íSlïďé"/>
            <p:cNvSpPr/>
            <p:nvPr/>
          </p:nvSpPr>
          <p:spPr bwMode="auto">
            <a:xfrm>
              <a:off x="5175251" y="7307263"/>
              <a:ext cx="5832475" cy="5381625"/>
            </a:xfrm>
            <a:custGeom>
              <a:avLst/>
              <a:gdLst/>
              <a:ahLst/>
              <a:cxnLst>
                <a:cxn ang="0">
                  <a:pos x="46" y="28"/>
                </a:cxn>
                <a:cxn ang="0">
                  <a:pos x="38" y="7"/>
                </a:cxn>
                <a:cxn ang="0">
                  <a:pos x="7" y="11"/>
                </a:cxn>
                <a:cxn ang="0">
                  <a:pos x="11" y="41"/>
                </a:cxn>
                <a:cxn ang="0">
                  <a:pos x="34" y="43"/>
                </a:cxn>
                <a:cxn ang="0">
                  <a:pos x="37" y="46"/>
                </a:cxn>
                <a:cxn ang="0">
                  <a:pos x="45" y="45"/>
                </a:cxn>
                <a:cxn ang="0">
                  <a:pos x="50" y="38"/>
                </a:cxn>
                <a:cxn ang="0">
                  <a:pos x="49" y="31"/>
                </a:cxn>
                <a:cxn ang="0">
                  <a:pos x="46" y="28"/>
                </a:cxn>
              </a:cxnLst>
              <a:rect l="0" t="0" r="r" b="b"/>
              <a:pathLst>
                <a:path w="52" h="48">
                  <a:moveTo>
                    <a:pt x="46" y="28"/>
                  </a:moveTo>
                  <a:cubicBezTo>
                    <a:pt x="47" y="21"/>
                    <a:pt x="45" y="12"/>
                    <a:pt x="38" y="7"/>
                  </a:cubicBezTo>
                  <a:cubicBezTo>
                    <a:pt x="28" y="0"/>
                    <a:pt x="15" y="1"/>
                    <a:pt x="7" y="11"/>
                  </a:cubicBezTo>
                  <a:cubicBezTo>
                    <a:pt x="0" y="20"/>
                    <a:pt x="2" y="34"/>
                    <a:pt x="11" y="41"/>
                  </a:cubicBezTo>
                  <a:cubicBezTo>
                    <a:pt x="18" y="46"/>
                    <a:pt x="27" y="47"/>
                    <a:pt x="34" y="43"/>
                  </a:cubicBezTo>
                  <a:cubicBezTo>
                    <a:pt x="37" y="46"/>
                    <a:pt x="37" y="46"/>
                    <a:pt x="37" y="46"/>
                  </a:cubicBezTo>
                  <a:cubicBezTo>
                    <a:pt x="40" y="48"/>
                    <a:pt x="43" y="47"/>
                    <a:pt x="45" y="45"/>
                  </a:cubicBezTo>
                  <a:cubicBezTo>
                    <a:pt x="50" y="38"/>
                    <a:pt x="50" y="38"/>
                    <a:pt x="50" y="38"/>
                  </a:cubicBezTo>
                  <a:cubicBezTo>
                    <a:pt x="52" y="36"/>
                    <a:pt x="51" y="33"/>
                    <a:pt x="49" y="31"/>
                  </a:cubicBezTo>
                  <a:lnTo>
                    <a:pt x="46" y="28"/>
                  </a:lnTo>
                  <a:close/>
                </a:path>
              </a:pathLst>
            </a:custGeom>
            <a:solidFill>
              <a:srgbClr val="FED600"/>
            </a:solidFill>
            <a:ln w="9525">
              <a:noFill/>
              <a:round/>
              <a:headEnd/>
              <a:tailEnd/>
            </a:ln>
          </p:spPr>
          <p:txBody>
            <a:bodyPr anchor="ctr"/>
            <a:lstStyle/>
            <a:p>
              <a:pPr algn="ctr"/>
              <a:endParaRPr/>
            </a:p>
          </p:txBody>
        </p:sp>
        <p:sp>
          <p:nvSpPr>
            <p:cNvPr id="43" name="is1ïdê"/>
            <p:cNvSpPr/>
            <p:nvPr/>
          </p:nvSpPr>
          <p:spPr bwMode="auto">
            <a:xfrm>
              <a:off x="9213851" y="10558463"/>
              <a:ext cx="2578100" cy="2803525"/>
            </a:xfrm>
            <a:custGeom>
              <a:avLst/>
              <a:gdLst/>
              <a:ahLst/>
              <a:cxnLst>
                <a:cxn ang="0">
                  <a:pos x="22" y="6"/>
                </a:cxn>
                <a:cxn ang="0">
                  <a:pos x="18" y="7"/>
                </a:cxn>
                <a:cxn ang="0">
                  <a:pos x="18" y="3"/>
                </a:cxn>
                <a:cxn ang="0">
                  <a:pos x="15" y="5"/>
                </a:cxn>
                <a:cxn ang="0">
                  <a:pos x="15" y="1"/>
                </a:cxn>
                <a:cxn ang="0">
                  <a:pos x="11" y="2"/>
                </a:cxn>
                <a:cxn ang="0">
                  <a:pos x="1" y="15"/>
                </a:cxn>
                <a:cxn ang="0">
                  <a:pos x="1" y="19"/>
                </a:cxn>
                <a:cxn ang="0">
                  <a:pos x="4" y="18"/>
                </a:cxn>
                <a:cxn ang="0">
                  <a:pos x="4" y="22"/>
                </a:cxn>
                <a:cxn ang="0">
                  <a:pos x="8" y="21"/>
                </a:cxn>
                <a:cxn ang="0">
                  <a:pos x="8" y="24"/>
                </a:cxn>
                <a:cxn ang="0">
                  <a:pos x="11" y="23"/>
                </a:cxn>
                <a:cxn ang="0">
                  <a:pos x="12" y="22"/>
                </a:cxn>
                <a:cxn ang="0">
                  <a:pos x="19" y="19"/>
                </a:cxn>
                <a:cxn ang="0">
                  <a:pos x="20" y="11"/>
                </a:cxn>
                <a:cxn ang="0">
                  <a:pos x="21" y="10"/>
                </a:cxn>
                <a:cxn ang="0">
                  <a:pos x="22" y="6"/>
                </a:cxn>
              </a:cxnLst>
              <a:rect l="0" t="0" r="r" b="b"/>
              <a:pathLst>
                <a:path w="23" h="25">
                  <a:moveTo>
                    <a:pt x="22" y="6"/>
                  </a:moveTo>
                  <a:cubicBezTo>
                    <a:pt x="21" y="5"/>
                    <a:pt x="19" y="6"/>
                    <a:pt x="18" y="7"/>
                  </a:cubicBezTo>
                  <a:cubicBezTo>
                    <a:pt x="19" y="6"/>
                    <a:pt x="19" y="4"/>
                    <a:pt x="18" y="3"/>
                  </a:cubicBezTo>
                  <a:cubicBezTo>
                    <a:pt x="17" y="3"/>
                    <a:pt x="16" y="3"/>
                    <a:pt x="15" y="5"/>
                  </a:cubicBezTo>
                  <a:cubicBezTo>
                    <a:pt x="16" y="3"/>
                    <a:pt x="16" y="1"/>
                    <a:pt x="15" y="1"/>
                  </a:cubicBezTo>
                  <a:cubicBezTo>
                    <a:pt x="14" y="0"/>
                    <a:pt x="12" y="1"/>
                    <a:pt x="11" y="2"/>
                  </a:cubicBezTo>
                  <a:cubicBezTo>
                    <a:pt x="1" y="15"/>
                    <a:pt x="1" y="15"/>
                    <a:pt x="1" y="15"/>
                  </a:cubicBezTo>
                  <a:cubicBezTo>
                    <a:pt x="0" y="17"/>
                    <a:pt x="0" y="18"/>
                    <a:pt x="1" y="19"/>
                  </a:cubicBezTo>
                  <a:cubicBezTo>
                    <a:pt x="2" y="20"/>
                    <a:pt x="3" y="19"/>
                    <a:pt x="4" y="18"/>
                  </a:cubicBezTo>
                  <a:cubicBezTo>
                    <a:pt x="3" y="19"/>
                    <a:pt x="3" y="21"/>
                    <a:pt x="4" y="22"/>
                  </a:cubicBezTo>
                  <a:cubicBezTo>
                    <a:pt x="5" y="23"/>
                    <a:pt x="7" y="22"/>
                    <a:pt x="8" y="21"/>
                  </a:cubicBezTo>
                  <a:cubicBezTo>
                    <a:pt x="7" y="22"/>
                    <a:pt x="7" y="24"/>
                    <a:pt x="8" y="24"/>
                  </a:cubicBezTo>
                  <a:cubicBezTo>
                    <a:pt x="8" y="25"/>
                    <a:pt x="10" y="25"/>
                    <a:pt x="11" y="23"/>
                  </a:cubicBezTo>
                  <a:cubicBezTo>
                    <a:pt x="12" y="22"/>
                    <a:pt x="12" y="22"/>
                    <a:pt x="12" y="22"/>
                  </a:cubicBezTo>
                  <a:cubicBezTo>
                    <a:pt x="14" y="23"/>
                    <a:pt x="17" y="22"/>
                    <a:pt x="19" y="19"/>
                  </a:cubicBezTo>
                  <a:cubicBezTo>
                    <a:pt x="22" y="16"/>
                    <a:pt x="22" y="13"/>
                    <a:pt x="20" y="11"/>
                  </a:cubicBezTo>
                  <a:cubicBezTo>
                    <a:pt x="21" y="10"/>
                    <a:pt x="21" y="10"/>
                    <a:pt x="21" y="10"/>
                  </a:cubicBezTo>
                  <a:cubicBezTo>
                    <a:pt x="23" y="9"/>
                    <a:pt x="23" y="7"/>
                    <a:pt x="22" y="6"/>
                  </a:cubicBezTo>
                  <a:close/>
                </a:path>
              </a:pathLst>
            </a:custGeom>
            <a:solidFill>
              <a:srgbClr val="595757"/>
            </a:solidFill>
            <a:ln w="9525">
              <a:noFill/>
              <a:round/>
              <a:headEnd/>
              <a:tailEnd/>
            </a:ln>
          </p:spPr>
          <p:txBody>
            <a:bodyPr anchor="ctr"/>
            <a:lstStyle/>
            <a:p>
              <a:pPr algn="ctr"/>
              <a:endParaRPr/>
            </a:p>
          </p:txBody>
        </p:sp>
        <p:sp>
          <p:nvSpPr>
            <p:cNvPr id="44" name="íşḻíḍé"/>
            <p:cNvSpPr/>
            <p:nvPr/>
          </p:nvSpPr>
          <p:spPr bwMode="auto">
            <a:xfrm>
              <a:off x="4054476" y="13474701"/>
              <a:ext cx="1009650" cy="1681163"/>
            </a:xfrm>
            <a:custGeom>
              <a:avLst/>
              <a:gdLst/>
              <a:ahLst/>
              <a:cxnLst>
                <a:cxn ang="0">
                  <a:pos x="0" y="0"/>
                </a:cxn>
                <a:cxn ang="0">
                  <a:pos x="1" y="2"/>
                </a:cxn>
                <a:cxn ang="0">
                  <a:pos x="3" y="8"/>
                </a:cxn>
                <a:cxn ang="0">
                  <a:pos x="5" y="11"/>
                </a:cxn>
                <a:cxn ang="0">
                  <a:pos x="6" y="12"/>
                </a:cxn>
                <a:cxn ang="0">
                  <a:pos x="7" y="13"/>
                </a:cxn>
                <a:cxn ang="0">
                  <a:pos x="9" y="14"/>
                </a:cxn>
                <a:cxn ang="0">
                  <a:pos x="9" y="15"/>
                </a:cxn>
                <a:cxn ang="0">
                  <a:pos x="6" y="14"/>
                </a:cxn>
                <a:cxn ang="0">
                  <a:pos x="5" y="13"/>
                </a:cxn>
                <a:cxn ang="0">
                  <a:pos x="4" y="12"/>
                </a:cxn>
                <a:cxn ang="0">
                  <a:pos x="2" y="9"/>
                </a:cxn>
                <a:cxn ang="0">
                  <a:pos x="0" y="6"/>
                </a:cxn>
                <a:cxn ang="0">
                  <a:pos x="0" y="3"/>
                </a:cxn>
                <a:cxn ang="0">
                  <a:pos x="0" y="0"/>
                </a:cxn>
              </a:cxnLst>
              <a:rect l="0" t="0" r="r" b="b"/>
              <a:pathLst>
                <a:path w="9" h="15">
                  <a:moveTo>
                    <a:pt x="0" y="0"/>
                  </a:moveTo>
                  <a:cubicBezTo>
                    <a:pt x="0" y="0"/>
                    <a:pt x="0" y="1"/>
                    <a:pt x="1" y="2"/>
                  </a:cubicBezTo>
                  <a:cubicBezTo>
                    <a:pt x="1" y="4"/>
                    <a:pt x="2" y="6"/>
                    <a:pt x="3" y="8"/>
                  </a:cubicBezTo>
                  <a:cubicBezTo>
                    <a:pt x="4" y="9"/>
                    <a:pt x="4" y="10"/>
                    <a:pt x="5" y="11"/>
                  </a:cubicBezTo>
                  <a:cubicBezTo>
                    <a:pt x="5" y="11"/>
                    <a:pt x="6" y="12"/>
                    <a:pt x="6" y="12"/>
                  </a:cubicBezTo>
                  <a:cubicBezTo>
                    <a:pt x="7" y="13"/>
                    <a:pt x="7" y="13"/>
                    <a:pt x="7" y="13"/>
                  </a:cubicBezTo>
                  <a:cubicBezTo>
                    <a:pt x="8" y="13"/>
                    <a:pt x="8" y="14"/>
                    <a:pt x="9" y="14"/>
                  </a:cubicBezTo>
                  <a:cubicBezTo>
                    <a:pt x="9" y="14"/>
                    <a:pt x="9" y="15"/>
                    <a:pt x="9" y="15"/>
                  </a:cubicBezTo>
                  <a:cubicBezTo>
                    <a:pt x="9" y="15"/>
                    <a:pt x="8" y="15"/>
                    <a:pt x="6" y="14"/>
                  </a:cubicBezTo>
                  <a:cubicBezTo>
                    <a:pt x="6" y="13"/>
                    <a:pt x="6" y="13"/>
                    <a:pt x="5" y="13"/>
                  </a:cubicBezTo>
                  <a:cubicBezTo>
                    <a:pt x="5" y="13"/>
                    <a:pt x="4" y="12"/>
                    <a:pt x="4" y="12"/>
                  </a:cubicBezTo>
                  <a:cubicBezTo>
                    <a:pt x="3" y="11"/>
                    <a:pt x="2" y="10"/>
                    <a:pt x="2" y="9"/>
                  </a:cubicBezTo>
                  <a:cubicBezTo>
                    <a:pt x="1" y="8"/>
                    <a:pt x="1" y="7"/>
                    <a:pt x="0" y="6"/>
                  </a:cubicBezTo>
                  <a:cubicBezTo>
                    <a:pt x="0" y="4"/>
                    <a:pt x="0" y="3"/>
                    <a:pt x="0" y="3"/>
                  </a:cubicBezTo>
                  <a:cubicBezTo>
                    <a:pt x="0" y="1"/>
                    <a:pt x="0" y="0"/>
                    <a:pt x="0" y="0"/>
                  </a:cubicBezTo>
                  <a:close/>
                </a:path>
              </a:pathLst>
            </a:custGeom>
            <a:solidFill>
              <a:srgbClr val="FFFFFF"/>
            </a:solidFill>
            <a:ln w="9525">
              <a:noFill/>
              <a:round/>
              <a:headEnd/>
              <a:tailEnd/>
            </a:ln>
          </p:spPr>
          <p:txBody>
            <a:bodyPr anchor="ctr"/>
            <a:lstStyle/>
            <a:p>
              <a:pPr algn="ctr"/>
              <a:endParaRPr/>
            </a:p>
          </p:txBody>
        </p:sp>
        <p:sp>
          <p:nvSpPr>
            <p:cNvPr id="45" name="iŝḻîḋê"/>
            <p:cNvSpPr/>
            <p:nvPr/>
          </p:nvSpPr>
          <p:spPr bwMode="auto">
            <a:xfrm>
              <a:off x="3605213" y="13922376"/>
              <a:ext cx="785813" cy="1233488"/>
            </a:xfrm>
            <a:custGeom>
              <a:avLst/>
              <a:gdLst/>
              <a:ahLst/>
              <a:cxnLst>
                <a:cxn ang="0">
                  <a:pos x="1" y="0"/>
                </a:cxn>
                <a:cxn ang="0">
                  <a:pos x="1" y="2"/>
                </a:cxn>
                <a:cxn ang="0">
                  <a:pos x="2" y="4"/>
                </a:cxn>
                <a:cxn ang="0">
                  <a:pos x="3" y="5"/>
                </a:cxn>
                <a:cxn ang="0">
                  <a:pos x="3" y="6"/>
                </a:cxn>
                <a:cxn ang="0">
                  <a:pos x="4" y="8"/>
                </a:cxn>
                <a:cxn ang="0">
                  <a:pos x="6" y="10"/>
                </a:cxn>
                <a:cxn ang="0">
                  <a:pos x="7" y="11"/>
                </a:cxn>
                <a:cxn ang="0">
                  <a:pos x="5" y="11"/>
                </a:cxn>
                <a:cxn ang="0">
                  <a:pos x="3" y="9"/>
                </a:cxn>
                <a:cxn ang="0">
                  <a:pos x="2" y="7"/>
                </a:cxn>
                <a:cxn ang="0">
                  <a:pos x="1" y="6"/>
                </a:cxn>
                <a:cxn ang="0">
                  <a:pos x="1" y="5"/>
                </a:cxn>
                <a:cxn ang="0">
                  <a:pos x="0" y="2"/>
                </a:cxn>
                <a:cxn ang="0">
                  <a:pos x="1" y="0"/>
                </a:cxn>
              </a:cxnLst>
              <a:rect l="0" t="0" r="r" b="b"/>
              <a:pathLst>
                <a:path w="7" h="11">
                  <a:moveTo>
                    <a:pt x="1" y="0"/>
                  </a:moveTo>
                  <a:cubicBezTo>
                    <a:pt x="1" y="0"/>
                    <a:pt x="1" y="1"/>
                    <a:pt x="1" y="2"/>
                  </a:cubicBezTo>
                  <a:cubicBezTo>
                    <a:pt x="1" y="3"/>
                    <a:pt x="2" y="3"/>
                    <a:pt x="2" y="4"/>
                  </a:cubicBezTo>
                  <a:cubicBezTo>
                    <a:pt x="3" y="5"/>
                    <a:pt x="3" y="5"/>
                    <a:pt x="3" y="5"/>
                  </a:cubicBezTo>
                  <a:cubicBezTo>
                    <a:pt x="3" y="6"/>
                    <a:pt x="3" y="6"/>
                    <a:pt x="3" y="6"/>
                  </a:cubicBezTo>
                  <a:cubicBezTo>
                    <a:pt x="4" y="7"/>
                    <a:pt x="4" y="8"/>
                    <a:pt x="4" y="8"/>
                  </a:cubicBezTo>
                  <a:cubicBezTo>
                    <a:pt x="5" y="9"/>
                    <a:pt x="5" y="9"/>
                    <a:pt x="6" y="10"/>
                  </a:cubicBezTo>
                  <a:cubicBezTo>
                    <a:pt x="7" y="11"/>
                    <a:pt x="7" y="11"/>
                    <a:pt x="7" y="11"/>
                  </a:cubicBezTo>
                  <a:cubicBezTo>
                    <a:pt x="7" y="11"/>
                    <a:pt x="7" y="11"/>
                    <a:pt x="5" y="11"/>
                  </a:cubicBezTo>
                  <a:cubicBezTo>
                    <a:pt x="5" y="10"/>
                    <a:pt x="4" y="10"/>
                    <a:pt x="3" y="9"/>
                  </a:cubicBezTo>
                  <a:cubicBezTo>
                    <a:pt x="3" y="9"/>
                    <a:pt x="2" y="8"/>
                    <a:pt x="2" y="7"/>
                  </a:cubicBezTo>
                  <a:cubicBezTo>
                    <a:pt x="2" y="7"/>
                    <a:pt x="1" y="6"/>
                    <a:pt x="1" y="6"/>
                  </a:cubicBezTo>
                  <a:cubicBezTo>
                    <a:pt x="1" y="5"/>
                    <a:pt x="1" y="5"/>
                    <a:pt x="1" y="5"/>
                  </a:cubicBezTo>
                  <a:cubicBezTo>
                    <a:pt x="1" y="4"/>
                    <a:pt x="0" y="3"/>
                    <a:pt x="0" y="2"/>
                  </a:cubicBezTo>
                  <a:cubicBezTo>
                    <a:pt x="0" y="1"/>
                    <a:pt x="1" y="0"/>
                    <a:pt x="1" y="0"/>
                  </a:cubicBezTo>
                  <a:close/>
                </a:path>
              </a:pathLst>
            </a:custGeom>
            <a:solidFill>
              <a:srgbClr val="FFFFFF"/>
            </a:solidFill>
            <a:ln w="9525">
              <a:noFill/>
              <a:round/>
              <a:headEnd/>
              <a:tailEnd/>
            </a:ln>
          </p:spPr>
          <p:txBody>
            <a:bodyPr anchor="ctr"/>
            <a:lstStyle/>
            <a:p>
              <a:pPr algn="ctr"/>
              <a:endParaRPr/>
            </a:p>
          </p:txBody>
        </p:sp>
        <p:sp>
          <p:nvSpPr>
            <p:cNvPr id="46" name="íṡḻíďé"/>
            <p:cNvSpPr/>
            <p:nvPr/>
          </p:nvSpPr>
          <p:spPr bwMode="auto">
            <a:xfrm>
              <a:off x="9661526" y="5287963"/>
              <a:ext cx="2019300" cy="449263"/>
            </a:xfrm>
            <a:custGeom>
              <a:avLst/>
              <a:gdLst/>
              <a:ahLst/>
              <a:cxnLst>
                <a:cxn ang="0">
                  <a:pos x="18" y="2"/>
                </a:cxn>
                <a:cxn ang="0">
                  <a:pos x="15" y="1"/>
                </a:cxn>
                <a:cxn ang="0">
                  <a:pos x="9" y="1"/>
                </a:cxn>
                <a:cxn ang="0">
                  <a:pos x="6" y="2"/>
                </a:cxn>
                <a:cxn ang="0">
                  <a:pos x="4" y="2"/>
                </a:cxn>
                <a:cxn ang="0">
                  <a:pos x="3" y="3"/>
                </a:cxn>
                <a:cxn ang="0">
                  <a:pos x="1" y="4"/>
                </a:cxn>
                <a:cxn ang="0">
                  <a:pos x="0" y="4"/>
                </a:cxn>
                <a:cxn ang="0">
                  <a:pos x="3" y="2"/>
                </a:cxn>
                <a:cxn ang="0">
                  <a:pos x="4" y="1"/>
                </a:cxn>
                <a:cxn ang="0">
                  <a:pos x="5" y="0"/>
                </a:cxn>
                <a:cxn ang="0">
                  <a:pos x="9" y="0"/>
                </a:cxn>
                <a:cxn ang="0">
                  <a:pos x="12" y="0"/>
                </a:cxn>
                <a:cxn ang="0">
                  <a:pos x="15" y="0"/>
                </a:cxn>
                <a:cxn ang="0">
                  <a:pos x="18" y="2"/>
                </a:cxn>
              </a:cxnLst>
              <a:rect l="0" t="0" r="r" b="b"/>
              <a:pathLst>
                <a:path w="18" h="4">
                  <a:moveTo>
                    <a:pt x="18" y="2"/>
                  </a:moveTo>
                  <a:cubicBezTo>
                    <a:pt x="18" y="2"/>
                    <a:pt x="17" y="1"/>
                    <a:pt x="15" y="1"/>
                  </a:cubicBezTo>
                  <a:cubicBezTo>
                    <a:pt x="14" y="1"/>
                    <a:pt x="11" y="1"/>
                    <a:pt x="9" y="1"/>
                  </a:cubicBezTo>
                  <a:cubicBezTo>
                    <a:pt x="8" y="1"/>
                    <a:pt x="7" y="1"/>
                    <a:pt x="6" y="2"/>
                  </a:cubicBezTo>
                  <a:cubicBezTo>
                    <a:pt x="5" y="2"/>
                    <a:pt x="5" y="2"/>
                    <a:pt x="4" y="2"/>
                  </a:cubicBezTo>
                  <a:cubicBezTo>
                    <a:pt x="4" y="2"/>
                    <a:pt x="3" y="2"/>
                    <a:pt x="3" y="3"/>
                  </a:cubicBezTo>
                  <a:cubicBezTo>
                    <a:pt x="2" y="3"/>
                    <a:pt x="2" y="3"/>
                    <a:pt x="1" y="4"/>
                  </a:cubicBezTo>
                  <a:cubicBezTo>
                    <a:pt x="1" y="4"/>
                    <a:pt x="0" y="4"/>
                    <a:pt x="0" y="4"/>
                  </a:cubicBezTo>
                  <a:cubicBezTo>
                    <a:pt x="1" y="4"/>
                    <a:pt x="1" y="3"/>
                    <a:pt x="3" y="2"/>
                  </a:cubicBezTo>
                  <a:cubicBezTo>
                    <a:pt x="3" y="1"/>
                    <a:pt x="3" y="1"/>
                    <a:pt x="4" y="1"/>
                  </a:cubicBezTo>
                  <a:cubicBezTo>
                    <a:pt x="4" y="1"/>
                    <a:pt x="5" y="1"/>
                    <a:pt x="5" y="0"/>
                  </a:cubicBezTo>
                  <a:cubicBezTo>
                    <a:pt x="6" y="0"/>
                    <a:pt x="8" y="0"/>
                    <a:pt x="9" y="0"/>
                  </a:cubicBezTo>
                  <a:cubicBezTo>
                    <a:pt x="10" y="0"/>
                    <a:pt x="11" y="0"/>
                    <a:pt x="12" y="0"/>
                  </a:cubicBezTo>
                  <a:cubicBezTo>
                    <a:pt x="14" y="0"/>
                    <a:pt x="15" y="0"/>
                    <a:pt x="15" y="0"/>
                  </a:cubicBezTo>
                  <a:cubicBezTo>
                    <a:pt x="17" y="1"/>
                    <a:pt x="18" y="2"/>
                    <a:pt x="18" y="2"/>
                  </a:cubicBezTo>
                  <a:close/>
                </a:path>
              </a:pathLst>
            </a:custGeom>
            <a:solidFill>
              <a:srgbClr val="FFFFFF"/>
            </a:solidFill>
            <a:ln w="9525">
              <a:noFill/>
              <a:round/>
              <a:headEnd/>
              <a:tailEnd/>
            </a:ln>
          </p:spPr>
          <p:txBody>
            <a:bodyPr anchor="ctr"/>
            <a:lstStyle/>
            <a:p>
              <a:pPr algn="ctr"/>
              <a:endParaRPr/>
            </a:p>
          </p:txBody>
        </p:sp>
        <p:sp>
          <p:nvSpPr>
            <p:cNvPr id="47" name="íṥľïḋé"/>
            <p:cNvSpPr/>
            <p:nvPr/>
          </p:nvSpPr>
          <p:spPr bwMode="auto">
            <a:xfrm>
              <a:off x="9885363" y="4727576"/>
              <a:ext cx="1458913" cy="336550"/>
            </a:xfrm>
            <a:custGeom>
              <a:avLst/>
              <a:gdLst/>
              <a:ahLst/>
              <a:cxnLst>
                <a:cxn ang="0">
                  <a:pos x="13" y="2"/>
                </a:cxn>
                <a:cxn ang="0">
                  <a:pos x="11" y="2"/>
                </a:cxn>
                <a:cxn ang="0">
                  <a:pos x="9" y="1"/>
                </a:cxn>
                <a:cxn ang="0">
                  <a:pos x="8" y="1"/>
                </a:cxn>
                <a:cxn ang="0">
                  <a:pos x="7" y="2"/>
                </a:cxn>
                <a:cxn ang="0">
                  <a:pos x="4" y="2"/>
                </a:cxn>
                <a:cxn ang="0">
                  <a:pos x="2" y="3"/>
                </a:cxn>
                <a:cxn ang="0">
                  <a:pos x="0" y="3"/>
                </a:cxn>
                <a:cxn ang="0">
                  <a:pos x="2" y="2"/>
                </a:cxn>
                <a:cxn ang="0">
                  <a:pos x="4" y="1"/>
                </a:cxn>
                <a:cxn ang="0">
                  <a:pos x="6" y="0"/>
                </a:cxn>
                <a:cxn ang="0">
                  <a:pos x="8" y="0"/>
                </a:cxn>
                <a:cxn ang="0">
                  <a:pos x="9" y="0"/>
                </a:cxn>
                <a:cxn ang="0">
                  <a:pos x="11" y="1"/>
                </a:cxn>
                <a:cxn ang="0">
                  <a:pos x="13" y="2"/>
                </a:cxn>
              </a:cxnLst>
              <a:rect l="0" t="0" r="r" b="b"/>
              <a:pathLst>
                <a:path w="13" h="3">
                  <a:moveTo>
                    <a:pt x="13" y="2"/>
                  </a:moveTo>
                  <a:cubicBezTo>
                    <a:pt x="13" y="2"/>
                    <a:pt x="12" y="2"/>
                    <a:pt x="11" y="2"/>
                  </a:cubicBezTo>
                  <a:cubicBezTo>
                    <a:pt x="10" y="1"/>
                    <a:pt x="10" y="2"/>
                    <a:pt x="9" y="1"/>
                  </a:cubicBezTo>
                  <a:cubicBezTo>
                    <a:pt x="9" y="1"/>
                    <a:pt x="8" y="1"/>
                    <a:pt x="8" y="1"/>
                  </a:cubicBezTo>
                  <a:cubicBezTo>
                    <a:pt x="7" y="2"/>
                    <a:pt x="7" y="1"/>
                    <a:pt x="7" y="2"/>
                  </a:cubicBezTo>
                  <a:cubicBezTo>
                    <a:pt x="6" y="2"/>
                    <a:pt x="5" y="2"/>
                    <a:pt x="4" y="2"/>
                  </a:cubicBezTo>
                  <a:cubicBezTo>
                    <a:pt x="4" y="2"/>
                    <a:pt x="3" y="2"/>
                    <a:pt x="2" y="3"/>
                  </a:cubicBezTo>
                  <a:cubicBezTo>
                    <a:pt x="1" y="3"/>
                    <a:pt x="0" y="3"/>
                    <a:pt x="0" y="3"/>
                  </a:cubicBezTo>
                  <a:cubicBezTo>
                    <a:pt x="0" y="3"/>
                    <a:pt x="1" y="3"/>
                    <a:pt x="2" y="2"/>
                  </a:cubicBezTo>
                  <a:cubicBezTo>
                    <a:pt x="2" y="1"/>
                    <a:pt x="3" y="1"/>
                    <a:pt x="4" y="1"/>
                  </a:cubicBezTo>
                  <a:cubicBezTo>
                    <a:pt x="5" y="0"/>
                    <a:pt x="6" y="0"/>
                    <a:pt x="6" y="0"/>
                  </a:cubicBezTo>
                  <a:cubicBezTo>
                    <a:pt x="7" y="0"/>
                    <a:pt x="7" y="0"/>
                    <a:pt x="8" y="0"/>
                  </a:cubicBezTo>
                  <a:cubicBezTo>
                    <a:pt x="8" y="0"/>
                    <a:pt x="9" y="0"/>
                    <a:pt x="9" y="0"/>
                  </a:cubicBezTo>
                  <a:cubicBezTo>
                    <a:pt x="10" y="0"/>
                    <a:pt x="11" y="0"/>
                    <a:pt x="11" y="1"/>
                  </a:cubicBezTo>
                  <a:cubicBezTo>
                    <a:pt x="13" y="1"/>
                    <a:pt x="13" y="2"/>
                    <a:pt x="13" y="2"/>
                  </a:cubicBezTo>
                  <a:close/>
                </a:path>
              </a:pathLst>
            </a:custGeom>
            <a:solidFill>
              <a:srgbClr val="FFFFFF"/>
            </a:solidFill>
            <a:ln w="9525">
              <a:noFill/>
              <a:round/>
              <a:headEnd/>
              <a:tailEnd/>
            </a:ln>
          </p:spPr>
          <p:txBody>
            <a:bodyPr anchor="ctr"/>
            <a:lstStyle/>
            <a:p>
              <a:pPr algn="ctr"/>
              <a:endParaRPr/>
            </a:p>
          </p:txBody>
        </p:sp>
        <p:sp>
          <p:nvSpPr>
            <p:cNvPr id="48" name="íšļïḑe"/>
            <p:cNvSpPr/>
            <p:nvPr/>
          </p:nvSpPr>
          <p:spPr bwMode="auto">
            <a:xfrm>
              <a:off x="11118851" y="13587413"/>
              <a:ext cx="2579688" cy="2466975"/>
            </a:xfrm>
            <a:custGeom>
              <a:avLst/>
              <a:gdLst/>
              <a:ahLst/>
              <a:cxnLst>
                <a:cxn ang="0">
                  <a:pos x="23" y="22"/>
                </a:cxn>
                <a:cxn ang="0">
                  <a:pos x="19" y="19"/>
                </a:cxn>
                <a:cxn ang="0">
                  <a:pos x="11" y="12"/>
                </a:cxn>
                <a:cxn ang="0">
                  <a:pos x="3" y="4"/>
                </a:cxn>
                <a:cxn ang="0">
                  <a:pos x="0" y="0"/>
                </a:cxn>
                <a:cxn ang="0">
                  <a:pos x="4" y="3"/>
                </a:cxn>
                <a:cxn ang="0">
                  <a:pos x="12" y="11"/>
                </a:cxn>
                <a:cxn ang="0">
                  <a:pos x="19" y="18"/>
                </a:cxn>
                <a:cxn ang="0">
                  <a:pos x="23" y="22"/>
                </a:cxn>
              </a:cxnLst>
              <a:rect l="0" t="0" r="r" b="b"/>
              <a:pathLst>
                <a:path w="23" h="22">
                  <a:moveTo>
                    <a:pt x="23" y="22"/>
                  </a:moveTo>
                  <a:cubicBezTo>
                    <a:pt x="23" y="22"/>
                    <a:pt x="21" y="21"/>
                    <a:pt x="19" y="19"/>
                  </a:cubicBezTo>
                  <a:cubicBezTo>
                    <a:pt x="16" y="17"/>
                    <a:pt x="13" y="15"/>
                    <a:pt x="11" y="12"/>
                  </a:cubicBezTo>
                  <a:cubicBezTo>
                    <a:pt x="8" y="9"/>
                    <a:pt x="5" y="6"/>
                    <a:pt x="3" y="4"/>
                  </a:cubicBezTo>
                  <a:cubicBezTo>
                    <a:pt x="1" y="2"/>
                    <a:pt x="0" y="0"/>
                    <a:pt x="0" y="0"/>
                  </a:cubicBezTo>
                  <a:cubicBezTo>
                    <a:pt x="0" y="0"/>
                    <a:pt x="2" y="2"/>
                    <a:pt x="4" y="3"/>
                  </a:cubicBezTo>
                  <a:cubicBezTo>
                    <a:pt x="6" y="5"/>
                    <a:pt x="9" y="8"/>
                    <a:pt x="12" y="11"/>
                  </a:cubicBezTo>
                  <a:cubicBezTo>
                    <a:pt x="15" y="13"/>
                    <a:pt x="18" y="16"/>
                    <a:pt x="19" y="18"/>
                  </a:cubicBezTo>
                  <a:cubicBezTo>
                    <a:pt x="21" y="21"/>
                    <a:pt x="23" y="22"/>
                    <a:pt x="23" y="22"/>
                  </a:cubicBezTo>
                  <a:close/>
                </a:path>
              </a:pathLst>
            </a:custGeom>
            <a:solidFill>
              <a:srgbClr val="FFFFFF"/>
            </a:solidFill>
            <a:ln w="9525">
              <a:noFill/>
              <a:round/>
              <a:headEnd/>
              <a:tailEnd/>
            </a:ln>
          </p:spPr>
          <p:txBody>
            <a:bodyPr anchor="ctr"/>
            <a:lstStyle/>
            <a:p>
              <a:pPr algn="ctr"/>
              <a:endParaRPr/>
            </a:p>
          </p:txBody>
        </p:sp>
        <p:sp>
          <p:nvSpPr>
            <p:cNvPr id="49" name="ïšľíḋe"/>
            <p:cNvSpPr/>
            <p:nvPr/>
          </p:nvSpPr>
          <p:spPr bwMode="auto">
            <a:xfrm>
              <a:off x="11568113" y="13138151"/>
              <a:ext cx="3476625" cy="3027363"/>
            </a:xfrm>
            <a:custGeom>
              <a:avLst/>
              <a:gdLst/>
              <a:ahLst/>
              <a:cxnLst>
                <a:cxn ang="0">
                  <a:pos x="31" y="27"/>
                </a:cxn>
                <a:cxn ang="0">
                  <a:pos x="25" y="23"/>
                </a:cxn>
                <a:cxn ang="0">
                  <a:pos x="15" y="14"/>
                </a:cxn>
                <a:cxn ang="0">
                  <a:pos x="4" y="4"/>
                </a:cxn>
                <a:cxn ang="0">
                  <a:pos x="0" y="0"/>
                </a:cxn>
                <a:cxn ang="0">
                  <a:pos x="5" y="4"/>
                </a:cxn>
                <a:cxn ang="0">
                  <a:pos x="16" y="13"/>
                </a:cxn>
                <a:cxn ang="0">
                  <a:pos x="26" y="23"/>
                </a:cxn>
                <a:cxn ang="0">
                  <a:pos x="31" y="27"/>
                </a:cxn>
              </a:cxnLst>
              <a:rect l="0" t="0" r="r" b="b"/>
              <a:pathLst>
                <a:path w="31" h="27">
                  <a:moveTo>
                    <a:pt x="31" y="27"/>
                  </a:moveTo>
                  <a:cubicBezTo>
                    <a:pt x="31" y="27"/>
                    <a:pt x="28" y="26"/>
                    <a:pt x="25" y="23"/>
                  </a:cubicBezTo>
                  <a:cubicBezTo>
                    <a:pt x="22" y="21"/>
                    <a:pt x="18" y="18"/>
                    <a:pt x="15" y="14"/>
                  </a:cubicBezTo>
                  <a:cubicBezTo>
                    <a:pt x="11" y="11"/>
                    <a:pt x="7" y="7"/>
                    <a:pt x="4" y="4"/>
                  </a:cubicBezTo>
                  <a:cubicBezTo>
                    <a:pt x="2" y="2"/>
                    <a:pt x="0" y="0"/>
                    <a:pt x="0" y="0"/>
                  </a:cubicBezTo>
                  <a:cubicBezTo>
                    <a:pt x="0" y="0"/>
                    <a:pt x="2" y="1"/>
                    <a:pt x="5" y="4"/>
                  </a:cubicBezTo>
                  <a:cubicBezTo>
                    <a:pt x="8" y="6"/>
                    <a:pt x="12" y="9"/>
                    <a:pt x="16" y="13"/>
                  </a:cubicBezTo>
                  <a:cubicBezTo>
                    <a:pt x="20" y="16"/>
                    <a:pt x="23" y="20"/>
                    <a:pt x="26" y="23"/>
                  </a:cubicBezTo>
                  <a:cubicBezTo>
                    <a:pt x="29" y="25"/>
                    <a:pt x="31" y="27"/>
                    <a:pt x="31" y="27"/>
                  </a:cubicBezTo>
                  <a:close/>
                </a:path>
              </a:pathLst>
            </a:custGeom>
            <a:solidFill>
              <a:srgbClr val="FFFFFF"/>
            </a:solidFill>
            <a:ln w="9525">
              <a:noFill/>
              <a:round/>
              <a:headEnd/>
              <a:tailEnd/>
            </a:ln>
          </p:spPr>
          <p:txBody>
            <a:bodyPr anchor="ctr"/>
            <a:lstStyle/>
            <a:p>
              <a:pPr algn="ctr"/>
              <a:endParaRPr/>
            </a:p>
          </p:txBody>
        </p:sp>
        <p:sp>
          <p:nvSpPr>
            <p:cNvPr id="50" name="îŝlïďe"/>
            <p:cNvSpPr/>
            <p:nvPr/>
          </p:nvSpPr>
          <p:spPr bwMode="auto">
            <a:xfrm>
              <a:off x="11904663" y="12577763"/>
              <a:ext cx="2579688" cy="2130425"/>
            </a:xfrm>
            <a:custGeom>
              <a:avLst/>
              <a:gdLst/>
              <a:ahLst/>
              <a:cxnLst>
                <a:cxn ang="0">
                  <a:pos x="23" y="19"/>
                </a:cxn>
                <a:cxn ang="0">
                  <a:pos x="19" y="16"/>
                </a:cxn>
                <a:cxn ang="0">
                  <a:pos x="11" y="10"/>
                </a:cxn>
                <a:cxn ang="0">
                  <a:pos x="3" y="3"/>
                </a:cxn>
                <a:cxn ang="0">
                  <a:pos x="0" y="0"/>
                </a:cxn>
                <a:cxn ang="0">
                  <a:pos x="4" y="2"/>
                </a:cxn>
                <a:cxn ang="0">
                  <a:pos x="12" y="8"/>
                </a:cxn>
                <a:cxn ang="0">
                  <a:pos x="20" y="15"/>
                </a:cxn>
                <a:cxn ang="0">
                  <a:pos x="23" y="19"/>
                </a:cxn>
              </a:cxnLst>
              <a:rect l="0" t="0" r="r" b="b"/>
              <a:pathLst>
                <a:path w="23" h="19">
                  <a:moveTo>
                    <a:pt x="23" y="19"/>
                  </a:moveTo>
                  <a:cubicBezTo>
                    <a:pt x="23" y="19"/>
                    <a:pt x="22" y="18"/>
                    <a:pt x="19" y="16"/>
                  </a:cubicBezTo>
                  <a:cubicBezTo>
                    <a:pt x="17" y="15"/>
                    <a:pt x="14" y="12"/>
                    <a:pt x="11" y="10"/>
                  </a:cubicBezTo>
                  <a:cubicBezTo>
                    <a:pt x="8" y="8"/>
                    <a:pt x="5" y="5"/>
                    <a:pt x="3" y="3"/>
                  </a:cubicBezTo>
                  <a:cubicBezTo>
                    <a:pt x="1" y="1"/>
                    <a:pt x="0" y="0"/>
                    <a:pt x="0" y="0"/>
                  </a:cubicBezTo>
                  <a:cubicBezTo>
                    <a:pt x="0" y="0"/>
                    <a:pt x="1" y="1"/>
                    <a:pt x="4" y="2"/>
                  </a:cubicBezTo>
                  <a:cubicBezTo>
                    <a:pt x="6" y="4"/>
                    <a:pt x="9" y="6"/>
                    <a:pt x="12" y="8"/>
                  </a:cubicBezTo>
                  <a:cubicBezTo>
                    <a:pt x="15" y="11"/>
                    <a:pt x="18" y="13"/>
                    <a:pt x="20" y="15"/>
                  </a:cubicBezTo>
                  <a:cubicBezTo>
                    <a:pt x="22" y="17"/>
                    <a:pt x="23" y="19"/>
                    <a:pt x="23" y="19"/>
                  </a:cubicBezTo>
                  <a:close/>
                </a:path>
              </a:pathLst>
            </a:custGeom>
            <a:solidFill>
              <a:srgbClr val="FFFFFF"/>
            </a:solidFill>
            <a:ln w="9525">
              <a:noFill/>
              <a:round/>
              <a:headEnd/>
              <a:tailEnd/>
            </a:ln>
          </p:spPr>
          <p:txBody>
            <a:bodyPr anchor="ctr"/>
            <a:lstStyle/>
            <a:p>
              <a:pPr algn="ctr"/>
              <a:endParaRPr/>
            </a:p>
          </p:txBody>
        </p:sp>
        <p:sp>
          <p:nvSpPr>
            <p:cNvPr id="51" name="ïṧḻíḍé"/>
            <p:cNvSpPr/>
            <p:nvPr/>
          </p:nvSpPr>
          <p:spPr bwMode="auto">
            <a:xfrm>
              <a:off x="14147801" y="6297613"/>
              <a:ext cx="2243138" cy="3140075"/>
            </a:xfrm>
            <a:custGeom>
              <a:avLst/>
              <a:gdLst/>
              <a:ahLst/>
              <a:cxnLst>
                <a:cxn ang="0">
                  <a:pos x="19" y="10"/>
                </a:cxn>
                <a:cxn ang="0">
                  <a:pos x="0" y="22"/>
                </a:cxn>
                <a:cxn ang="0">
                  <a:pos x="6" y="18"/>
                </a:cxn>
                <a:cxn ang="0">
                  <a:pos x="7" y="24"/>
                </a:cxn>
                <a:cxn ang="0">
                  <a:pos x="12" y="19"/>
                </a:cxn>
                <a:cxn ang="0">
                  <a:pos x="14" y="25"/>
                </a:cxn>
                <a:cxn ang="0">
                  <a:pos x="18" y="16"/>
                </a:cxn>
                <a:cxn ang="0">
                  <a:pos x="20" y="15"/>
                </a:cxn>
                <a:cxn ang="0">
                  <a:pos x="19" y="10"/>
                </a:cxn>
              </a:cxnLst>
              <a:rect l="0" t="0" r="r" b="b"/>
              <a:pathLst>
                <a:path w="20" h="28">
                  <a:moveTo>
                    <a:pt x="19" y="10"/>
                  </a:moveTo>
                  <a:cubicBezTo>
                    <a:pt x="19" y="10"/>
                    <a:pt x="0" y="0"/>
                    <a:pt x="0" y="22"/>
                  </a:cubicBezTo>
                  <a:cubicBezTo>
                    <a:pt x="0" y="22"/>
                    <a:pt x="3" y="28"/>
                    <a:pt x="6" y="18"/>
                  </a:cubicBezTo>
                  <a:cubicBezTo>
                    <a:pt x="6" y="18"/>
                    <a:pt x="7" y="22"/>
                    <a:pt x="7" y="24"/>
                  </a:cubicBezTo>
                  <a:cubicBezTo>
                    <a:pt x="7" y="24"/>
                    <a:pt x="10" y="28"/>
                    <a:pt x="12" y="19"/>
                  </a:cubicBezTo>
                  <a:cubicBezTo>
                    <a:pt x="12" y="19"/>
                    <a:pt x="12" y="25"/>
                    <a:pt x="14" y="25"/>
                  </a:cubicBezTo>
                  <a:cubicBezTo>
                    <a:pt x="14" y="25"/>
                    <a:pt x="18" y="24"/>
                    <a:pt x="18" y="16"/>
                  </a:cubicBezTo>
                  <a:cubicBezTo>
                    <a:pt x="20" y="15"/>
                    <a:pt x="20" y="15"/>
                    <a:pt x="20" y="15"/>
                  </a:cubicBezTo>
                  <a:lnTo>
                    <a:pt x="19" y="10"/>
                  </a:lnTo>
                  <a:close/>
                </a:path>
              </a:pathLst>
            </a:custGeom>
            <a:solidFill>
              <a:srgbClr val="FFFFFF"/>
            </a:solidFill>
            <a:ln w="9525">
              <a:noFill/>
              <a:round/>
              <a:headEnd/>
              <a:tailEnd/>
            </a:ln>
          </p:spPr>
          <p:txBody>
            <a:bodyPr anchor="ctr"/>
            <a:lstStyle/>
            <a:p>
              <a:pPr algn="ctr"/>
              <a:endParaRPr/>
            </a:p>
          </p:txBody>
        </p:sp>
        <p:sp>
          <p:nvSpPr>
            <p:cNvPr id="52" name="ïṧlíḑè"/>
            <p:cNvSpPr/>
            <p:nvPr/>
          </p:nvSpPr>
          <p:spPr bwMode="auto">
            <a:xfrm>
              <a:off x="19418301" y="4951413"/>
              <a:ext cx="2466975" cy="3363913"/>
            </a:xfrm>
            <a:custGeom>
              <a:avLst/>
              <a:gdLst/>
              <a:ahLst/>
              <a:cxnLst>
                <a:cxn ang="0">
                  <a:pos x="0" y="17"/>
                </a:cxn>
                <a:cxn ang="0">
                  <a:pos x="22" y="20"/>
                </a:cxn>
                <a:cxn ang="0">
                  <a:pos x="15" y="19"/>
                </a:cxn>
                <a:cxn ang="0">
                  <a:pos x="17" y="24"/>
                </a:cxn>
                <a:cxn ang="0">
                  <a:pos x="11" y="21"/>
                </a:cxn>
                <a:cxn ang="0">
                  <a:pos x="11" y="28"/>
                </a:cxn>
                <a:cxn ang="0">
                  <a:pos x="4" y="21"/>
                </a:cxn>
                <a:cxn ang="0">
                  <a:pos x="1" y="21"/>
                </a:cxn>
                <a:cxn ang="0">
                  <a:pos x="0" y="17"/>
                </a:cxn>
              </a:cxnLst>
              <a:rect l="0" t="0" r="r" b="b"/>
              <a:pathLst>
                <a:path w="22" h="30">
                  <a:moveTo>
                    <a:pt x="0" y="17"/>
                  </a:moveTo>
                  <a:cubicBezTo>
                    <a:pt x="0" y="17"/>
                    <a:pt x="14" y="0"/>
                    <a:pt x="22" y="20"/>
                  </a:cubicBezTo>
                  <a:cubicBezTo>
                    <a:pt x="22" y="20"/>
                    <a:pt x="22" y="26"/>
                    <a:pt x="15" y="19"/>
                  </a:cubicBezTo>
                  <a:cubicBezTo>
                    <a:pt x="15" y="19"/>
                    <a:pt x="17" y="22"/>
                    <a:pt x="17" y="24"/>
                  </a:cubicBezTo>
                  <a:cubicBezTo>
                    <a:pt x="17" y="25"/>
                    <a:pt x="16" y="30"/>
                    <a:pt x="11" y="21"/>
                  </a:cubicBezTo>
                  <a:cubicBezTo>
                    <a:pt x="11" y="21"/>
                    <a:pt x="13" y="27"/>
                    <a:pt x="11" y="28"/>
                  </a:cubicBezTo>
                  <a:cubicBezTo>
                    <a:pt x="11" y="28"/>
                    <a:pt x="8" y="29"/>
                    <a:pt x="4" y="21"/>
                  </a:cubicBezTo>
                  <a:cubicBezTo>
                    <a:pt x="1" y="21"/>
                    <a:pt x="1" y="21"/>
                    <a:pt x="1" y="21"/>
                  </a:cubicBezTo>
                  <a:lnTo>
                    <a:pt x="0" y="17"/>
                  </a:lnTo>
                  <a:close/>
                </a:path>
              </a:pathLst>
            </a:custGeom>
            <a:solidFill>
              <a:srgbClr val="FFFFFF"/>
            </a:solidFill>
            <a:ln w="9525">
              <a:noFill/>
              <a:round/>
              <a:headEnd/>
              <a:tailEnd/>
            </a:ln>
          </p:spPr>
          <p:txBody>
            <a:bodyPr anchor="ctr"/>
            <a:lstStyle/>
            <a:p>
              <a:pPr algn="ctr"/>
              <a:endParaRPr/>
            </a:p>
          </p:txBody>
        </p:sp>
        <p:sp>
          <p:nvSpPr>
            <p:cNvPr id="53" name="íṩḷidè"/>
            <p:cNvSpPr/>
            <p:nvPr/>
          </p:nvSpPr>
          <p:spPr bwMode="auto">
            <a:xfrm>
              <a:off x="16054388" y="5400676"/>
              <a:ext cx="3700463" cy="4260850"/>
            </a:xfrm>
            <a:custGeom>
              <a:avLst/>
              <a:gdLst/>
              <a:ahLst/>
              <a:cxnLst>
                <a:cxn ang="0">
                  <a:pos x="26" y="29"/>
                </a:cxn>
                <a:cxn ang="0">
                  <a:pos x="32" y="13"/>
                </a:cxn>
                <a:cxn ang="0">
                  <a:pos x="13" y="2"/>
                </a:cxn>
                <a:cxn ang="0">
                  <a:pos x="1" y="20"/>
                </a:cxn>
                <a:cxn ang="0">
                  <a:pos x="13" y="32"/>
                </a:cxn>
                <a:cxn ang="0">
                  <a:pos x="13" y="34"/>
                </a:cxn>
                <a:cxn ang="0">
                  <a:pos x="18" y="37"/>
                </a:cxn>
                <a:cxn ang="0">
                  <a:pos x="24" y="36"/>
                </a:cxn>
                <a:cxn ang="0">
                  <a:pos x="27" y="31"/>
                </a:cxn>
                <a:cxn ang="0">
                  <a:pos x="26" y="29"/>
                </a:cxn>
              </a:cxnLst>
              <a:rect l="0" t="0" r="r" b="b"/>
              <a:pathLst>
                <a:path w="33" h="38">
                  <a:moveTo>
                    <a:pt x="26" y="29"/>
                  </a:moveTo>
                  <a:cubicBezTo>
                    <a:pt x="30" y="25"/>
                    <a:pt x="33" y="19"/>
                    <a:pt x="32" y="13"/>
                  </a:cubicBezTo>
                  <a:cubicBezTo>
                    <a:pt x="30" y="5"/>
                    <a:pt x="22" y="0"/>
                    <a:pt x="13" y="2"/>
                  </a:cubicBezTo>
                  <a:cubicBezTo>
                    <a:pt x="5" y="3"/>
                    <a:pt x="0" y="12"/>
                    <a:pt x="1" y="20"/>
                  </a:cubicBezTo>
                  <a:cubicBezTo>
                    <a:pt x="3" y="26"/>
                    <a:pt x="7" y="30"/>
                    <a:pt x="13" y="32"/>
                  </a:cubicBezTo>
                  <a:cubicBezTo>
                    <a:pt x="13" y="34"/>
                    <a:pt x="13" y="34"/>
                    <a:pt x="13" y="34"/>
                  </a:cubicBezTo>
                  <a:cubicBezTo>
                    <a:pt x="14" y="36"/>
                    <a:pt x="16" y="38"/>
                    <a:pt x="18" y="37"/>
                  </a:cubicBezTo>
                  <a:cubicBezTo>
                    <a:pt x="24" y="36"/>
                    <a:pt x="24" y="36"/>
                    <a:pt x="24" y="36"/>
                  </a:cubicBezTo>
                  <a:cubicBezTo>
                    <a:pt x="26" y="36"/>
                    <a:pt x="27" y="34"/>
                    <a:pt x="27" y="31"/>
                  </a:cubicBezTo>
                  <a:lnTo>
                    <a:pt x="26" y="29"/>
                  </a:lnTo>
                  <a:close/>
                </a:path>
              </a:pathLst>
            </a:custGeom>
            <a:solidFill>
              <a:srgbClr val="FED600"/>
            </a:solidFill>
            <a:ln w="9525">
              <a:noFill/>
              <a:round/>
              <a:headEnd/>
              <a:tailEnd/>
            </a:ln>
          </p:spPr>
          <p:txBody>
            <a:bodyPr anchor="ctr"/>
            <a:lstStyle/>
            <a:p>
              <a:pPr algn="ctr"/>
              <a:endParaRPr/>
            </a:p>
          </p:txBody>
        </p:sp>
        <p:sp>
          <p:nvSpPr>
            <p:cNvPr id="54" name="i$1îḓè"/>
            <p:cNvSpPr/>
            <p:nvPr/>
          </p:nvSpPr>
          <p:spPr bwMode="auto">
            <a:xfrm>
              <a:off x="17399001" y="8764588"/>
              <a:ext cx="2019300" cy="1570038"/>
            </a:xfrm>
            <a:custGeom>
              <a:avLst/>
              <a:gdLst/>
              <a:ahLst/>
              <a:cxnLst>
                <a:cxn ang="0">
                  <a:pos x="17" y="8"/>
                </a:cxn>
                <a:cxn ang="0">
                  <a:pos x="15" y="7"/>
                </a:cxn>
                <a:cxn ang="0">
                  <a:pos x="17" y="5"/>
                </a:cxn>
                <a:cxn ang="0">
                  <a:pos x="14" y="4"/>
                </a:cxn>
                <a:cxn ang="0">
                  <a:pos x="16" y="2"/>
                </a:cxn>
                <a:cxn ang="0">
                  <a:pos x="14" y="1"/>
                </a:cxn>
                <a:cxn ang="0">
                  <a:pos x="2" y="3"/>
                </a:cxn>
                <a:cxn ang="0">
                  <a:pos x="0" y="5"/>
                </a:cxn>
                <a:cxn ang="0">
                  <a:pos x="3" y="6"/>
                </a:cxn>
                <a:cxn ang="0">
                  <a:pos x="1" y="8"/>
                </a:cxn>
                <a:cxn ang="0">
                  <a:pos x="3" y="9"/>
                </a:cxn>
                <a:cxn ang="0">
                  <a:pos x="1" y="11"/>
                </a:cxn>
                <a:cxn ang="0">
                  <a:pos x="4" y="12"/>
                </a:cxn>
                <a:cxn ang="0">
                  <a:pos x="5" y="12"/>
                </a:cxn>
                <a:cxn ang="0">
                  <a:pos x="10" y="14"/>
                </a:cxn>
                <a:cxn ang="0">
                  <a:pos x="14" y="10"/>
                </a:cxn>
                <a:cxn ang="0">
                  <a:pos x="16" y="10"/>
                </a:cxn>
                <a:cxn ang="0">
                  <a:pos x="17" y="8"/>
                </a:cxn>
              </a:cxnLst>
              <a:rect l="0" t="0" r="r" b="b"/>
              <a:pathLst>
                <a:path w="18" h="14">
                  <a:moveTo>
                    <a:pt x="17" y="8"/>
                  </a:moveTo>
                  <a:cubicBezTo>
                    <a:pt x="17" y="7"/>
                    <a:pt x="16" y="7"/>
                    <a:pt x="15" y="7"/>
                  </a:cubicBezTo>
                  <a:cubicBezTo>
                    <a:pt x="16" y="7"/>
                    <a:pt x="17" y="6"/>
                    <a:pt x="17" y="5"/>
                  </a:cubicBezTo>
                  <a:cubicBezTo>
                    <a:pt x="17" y="4"/>
                    <a:pt x="15" y="3"/>
                    <a:pt x="14" y="4"/>
                  </a:cubicBezTo>
                  <a:cubicBezTo>
                    <a:pt x="15" y="3"/>
                    <a:pt x="16" y="3"/>
                    <a:pt x="16" y="2"/>
                  </a:cubicBezTo>
                  <a:cubicBezTo>
                    <a:pt x="16" y="1"/>
                    <a:pt x="15" y="0"/>
                    <a:pt x="14" y="1"/>
                  </a:cubicBezTo>
                  <a:cubicBezTo>
                    <a:pt x="2" y="3"/>
                    <a:pt x="2" y="3"/>
                    <a:pt x="2" y="3"/>
                  </a:cubicBezTo>
                  <a:cubicBezTo>
                    <a:pt x="1" y="3"/>
                    <a:pt x="0" y="4"/>
                    <a:pt x="0" y="5"/>
                  </a:cubicBezTo>
                  <a:cubicBezTo>
                    <a:pt x="0" y="6"/>
                    <a:pt x="1" y="7"/>
                    <a:pt x="3" y="6"/>
                  </a:cubicBezTo>
                  <a:cubicBezTo>
                    <a:pt x="1" y="7"/>
                    <a:pt x="1" y="7"/>
                    <a:pt x="1" y="8"/>
                  </a:cubicBezTo>
                  <a:cubicBezTo>
                    <a:pt x="1" y="9"/>
                    <a:pt x="2" y="10"/>
                    <a:pt x="3" y="9"/>
                  </a:cubicBezTo>
                  <a:cubicBezTo>
                    <a:pt x="2" y="10"/>
                    <a:pt x="1" y="10"/>
                    <a:pt x="1" y="11"/>
                  </a:cubicBezTo>
                  <a:cubicBezTo>
                    <a:pt x="2" y="12"/>
                    <a:pt x="3" y="13"/>
                    <a:pt x="4" y="12"/>
                  </a:cubicBezTo>
                  <a:cubicBezTo>
                    <a:pt x="5" y="12"/>
                    <a:pt x="5" y="12"/>
                    <a:pt x="5" y="12"/>
                  </a:cubicBezTo>
                  <a:cubicBezTo>
                    <a:pt x="5" y="14"/>
                    <a:pt x="8" y="14"/>
                    <a:pt x="10" y="14"/>
                  </a:cubicBezTo>
                  <a:cubicBezTo>
                    <a:pt x="13" y="13"/>
                    <a:pt x="15" y="12"/>
                    <a:pt x="14" y="10"/>
                  </a:cubicBezTo>
                  <a:cubicBezTo>
                    <a:pt x="16" y="10"/>
                    <a:pt x="16" y="10"/>
                    <a:pt x="16" y="10"/>
                  </a:cubicBezTo>
                  <a:cubicBezTo>
                    <a:pt x="17" y="10"/>
                    <a:pt x="18" y="9"/>
                    <a:pt x="17" y="8"/>
                  </a:cubicBezTo>
                  <a:close/>
                </a:path>
              </a:pathLst>
            </a:custGeom>
            <a:solidFill>
              <a:srgbClr val="595757"/>
            </a:solidFill>
            <a:ln w="9525">
              <a:noFill/>
              <a:round/>
              <a:headEnd/>
              <a:tailEnd/>
            </a:ln>
          </p:spPr>
          <p:txBody>
            <a:bodyPr anchor="ctr"/>
            <a:lstStyle/>
            <a:p>
              <a:pPr algn="ctr"/>
              <a:endParaRPr/>
            </a:p>
          </p:txBody>
        </p:sp>
        <p:sp>
          <p:nvSpPr>
            <p:cNvPr id="55" name="ís1ïḑe"/>
            <p:cNvSpPr/>
            <p:nvPr/>
          </p:nvSpPr>
          <p:spPr bwMode="auto">
            <a:xfrm>
              <a:off x="13811251" y="7307263"/>
              <a:ext cx="447675" cy="1457325"/>
            </a:xfrm>
            <a:custGeom>
              <a:avLst/>
              <a:gdLst/>
              <a:ahLst/>
              <a:cxnLst>
                <a:cxn ang="0">
                  <a:pos x="4" y="0"/>
                </a:cxn>
                <a:cxn ang="0">
                  <a:pos x="3" y="2"/>
                </a:cxn>
                <a:cxn ang="0">
                  <a:pos x="2" y="6"/>
                </a:cxn>
                <a:cxn ang="0">
                  <a:pos x="1" y="9"/>
                </a:cxn>
                <a:cxn ang="0">
                  <a:pos x="1" y="10"/>
                </a:cxn>
                <a:cxn ang="0">
                  <a:pos x="2" y="11"/>
                </a:cxn>
                <a:cxn ang="0">
                  <a:pos x="2" y="12"/>
                </a:cxn>
                <a:cxn ang="0">
                  <a:pos x="2" y="13"/>
                </a:cxn>
                <a:cxn ang="0">
                  <a:pos x="1" y="11"/>
                </a:cxn>
                <a:cxn ang="0">
                  <a:pos x="1" y="10"/>
                </a:cxn>
                <a:cxn ang="0">
                  <a:pos x="0" y="9"/>
                </a:cxn>
                <a:cxn ang="0">
                  <a:pos x="1" y="6"/>
                </a:cxn>
                <a:cxn ang="0">
                  <a:pos x="1" y="4"/>
                </a:cxn>
                <a:cxn ang="0">
                  <a:pos x="2" y="2"/>
                </a:cxn>
                <a:cxn ang="0">
                  <a:pos x="4" y="0"/>
                </a:cxn>
              </a:cxnLst>
              <a:rect l="0" t="0" r="r" b="b"/>
              <a:pathLst>
                <a:path w="4" h="13">
                  <a:moveTo>
                    <a:pt x="4" y="0"/>
                  </a:moveTo>
                  <a:cubicBezTo>
                    <a:pt x="4" y="0"/>
                    <a:pt x="3" y="1"/>
                    <a:pt x="3" y="2"/>
                  </a:cubicBezTo>
                  <a:cubicBezTo>
                    <a:pt x="2" y="3"/>
                    <a:pt x="2" y="5"/>
                    <a:pt x="2" y="6"/>
                  </a:cubicBezTo>
                  <a:cubicBezTo>
                    <a:pt x="1" y="7"/>
                    <a:pt x="1" y="8"/>
                    <a:pt x="1" y="9"/>
                  </a:cubicBezTo>
                  <a:cubicBezTo>
                    <a:pt x="1" y="9"/>
                    <a:pt x="1" y="10"/>
                    <a:pt x="1" y="10"/>
                  </a:cubicBezTo>
                  <a:cubicBezTo>
                    <a:pt x="2" y="11"/>
                    <a:pt x="2" y="11"/>
                    <a:pt x="2" y="11"/>
                  </a:cubicBezTo>
                  <a:cubicBezTo>
                    <a:pt x="2" y="11"/>
                    <a:pt x="2" y="12"/>
                    <a:pt x="2" y="12"/>
                  </a:cubicBezTo>
                  <a:cubicBezTo>
                    <a:pt x="2" y="13"/>
                    <a:pt x="2" y="13"/>
                    <a:pt x="2" y="13"/>
                  </a:cubicBezTo>
                  <a:cubicBezTo>
                    <a:pt x="2" y="13"/>
                    <a:pt x="1" y="12"/>
                    <a:pt x="1" y="11"/>
                  </a:cubicBezTo>
                  <a:cubicBezTo>
                    <a:pt x="1" y="11"/>
                    <a:pt x="1" y="10"/>
                    <a:pt x="1" y="10"/>
                  </a:cubicBezTo>
                  <a:cubicBezTo>
                    <a:pt x="0" y="10"/>
                    <a:pt x="0" y="9"/>
                    <a:pt x="0" y="9"/>
                  </a:cubicBezTo>
                  <a:cubicBezTo>
                    <a:pt x="0" y="8"/>
                    <a:pt x="0" y="7"/>
                    <a:pt x="1" y="6"/>
                  </a:cubicBezTo>
                  <a:cubicBezTo>
                    <a:pt x="1" y="5"/>
                    <a:pt x="1" y="5"/>
                    <a:pt x="1" y="4"/>
                  </a:cubicBezTo>
                  <a:cubicBezTo>
                    <a:pt x="2" y="3"/>
                    <a:pt x="2" y="2"/>
                    <a:pt x="2" y="2"/>
                  </a:cubicBezTo>
                  <a:cubicBezTo>
                    <a:pt x="3" y="1"/>
                    <a:pt x="4" y="0"/>
                    <a:pt x="4" y="0"/>
                  </a:cubicBezTo>
                  <a:close/>
                </a:path>
              </a:pathLst>
            </a:custGeom>
            <a:solidFill>
              <a:srgbClr val="FFFFFF"/>
            </a:solidFill>
            <a:ln w="9525">
              <a:noFill/>
              <a:round/>
              <a:headEnd/>
              <a:tailEnd/>
            </a:ln>
          </p:spPr>
          <p:txBody>
            <a:bodyPr anchor="ctr"/>
            <a:lstStyle/>
            <a:p>
              <a:pPr algn="ctr"/>
              <a:endParaRPr/>
            </a:p>
          </p:txBody>
        </p:sp>
        <p:sp>
          <p:nvSpPr>
            <p:cNvPr id="56" name="íṥļídè"/>
            <p:cNvSpPr/>
            <p:nvPr/>
          </p:nvSpPr>
          <p:spPr bwMode="auto">
            <a:xfrm>
              <a:off x="13474701" y="7418388"/>
              <a:ext cx="336550" cy="1122363"/>
            </a:xfrm>
            <a:custGeom>
              <a:avLst/>
              <a:gdLst/>
              <a:ahLst/>
              <a:cxnLst>
                <a:cxn ang="0">
                  <a:pos x="3" y="0"/>
                </a:cxn>
                <a:cxn ang="0">
                  <a:pos x="2" y="2"/>
                </a:cxn>
                <a:cxn ang="0">
                  <a:pos x="2" y="3"/>
                </a:cxn>
                <a:cxn ang="0">
                  <a:pos x="2" y="4"/>
                </a:cxn>
                <a:cxn ang="0">
                  <a:pos x="1" y="5"/>
                </a:cxn>
                <a:cxn ang="0">
                  <a:pos x="1" y="7"/>
                </a:cxn>
                <a:cxn ang="0">
                  <a:pos x="1" y="8"/>
                </a:cxn>
                <a:cxn ang="0">
                  <a:pos x="1" y="10"/>
                </a:cxn>
                <a:cxn ang="0">
                  <a:pos x="1" y="8"/>
                </a:cxn>
                <a:cxn ang="0">
                  <a:pos x="0" y="7"/>
                </a:cxn>
                <a:cxn ang="0">
                  <a:pos x="0" y="5"/>
                </a:cxn>
                <a:cxn ang="0">
                  <a:pos x="1" y="4"/>
                </a:cxn>
                <a:cxn ang="0">
                  <a:pos x="1" y="3"/>
                </a:cxn>
                <a:cxn ang="0">
                  <a:pos x="2" y="2"/>
                </a:cxn>
                <a:cxn ang="0">
                  <a:pos x="3" y="0"/>
                </a:cxn>
              </a:cxnLst>
              <a:rect l="0" t="0" r="r" b="b"/>
              <a:pathLst>
                <a:path w="3" h="10">
                  <a:moveTo>
                    <a:pt x="3" y="0"/>
                  </a:moveTo>
                  <a:cubicBezTo>
                    <a:pt x="3" y="0"/>
                    <a:pt x="3" y="1"/>
                    <a:pt x="2" y="2"/>
                  </a:cubicBezTo>
                  <a:cubicBezTo>
                    <a:pt x="2" y="2"/>
                    <a:pt x="2" y="3"/>
                    <a:pt x="2" y="3"/>
                  </a:cubicBezTo>
                  <a:cubicBezTo>
                    <a:pt x="2" y="4"/>
                    <a:pt x="2" y="4"/>
                    <a:pt x="2" y="4"/>
                  </a:cubicBezTo>
                  <a:cubicBezTo>
                    <a:pt x="1" y="5"/>
                    <a:pt x="1" y="5"/>
                    <a:pt x="1" y="5"/>
                  </a:cubicBezTo>
                  <a:cubicBezTo>
                    <a:pt x="1" y="5"/>
                    <a:pt x="1" y="6"/>
                    <a:pt x="1" y="7"/>
                  </a:cubicBezTo>
                  <a:cubicBezTo>
                    <a:pt x="1" y="7"/>
                    <a:pt x="1" y="8"/>
                    <a:pt x="1" y="8"/>
                  </a:cubicBezTo>
                  <a:cubicBezTo>
                    <a:pt x="1" y="9"/>
                    <a:pt x="1" y="10"/>
                    <a:pt x="1" y="10"/>
                  </a:cubicBezTo>
                  <a:cubicBezTo>
                    <a:pt x="1" y="10"/>
                    <a:pt x="1" y="9"/>
                    <a:pt x="1" y="8"/>
                  </a:cubicBezTo>
                  <a:cubicBezTo>
                    <a:pt x="1" y="8"/>
                    <a:pt x="0" y="7"/>
                    <a:pt x="0" y="7"/>
                  </a:cubicBezTo>
                  <a:cubicBezTo>
                    <a:pt x="0" y="6"/>
                    <a:pt x="0" y="5"/>
                    <a:pt x="0" y="5"/>
                  </a:cubicBezTo>
                  <a:cubicBezTo>
                    <a:pt x="1" y="4"/>
                    <a:pt x="1" y="4"/>
                    <a:pt x="1" y="4"/>
                  </a:cubicBezTo>
                  <a:cubicBezTo>
                    <a:pt x="1" y="3"/>
                    <a:pt x="1" y="3"/>
                    <a:pt x="1" y="3"/>
                  </a:cubicBezTo>
                  <a:cubicBezTo>
                    <a:pt x="1" y="2"/>
                    <a:pt x="1" y="2"/>
                    <a:pt x="2" y="2"/>
                  </a:cubicBezTo>
                  <a:cubicBezTo>
                    <a:pt x="2" y="1"/>
                    <a:pt x="3" y="0"/>
                    <a:pt x="3" y="0"/>
                  </a:cubicBezTo>
                  <a:close/>
                </a:path>
              </a:pathLst>
            </a:custGeom>
            <a:solidFill>
              <a:srgbClr val="FFFFFF"/>
            </a:solidFill>
            <a:ln w="9525">
              <a:noFill/>
              <a:round/>
              <a:headEnd/>
              <a:tailEnd/>
            </a:ln>
          </p:spPr>
          <p:txBody>
            <a:bodyPr anchor="ctr"/>
            <a:lstStyle/>
            <a:p>
              <a:pPr algn="ctr"/>
              <a:endParaRPr/>
            </a:p>
          </p:txBody>
        </p:sp>
        <p:sp>
          <p:nvSpPr>
            <p:cNvPr id="57" name="ïšľidê"/>
            <p:cNvSpPr/>
            <p:nvPr/>
          </p:nvSpPr>
          <p:spPr bwMode="auto">
            <a:xfrm>
              <a:off x="20875626" y="5737226"/>
              <a:ext cx="1122363" cy="784225"/>
            </a:xfrm>
            <a:custGeom>
              <a:avLst/>
              <a:gdLst/>
              <a:ahLst/>
              <a:cxnLst>
                <a:cxn ang="0">
                  <a:pos x="10" y="7"/>
                </a:cxn>
                <a:cxn ang="0">
                  <a:pos x="9" y="6"/>
                </a:cxn>
                <a:cxn ang="0">
                  <a:pos x="5" y="3"/>
                </a:cxn>
                <a:cxn ang="0">
                  <a:pos x="3" y="1"/>
                </a:cxn>
                <a:cxn ang="0">
                  <a:pos x="2" y="1"/>
                </a:cxn>
                <a:cxn ang="0">
                  <a:pos x="2" y="1"/>
                </a:cxn>
                <a:cxn ang="0">
                  <a:pos x="0" y="0"/>
                </a:cxn>
                <a:cxn ang="0">
                  <a:pos x="0" y="0"/>
                </a:cxn>
                <a:cxn ang="0">
                  <a:pos x="2" y="0"/>
                </a:cxn>
                <a:cxn ang="0">
                  <a:pos x="3" y="0"/>
                </a:cxn>
                <a:cxn ang="0">
                  <a:pos x="4" y="1"/>
                </a:cxn>
                <a:cxn ang="0">
                  <a:pos x="6" y="2"/>
                </a:cxn>
                <a:cxn ang="0">
                  <a:pos x="8" y="4"/>
                </a:cxn>
                <a:cxn ang="0">
                  <a:pos x="9" y="5"/>
                </a:cxn>
                <a:cxn ang="0">
                  <a:pos x="10" y="7"/>
                </a:cxn>
              </a:cxnLst>
              <a:rect l="0" t="0" r="r" b="b"/>
              <a:pathLst>
                <a:path w="10" h="7">
                  <a:moveTo>
                    <a:pt x="10" y="7"/>
                  </a:moveTo>
                  <a:cubicBezTo>
                    <a:pt x="10" y="7"/>
                    <a:pt x="10" y="7"/>
                    <a:pt x="9" y="6"/>
                  </a:cubicBezTo>
                  <a:cubicBezTo>
                    <a:pt x="8" y="5"/>
                    <a:pt x="7" y="4"/>
                    <a:pt x="5" y="3"/>
                  </a:cubicBezTo>
                  <a:cubicBezTo>
                    <a:pt x="5" y="2"/>
                    <a:pt x="4" y="2"/>
                    <a:pt x="3" y="1"/>
                  </a:cubicBezTo>
                  <a:cubicBezTo>
                    <a:pt x="2" y="1"/>
                    <a:pt x="2" y="1"/>
                    <a:pt x="2" y="1"/>
                  </a:cubicBezTo>
                  <a:cubicBezTo>
                    <a:pt x="2" y="1"/>
                    <a:pt x="2" y="1"/>
                    <a:pt x="2" y="1"/>
                  </a:cubicBezTo>
                  <a:cubicBezTo>
                    <a:pt x="1" y="1"/>
                    <a:pt x="0" y="0"/>
                    <a:pt x="0" y="0"/>
                  </a:cubicBezTo>
                  <a:cubicBezTo>
                    <a:pt x="0" y="0"/>
                    <a:pt x="0" y="0"/>
                    <a:pt x="0" y="0"/>
                  </a:cubicBezTo>
                  <a:cubicBezTo>
                    <a:pt x="0" y="0"/>
                    <a:pt x="0" y="0"/>
                    <a:pt x="2" y="0"/>
                  </a:cubicBezTo>
                  <a:cubicBezTo>
                    <a:pt x="2" y="0"/>
                    <a:pt x="2" y="0"/>
                    <a:pt x="3" y="0"/>
                  </a:cubicBezTo>
                  <a:cubicBezTo>
                    <a:pt x="3" y="0"/>
                    <a:pt x="3" y="0"/>
                    <a:pt x="4" y="1"/>
                  </a:cubicBezTo>
                  <a:cubicBezTo>
                    <a:pt x="5" y="1"/>
                    <a:pt x="5" y="1"/>
                    <a:pt x="6" y="2"/>
                  </a:cubicBezTo>
                  <a:cubicBezTo>
                    <a:pt x="7" y="2"/>
                    <a:pt x="7" y="3"/>
                    <a:pt x="8" y="4"/>
                  </a:cubicBezTo>
                  <a:cubicBezTo>
                    <a:pt x="9" y="4"/>
                    <a:pt x="9" y="5"/>
                    <a:pt x="9" y="5"/>
                  </a:cubicBezTo>
                  <a:cubicBezTo>
                    <a:pt x="10" y="6"/>
                    <a:pt x="10" y="7"/>
                    <a:pt x="10" y="7"/>
                  </a:cubicBezTo>
                  <a:close/>
                </a:path>
              </a:pathLst>
            </a:custGeom>
            <a:solidFill>
              <a:srgbClr val="FFFFFF"/>
            </a:solidFill>
            <a:ln w="9525">
              <a:noFill/>
              <a:round/>
              <a:headEnd/>
              <a:tailEnd/>
            </a:ln>
          </p:spPr>
          <p:txBody>
            <a:bodyPr anchor="ctr"/>
            <a:lstStyle/>
            <a:p>
              <a:pPr algn="ctr"/>
              <a:endParaRPr/>
            </a:p>
          </p:txBody>
        </p:sp>
        <p:sp>
          <p:nvSpPr>
            <p:cNvPr id="58" name="ïṡľiďê"/>
            <p:cNvSpPr/>
            <p:nvPr/>
          </p:nvSpPr>
          <p:spPr bwMode="auto">
            <a:xfrm>
              <a:off x="21212176" y="5511801"/>
              <a:ext cx="896938" cy="561975"/>
            </a:xfrm>
            <a:custGeom>
              <a:avLst/>
              <a:gdLst/>
              <a:ahLst/>
              <a:cxnLst>
                <a:cxn ang="0">
                  <a:pos x="8" y="5"/>
                </a:cxn>
                <a:cxn ang="0">
                  <a:pos x="7" y="4"/>
                </a:cxn>
                <a:cxn ang="0">
                  <a:pos x="6" y="3"/>
                </a:cxn>
                <a:cxn ang="0">
                  <a:pos x="5" y="3"/>
                </a:cxn>
                <a:cxn ang="0">
                  <a:pos x="4" y="2"/>
                </a:cxn>
                <a:cxn ang="0">
                  <a:pos x="3" y="1"/>
                </a:cxn>
                <a:cxn ang="0">
                  <a:pos x="2" y="1"/>
                </a:cxn>
                <a:cxn ang="0">
                  <a:pos x="0" y="0"/>
                </a:cxn>
                <a:cxn ang="0">
                  <a:pos x="2" y="0"/>
                </a:cxn>
                <a:cxn ang="0">
                  <a:pos x="3" y="0"/>
                </a:cxn>
                <a:cxn ang="0">
                  <a:pos x="5" y="1"/>
                </a:cxn>
                <a:cxn ang="0">
                  <a:pos x="6" y="2"/>
                </a:cxn>
                <a:cxn ang="0">
                  <a:pos x="6" y="2"/>
                </a:cxn>
                <a:cxn ang="0">
                  <a:pos x="7" y="4"/>
                </a:cxn>
                <a:cxn ang="0">
                  <a:pos x="8" y="5"/>
                </a:cxn>
              </a:cxnLst>
              <a:rect l="0" t="0" r="r" b="b"/>
              <a:pathLst>
                <a:path w="8" h="5">
                  <a:moveTo>
                    <a:pt x="8" y="5"/>
                  </a:moveTo>
                  <a:cubicBezTo>
                    <a:pt x="8" y="5"/>
                    <a:pt x="7" y="5"/>
                    <a:pt x="7" y="4"/>
                  </a:cubicBezTo>
                  <a:cubicBezTo>
                    <a:pt x="6" y="4"/>
                    <a:pt x="6" y="3"/>
                    <a:pt x="6" y="3"/>
                  </a:cubicBezTo>
                  <a:cubicBezTo>
                    <a:pt x="5" y="3"/>
                    <a:pt x="5" y="3"/>
                    <a:pt x="5" y="3"/>
                  </a:cubicBezTo>
                  <a:cubicBezTo>
                    <a:pt x="4" y="2"/>
                    <a:pt x="4" y="2"/>
                    <a:pt x="4" y="2"/>
                  </a:cubicBezTo>
                  <a:cubicBezTo>
                    <a:pt x="4" y="2"/>
                    <a:pt x="3" y="1"/>
                    <a:pt x="3" y="1"/>
                  </a:cubicBezTo>
                  <a:cubicBezTo>
                    <a:pt x="2" y="1"/>
                    <a:pt x="2" y="1"/>
                    <a:pt x="2" y="1"/>
                  </a:cubicBezTo>
                  <a:cubicBezTo>
                    <a:pt x="1" y="0"/>
                    <a:pt x="0" y="0"/>
                    <a:pt x="0" y="0"/>
                  </a:cubicBezTo>
                  <a:cubicBezTo>
                    <a:pt x="0" y="0"/>
                    <a:pt x="1" y="0"/>
                    <a:pt x="2" y="0"/>
                  </a:cubicBezTo>
                  <a:cubicBezTo>
                    <a:pt x="2" y="0"/>
                    <a:pt x="3" y="0"/>
                    <a:pt x="3" y="0"/>
                  </a:cubicBezTo>
                  <a:cubicBezTo>
                    <a:pt x="4" y="0"/>
                    <a:pt x="4" y="1"/>
                    <a:pt x="5" y="1"/>
                  </a:cubicBezTo>
                  <a:cubicBezTo>
                    <a:pt x="6" y="2"/>
                    <a:pt x="6" y="2"/>
                    <a:pt x="6" y="2"/>
                  </a:cubicBezTo>
                  <a:cubicBezTo>
                    <a:pt x="6" y="2"/>
                    <a:pt x="6" y="2"/>
                    <a:pt x="6" y="2"/>
                  </a:cubicBezTo>
                  <a:cubicBezTo>
                    <a:pt x="7" y="3"/>
                    <a:pt x="7" y="3"/>
                    <a:pt x="7" y="4"/>
                  </a:cubicBezTo>
                  <a:cubicBezTo>
                    <a:pt x="8" y="5"/>
                    <a:pt x="8" y="5"/>
                    <a:pt x="8" y="5"/>
                  </a:cubicBezTo>
                  <a:close/>
                </a:path>
              </a:pathLst>
            </a:custGeom>
            <a:solidFill>
              <a:srgbClr val="FFFFFF"/>
            </a:solidFill>
            <a:ln w="9525">
              <a:noFill/>
              <a:round/>
              <a:headEnd/>
              <a:tailEnd/>
            </a:ln>
          </p:spPr>
          <p:txBody>
            <a:bodyPr anchor="ctr"/>
            <a:lstStyle/>
            <a:p>
              <a:pPr algn="ctr"/>
              <a:endParaRPr/>
            </a:p>
          </p:txBody>
        </p:sp>
        <p:sp>
          <p:nvSpPr>
            <p:cNvPr id="59" name="íṥļïḓê"/>
            <p:cNvSpPr/>
            <p:nvPr/>
          </p:nvSpPr>
          <p:spPr bwMode="auto">
            <a:xfrm>
              <a:off x="18184813" y="10671176"/>
              <a:ext cx="447675" cy="1906588"/>
            </a:xfrm>
            <a:custGeom>
              <a:avLst/>
              <a:gdLst/>
              <a:ahLst/>
              <a:cxnLst>
                <a:cxn ang="0">
                  <a:pos x="4" y="17"/>
                </a:cxn>
                <a:cxn ang="0">
                  <a:pos x="3" y="14"/>
                </a:cxn>
                <a:cxn ang="0">
                  <a:pos x="1" y="9"/>
                </a:cxn>
                <a:cxn ang="0">
                  <a:pos x="0" y="3"/>
                </a:cxn>
                <a:cxn ang="0">
                  <a:pos x="0" y="0"/>
                </a:cxn>
                <a:cxn ang="0">
                  <a:pos x="1" y="3"/>
                </a:cxn>
                <a:cxn ang="0">
                  <a:pos x="2" y="8"/>
                </a:cxn>
                <a:cxn ang="0">
                  <a:pos x="3" y="14"/>
                </a:cxn>
                <a:cxn ang="0">
                  <a:pos x="4" y="17"/>
                </a:cxn>
              </a:cxnLst>
              <a:rect l="0" t="0" r="r" b="b"/>
              <a:pathLst>
                <a:path w="4" h="17">
                  <a:moveTo>
                    <a:pt x="4" y="17"/>
                  </a:moveTo>
                  <a:cubicBezTo>
                    <a:pt x="4" y="17"/>
                    <a:pt x="3" y="16"/>
                    <a:pt x="3" y="14"/>
                  </a:cubicBezTo>
                  <a:cubicBezTo>
                    <a:pt x="2" y="13"/>
                    <a:pt x="2" y="11"/>
                    <a:pt x="1" y="9"/>
                  </a:cubicBezTo>
                  <a:cubicBezTo>
                    <a:pt x="1" y="7"/>
                    <a:pt x="0" y="4"/>
                    <a:pt x="0" y="3"/>
                  </a:cubicBezTo>
                  <a:cubicBezTo>
                    <a:pt x="0" y="1"/>
                    <a:pt x="0" y="0"/>
                    <a:pt x="0" y="0"/>
                  </a:cubicBezTo>
                  <a:cubicBezTo>
                    <a:pt x="0" y="0"/>
                    <a:pt x="0" y="1"/>
                    <a:pt x="1" y="3"/>
                  </a:cubicBezTo>
                  <a:cubicBezTo>
                    <a:pt x="1" y="4"/>
                    <a:pt x="2" y="6"/>
                    <a:pt x="2" y="8"/>
                  </a:cubicBezTo>
                  <a:cubicBezTo>
                    <a:pt x="3" y="10"/>
                    <a:pt x="3" y="13"/>
                    <a:pt x="3" y="14"/>
                  </a:cubicBezTo>
                  <a:cubicBezTo>
                    <a:pt x="3" y="16"/>
                    <a:pt x="4" y="17"/>
                    <a:pt x="4" y="17"/>
                  </a:cubicBezTo>
                  <a:close/>
                </a:path>
              </a:pathLst>
            </a:custGeom>
            <a:solidFill>
              <a:srgbClr val="FFFFFF"/>
            </a:solidFill>
            <a:ln w="9525">
              <a:noFill/>
              <a:round/>
              <a:headEnd/>
              <a:tailEnd/>
            </a:ln>
          </p:spPr>
          <p:txBody>
            <a:bodyPr anchor="ctr"/>
            <a:lstStyle/>
            <a:p>
              <a:pPr algn="ctr"/>
              <a:endParaRPr/>
            </a:p>
          </p:txBody>
        </p:sp>
        <p:sp>
          <p:nvSpPr>
            <p:cNvPr id="60" name="ï$1îďè"/>
            <p:cNvSpPr/>
            <p:nvPr/>
          </p:nvSpPr>
          <p:spPr bwMode="auto">
            <a:xfrm>
              <a:off x="18632488" y="10558463"/>
              <a:ext cx="673100" cy="2692400"/>
            </a:xfrm>
            <a:custGeom>
              <a:avLst/>
              <a:gdLst/>
              <a:ahLst/>
              <a:cxnLst>
                <a:cxn ang="0">
                  <a:pos x="6" y="24"/>
                </a:cxn>
                <a:cxn ang="0">
                  <a:pos x="5" y="21"/>
                </a:cxn>
                <a:cxn ang="0">
                  <a:pos x="2" y="12"/>
                </a:cxn>
                <a:cxn ang="0">
                  <a:pos x="1" y="4"/>
                </a:cxn>
                <a:cxn ang="0">
                  <a:pos x="0" y="0"/>
                </a:cxn>
                <a:cxn ang="0">
                  <a:pos x="1" y="4"/>
                </a:cxn>
                <a:cxn ang="0">
                  <a:pos x="4" y="12"/>
                </a:cxn>
                <a:cxn ang="0">
                  <a:pos x="5" y="20"/>
                </a:cxn>
                <a:cxn ang="0">
                  <a:pos x="6" y="24"/>
                </a:cxn>
              </a:cxnLst>
              <a:rect l="0" t="0" r="r" b="b"/>
              <a:pathLst>
                <a:path w="6" h="24">
                  <a:moveTo>
                    <a:pt x="6" y="24"/>
                  </a:moveTo>
                  <a:cubicBezTo>
                    <a:pt x="6" y="24"/>
                    <a:pt x="5" y="23"/>
                    <a:pt x="5" y="21"/>
                  </a:cubicBezTo>
                  <a:cubicBezTo>
                    <a:pt x="4" y="18"/>
                    <a:pt x="3" y="15"/>
                    <a:pt x="2" y="12"/>
                  </a:cubicBezTo>
                  <a:cubicBezTo>
                    <a:pt x="2" y="9"/>
                    <a:pt x="1" y="6"/>
                    <a:pt x="1" y="4"/>
                  </a:cubicBezTo>
                  <a:cubicBezTo>
                    <a:pt x="0" y="2"/>
                    <a:pt x="0" y="0"/>
                    <a:pt x="0" y="0"/>
                  </a:cubicBezTo>
                  <a:cubicBezTo>
                    <a:pt x="0" y="0"/>
                    <a:pt x="1" y="2"/>
                    <a:pt x="1" y="4"/>
                  </a:cubicBezTo>
                  <a:cubicBezTo>
                    <a:pt x="2" y="6"/>
                    <a:pt x="3" y="9"/>
                    <a:pt x="4" y="12"/>
                  </a:cubicBezTo>
                  <a:cubicBezTo>
                    <a:pt x="4" y="15"/>
                    <a:pt x="5" y="18"/>
                    <a:pt x="5" y="20"/>
                  </a:cubicBezTo>
                  <a:cubicBezTo>
                    <a:pt x="6" y="23"/>
                    <a:pt x="6" y="24"/>
                    <a:pt x="6" y="24"/>
                  </a:cubicBezTo>
                  <a:close/>
                </a:path>
              </a:pathLst>
            </a:custGeom>
            <a:solidFill>
              <a:srgbClr val="FFFFFF"/>
            </a:solidFill>
            <a:ln w="9525">
              <a:noFill/>
              <a:round/>
              <a:headEnd/>
              <a:tailEnd/>
            </a:ln>
          </p:spPr>
          <p:txBody>
            <a:bodyPr anchor="ctr"/>
            <a:lstStyle/>
            <a:p>
              <a:pPr algn="ctr"/>
              <a:endParaRPr/>
            </a:p>
          </p:txBody>
        </p:sp>
        <p:sp>
          <p:nvSpPr>
            <p:cNvPr id="61" name="íS1iďe"/>
            <p:cNvSpPr/>
            <p:nvPr/>
          </p:nvSpPr>
          <p:spPr bwMode="auto">
            <a:xfrm>
              <a:off x="19194463" y="10334626"/>
              <a:ext cx="447675" cy="1906588"/>
            </a:xfrm>
            <a:custGeom>
              <a:avLst/>
              <a:gdLst/>
              <a:ahLst/>
              <a:cxnLst>
                <a:cxn ang="0">
                  <a:pos x="4" y="17"/>
                </a:cxn>
                <a:cxn ang="0">
                  <a:pos x="3" y="15"/>
                </a:cxn>
                <a:cxn ang="0">
                  <a:pos x="1" y="9"/>
                </a:cxn>
                <a:cxn ang="0">
                  <a:pos x="0" y="3"/>
                </a:cxn>
                <a:cxn ang="0">
                  <a:pos x="0" y="0"/>
                </a:cxn>
                <a:cxn ang="0">
                  <a:pos x="1" y="3"/>
                </a:cxn>
                <a:cxn ang="0">
                  <a:pos x="3" y="8"/>
                </a:cxn>
                <a:cxn ang="0">
                  <a:pos x="4" y="15"/>
                </a:cxn>
                <a:cxn ang="0">
                  <a:pos x="4" y="17"/>
                </a:cxn>
              </a:cxnLst>
              <a:rect l="0" t="0" r="r" b="b"/>
              <a:pathLst>
                <a:path w="4" h="17">
                  <a:moveTo>
                    <a:pt x="4" y="17"/>
                  </a:moveTo>
                  <a:cubicBezTo>
                    <a:pt x="4" y="17"/>
                    <a:pt x="4" y="16"/>
                    <a:pt x="3" y="15"/>
                  </a:cubicBezTo>
                  <a:cubicBezTo>
                    <a:pt x="3" y="13"/>
                    <a:pt x="2" y="11"/>
                    <a:pt x="1" y="9"/>
                  </a:cubicBezTo>
                  <a:cubicBezTo>
                    <a:pt x="1" y="7"/>
                    <a:pt x="0" y="4"/>
                    <a:pt x="0" y="3"/>
                  </a:cubicBezTo>
                  <a:cubicBezTo>
                    <a:pt x="0" y="1"/>
                    <a:pt x="0" y="0"/>
                    <a:pt x="0" y="0"/>
                  </a:cubicBezTo>
                  <a:cubicBezTo>
                    <a:pt x="0" y="0"/>
                    <a:pt x="0" y="1"/>
                    <a:pt x="1" y="3"/>
                  </a:cubicBezTo>
                  <a:cubicBezTo>
                    <a:pt x="1" y="4"/>
                    <a:pt x="2" y="6"/>
                    <a:pt x="3" y="8"/>
                  </a:cubicBezTo>
                  <a:cubicBezTo>
                    <a:pt x="3" y="11"/>
                    <a:pt x="4" y="13"/>
                    <a:pt x="4" y="15"/>
                  </a:cubicBezTo>
                  <a:cubicBezTo>
                    <a:pt x="4" y="16"/>
                    <a:pt x="4" y="17"/>
                    <a:pt x="4" y="17"/>
                  </a:cubicBezTo>
                  <a:close/>
                </a:path>
              </a:pathLst>
            </a:custGeom>
            <a:solidFill>
              <a:srgbClr val="FFFFFF"/>
            </a:solidFill>
            <a:ln w="9525">
              <a:noFill/>
              <a:round/>
              <a:headEnd/>
              <a:tailEnd/>
            </a:ln>
          </p:spPr>
          <p:txBody>
            <a:bodyPr anchor="ctr"/>
            <a:lstStyle/>
            <a:p>
              <a:pPr algn="ctr"/>
              <a:endParaRPr/>
            </a:p>
          </p:txBody>
        </p:sp>
        <p:sp>
          <p:nvSpPr>
            <p:cNvPr id="62" name="ïSľíḋe"/>
            <p:cNvSpPr/>
            <p:nvPr/>
          </p:nvSpPr>
          <p:spPr bwMode="auto">
            <a:xfrm>
              <a:off x="13138151" y="16725901"/>
              <a:ext cx="4037013" cy="3813175"/>
            </a:xfrm>
            <a:custGeom>
              <a:avLst/>
              <a:gdLst/>
              <a:ahLst/>
              <a:cxnLst>
                <a:cxn ang="0">
                  <a:pos x="30" y="3"/>
                </a:cxn>
                <a:cxn ang="0">
                  <a:pos x="12" y="28"/>
                </a:cxn>
                <a:cxn ang="0">
                  <a:pos x="18" y="20"/>
                </a:cxn>
                <a:cxn ang="0">
                  <a:pos x="22" y="27"/>
                </a:cxn>
                <a:cxn ang="0">
                  <a:pos x="25" y="18"/>
                </a:cxn>
                <a:cxn ang="0">
                  <a:pos x="32" y="25"/>
                </a:cxn>
                <a:cxn ang="0">
                  <a:pos x="32" y="11"/>
                </a:cxn>
                <a:cxn ang="0">
                  <a:pos x="34" y="9"/>
                </a:cxn>
                <a:cxn ang="0">
                  <a:pos x="30" y="3"/>
                </a:cxn>
              </a:cxnLst>
              <a:rect l="0" t="0" r="r" b="b"/>
              <a:pathLst>
                <a:path w="36" h="34">
                  <a:moveTo>
                    <a:pt x="30" y="3"/>
                  </a:moveTo>
                  <a:cubicBezTo>
                    <a:pt x="30" y="3"/>
                    <a:pt x="0" y="0"/>
                    <a:pt x="12" y="28"/>
                  </a:cubicBezTo>
                  <a:cubicBezTo>
                    <a:pt x="12" y="28"/>
                    <a:pt x="18" y="34"/>
                    <a:pt x="18" y="20"/>
                  </a:cubicBezTo>
                  <a:cubicBezTo>
                    <a:pt x="18" y="20"/>
                    <a:pt x="20" y="26"/>
                    <a:pt x="22" y="27"/>
                  </a:cubicBezTo>
                  <a:cubicBezTo>
                    <a:pt x="22" y="27"/>
                    <a:pt x="28" y="31"/>
                    <a:pt x="25" y="18"/>
                  </a:cubicBezTo>
                  <a:cubicBezTo>
                    <a:pt x="25" y="18"/>
                    <a:pt x="28" y="26"/>
                    <a:pt x="32" y="25"/>
                  </a:cubicBezTo>
                  <a:cubicBezTo>
                    <a:pt x="32" y="25"/>
                    <a:pt x="36" y="23"/>
                    <a:pt x="32" y="11"/>
                  </a:cubicBezTo>
                  <a:cubicBezTo>
                    <a:pt x="34" y="9"/>
                    <a:pt x="34" y="9"/>
                    <a:pt x="34" y="9"/>
                  </a:cubicBezTo>
                  <a:lnTo>
                    <a:pt x="30" y="3"/>
                  </a:lnTo>
                  <a:close/>
                </a:path>
              </a:pathLst>
            </a:custGeom>
            <a:solidFill>
              <a:srgbClr val="FFFFFF"/>
            </a:solidFill>
            <a:ln w="9525">
              <a:noFill/>
              <a:round/>
              <a:headEnd/>
              <a:tailEnd/>
            </a:ln>
          </p:spPr>
          <p:txBody>
            <a:bodyPr anchor="ctr"/>
            <a:lstStyle/>
            <a:p>
              <a:pPr algn="ctr"/>
              <a:endParaRPr/>
            </a:p>
          </p:txBody>
        </p:sp>
        <p:sp>
          <p:nvSpPr>
            <p:cNvPr id="63" name="iSlíḓè"/>
            <p:cNvSpPr/>
            <p:nvPr/>
          </p:nvSpPr>
          <p:spPr bwMode="auto">
            <a:xfrm>
              <a:off x="20539076" y="11455401"/>
              <a:ext cx="3700463" cy="4710113"/>
            </a:xfrm>
            <a:custGeom>
              <a:avLst/>
              <a:gdLst/>
              <a:ahLst/>
              <a:cxnLst>
                <a:cxn ang="0">
                  <a:pos x="0" y="29"/>
                </a:cxn>
                <a:cxn ang="0">
                  <a:pos x="30" y="22"/>
                </a:cxn>
                <a:cxn ang="0">
                  <a:pos x="20" y="24"/>
                </a:cxn>
                <a:cxn ang="0">
                  <a:pos x="25" y="31"/>
                </a:cxn>
                <a:cxn ang="0">
                  <a:pos x="15" y="30"/>
                </a:cxn>
                <a:cxn ang="0">
                  <a:pos x="19" y="39"/>
                </a:cxn>
                <a:cxn ang="0">
                  <a:pos x="6" y="34"/>
                </a:cxn>
                <a:cxn ang="0">
                  <a:pos x="3" y="35"/>
                </a:cxn>
                <a:cxn ang="0">
                  <a:pos x="0" y="29"/>
                </a:cxn>
              </a:cxnLst>
              <a:rect l="0" t="0" r="r" b="b"/>
              <a:pathLst>
                <a:path w="33" h="42">
                  <a:moveTo>
                    <a:pt x="0" y="29"/>
                  </a:moveTo>
                  <a:cubicBezTo>
                    <a:pt x="0" y="29"/>
                    <a:pt x="9" y="0"/>
                    <a:pt x="30" y="22"/>
                  </a:cubicBezTo>
                  <a:cubicBezTo>
                    <a:pt x="30" y="22"/>
                    <a:pt x="33" y="31"/>
                    <a:pt x="20" y="24"/>
                  </a:cubicBezTo>
                  <a:cubicBezTo>
                    <a:pt x="20" y="24"/>
                    <a:pt x="24" y="29"/>
                    <a:pt x="25" y="31"/>
                  </a:cubicBezTo>
                  <a:cubicBezTo>
                    <a:pt x="25" y="32"/>
                    <a:pt x="26" y="39"/>
                    <a:pt x="15" y="30"/>
                  </a:cubicBezTo>
                  <a:cubicBezTo>
                    <a:pt x="15" y="30"/>
                    <a:pt x="22" y="37"/>
                    <a:pt x="19" y="39"/>
                  </a:cubicBezTo>
                  <a:cubicBezTo>
                    <a:pt x="19" y="39"/>
                    <a:pt x="15" y="42"/>
                    <a:pt x="6" y="34"/>
                  </a:cubicBezTo>
                  <a:cubicBezTo>
                    <a:pt x="3" y="35"/>
                    <a:pt x="3" y="35"/>
                    <a:pt x="3" y="35"/>
                  </a:cubicBezTo>
                  <a:lnTo>
                    <a:pt x="0" y="29"/>
                  </a:lnTo>
                  <a:close/>
                </a:path>
              </a:pathLst>
            </a:custGeom>
            <a:solidFill>
              <a:srgbClr val="FFFFFF"/>
            </a:solidFill>
            <a:ln w="9525">
              <a:noFill/>
              <a:round/>
              <a:headEnd/>
              <a:tailEnd/>
            </a:ln>
          </p:spPr>
          <p:txBody>
            <a:bodyPr anchor="ctr"/>
            <a:lstStyle/>
            <a:p>
              <a:pPr algn="ctr"/>
              <a:endParaRPr/>
            </a:p>
          </p:txBody>
        </p:sp>
        <p:sp>
          <p:nvSpPr>
            <p:cNvPr id="64" name="ïṩlíḋe"/>
            <p:cNvSpPr/>
            <p:nvPr/>
          </p:nvSpPr>
          <p:spPr bwMode="auto">
            <a:xfrm>
              <a:off x="15828963" y="13250863"/>
              <a:ext cx="5383213" cy="5943600"/>
            </a:xfrm>
            <a:custGeom>
              <a:avLst/>
              <a:gdLst/>
              <a:ahLst/>
              <a:cxnLst>
                <a:cxn ang="0">
                  <a:pos x="44" y="36"/>
                </a:cxn>
                <a:cxn ang="0">
                  <a:pos x="43" y="13"/>
                </a:cxn>
                <a:cxn ang="0">
                  <a:pos x="13" y="7"/>
                </a:cxn>
                <a:cxn ang="0">
                  <a:pos x="7" y="37"/>
                </a:cxn>
                <a:cxn ang="0">
                  <a:pos x="28" y="47"/>
                </a:cxn>
                <a:cxn ang="0">
                  <a:pos x="30" y="50"/>
                </a:cxn>
                <a:cxn ang="0">
                  <a:pos x="37" y="52"/>
                </a:cxn>
                <a:cxn ang="0">
                  <a:pos x="44" y="47"/>
                </a:cxn>
                <a:cxn ang="0">
                  <a:pos x="46" y="40"/>
                </a:cxn>
                <a:cxn ang="0">
                  <a:pos x="44" y="36"/>
                </a:cxn>
              </a:cxnLst>
              <a:rect l="0" t="0" r="r" b="b"/>
              <a:pathLst>
                <a:path w="48" h="53">
                  <a:moveTo>
                    <a:pt x="44" y="36"/>
                  </a:moveTo>
                  <a:cubicBezTo>
                    <a:pt x="48" y="30"/>
                    <a:pt x="48" y="21"/>
                    <a:pt x="43" y="13"/>
                  </a:cubicBezTo>
                  <a:cubicBezTo>
                    <a:pt x="37" y="3"/>
                    <a:pt x="23" y="0"/>
                    <a:pt x="13" y="7"/>
                  </a:cubicBezTo>
                  <a:cubicBezTo>
                    <a:pt x="3" y="13"/>
                    <a:pt x="0" y="27"/>
                    <a:pt x="7" y="37"/>
                  </a:cubicBezTo>
                  <a:cubicBezTo>
                    <a:pt x="11" y="44"/>
                    <a:pt x="20" y="48"/>
                    <a:pt x="28" y="47"/>
                  </a:cubicBezTo>
                  <a:cubicBezTo>
                    <a:pt x="30" y="50"/>
                    <a:pt x="30" y="50"/>
                    <a:pt x="30" y="50"/>
                  </a:cubicBezTo>
                  <a:cubicBezTo>
                    <a:pt x="31" y="52"/>
                    <a:pt x="35" y="53"/>
                    <a:pt x="37" y="52"/>
                  </a:cubicBezTo>
                  <a:cubicBezTo>
                    <a:pt x="44" y="47"/>
                    <a:pt x="44" y="47"/>
                    <a:pt x="44" y="47"/>
                  </a:cubicBezTo>
                  <a:cubicBezTo>
                    <a:pt x="46" y="46"/>
                    <a:pt x="47" y="42"/>
                    <a:pt x="46" y="40"/>
                  </a:cubicBezTo>
                  <a:lnTo>
                    <a:pt x="44" y="36"/>
                  </a:lnTo>
                  <a:close/>
                </a:path>
              </a:pathLst>
            </a:custGeom>
            <a:solidFill>
              <a:srgbClr val="FED600"/>
            </a:solidFill>
            <a:ln w="9525">
              <a:noFill/>
              <a:round/>
              <a:headEnd/>
              <a:tailEnd/>
            </a:ln>
          </p:spPr>
          <p:txBody>
            <a:bodyPr anchor="ctr"/>
            <a:lstStyle/>
            <a:p>
              <a:pPr algn="ctr"/>
              <a:endParaRPr/>
            </a:p>
          </p:txBody>
        </p:sp>
        <p:sp>
          <p:nvSpPr>
            <p:cNvPr id="65" name="íṣḷïḍê"/>
            <p:cNvSpPr/>
            <p:nvPr/>
          </p:nvSpPr>
          <p:spPr bwMode="auto">
            <a:xfrm>
              <a:off x="18969038" y="17511713"/>
              <a:ext cx="2803525" cy="2466975"/>
            </a:xfrm>
            <a:custGeom>
              <a:avLst/>
              <a:gdLst/>
              <a:ahLst/>
              <a:cxnLst>
                <a:cxn ang="0">
                  <a:pos x="25" y="9"/>
                </a:cxn>
                <a:cxn ang="0">
                  <a:pos x="21" y="9"/>
                </a:cxn>
                <a:cxn ang="0">
                  <a:pos x="22" y="5"/>
                </a:cxn>
                <a:cxn ang="0">
                  <a:pos x="18" y="5"/>
                </a:cxn>
                <a:cxn ang="0">
                  <a:pos x="20" y="1"/>
                </a:cxn>
                <a:cxn ang="0">
                  <a:pos x="16" y="1"/>
                </a:cxn>
                <a:cxn ang="0">
                  <a:pos x="2" y="10"/>
                </a:cxn>
                <a:cxn ang="0">
                  <a:pos x="0" y="14"/>
                </a:cxn>
                <a:cxn ang="0">
                  <a:pos x="4" y="14"/>
                </a:cxn>
                <a:cxn ang="0">
                  <a:pos x="3" y="18"/>
                </a:cxn>
                <a:cxn ang="0">
                  <a:pos x="7" y="18"/>
                </a:cxn>
                <a:cxn ang="0">
                  <a:pos x="5" y="21"/>
                </a:cxn>
                <a:cxn ang="0">
                  <a:pos x="9" y="21"/>
                </a:cxn>
                <a:cxn ang="0">
                  <a:pos x="10" y="20"/>
                </a:cxn>
                <a:cxn ang="0">
                  <a:pos x="18" y="20"/>
                </a:cxn>
                <a:cxn ang="0">
                  <a:pos x="22" y="13"/>
                </a:cxn>
                <a:cxn ang="0">
                  <a:pos x="23" y="12"/>
                </a:cxn>
                <a:cxn ang="0">
                  <a:pos x="25" y="9"/>
                </a:cxn>
              </a:cxnLst>
              <a:rect l="0" t="0" r="r" b="b"/>
              <a:pathLst>
                <a:path w="25" h="22">
                  <a:moveTo>
                    <a:pt x="25" y="9"/>
                  </a:moveTo>
                  <a:cubicBezTo>
                    <a:pt x="24" y="8"/>
                    <a:pt x="22" y="8"/>
                    <a:pt x="21" y="9"/>
                  </a:cubicBezTo>
                  <a:cubicBezTo>
                    <a:pt x="22" y="8"/>
                    <a:pt x="23" y="6"/>
                    <a:pt x="22" y="5"/>
                  </a:cubicBezTo>
                  <a:cubicBezTo>
                    <a:pt x="22" y="4"/>
                    <a:pt x="20" y="4"/>
                    <a:pt x="18" y="5"/>
                  </a:cubicBezTo>
                  <a:cubicBezTo>
                    <a:pt x="20" y="4"/>
                    <a:pt x="21" y="2"/>
                    <a:pt x="20" y="1"/>
                  </a:cubicBezTo>
                  <a:cubicBezTo>
                    <a:pt x="19" y="0"/>
                    <a:pt x="17" y="0"/>
                    <a:pt x="16" y="1"/>
                  </a:cubicBezTo>
                  <a:cubicBezTo>
                    <a:pt x="2" y="10"/>
                    <a:pt x="2" y="10"/>
                    <a:pt x="2" y="10"/>
                  </a:cubicBezTo>
                  <a:cubicBezTo>
                    <a:pt x="0" y="11"/>
                    <a:pt x="0" y="13"/>
                    <a:pt x="0" y="14"/>
                  </a:cubicBezTo>
                  <a:cubicBezTo>
                    <a:pt x="1" y="15"/>
                    <a:pt x="3" y="15"/>
                    <a:pt x="4" y="14"/>
                  </a:cubicBezTo>
                  <a:cubicBezTo>
                    <a:pt x="3" y="15"/>
                    <a:pt x="2" y="16"/>
                    <a:pt x="3" y="18"/>
                  </a:cubicBezTo>
                  <a:cubicBezTo>
                    <a:pt x="3" y="19"/>
                    <a:pt x="5" y="19"/>
                    <a:pt x="7" y="18"/>
                  </a:cubicBezTo>
                  <a:cubicBezTo>
                    <a:pt x="5" y="19"/>
                    <a:pt x="4" y="20"/>
                    <a:pt x="5" y="21"/>
                  </a:cubicBezTo>
                  <a:cubicBezTo>
                    <a:pt x="6" y="22"/>
                    <a:pt x="7" y="22"/>
                    <a:pt x="9" y="21"/>
                  </a:cubicBezTo>
                  <a:cubicBezTo>
                    <a:pt x="10" y="20"/>
                    <a:pt x="10" y="20"/>
                    <a:pt x="10" y="20"/>
                  </a:cubicBezTo>
                  <a:cubicBezTo>
                    <a:pt x="11" y="22"/>
                    <a:pt x="15" y="22"/>
                    <a:pt x="18" y="20"/>
                  </a:cubicBezTo>
                  <a:cubicBezTo>
                    <a:pt x="21" y="18"/>
                    <a:pt x="23" y="15"/>
                    <a:pt x="22" y="13"/>
                  </a:cubicBezTo>
                  <a:cubicBezTo>
                    <a:pt x="23" y="12"/>
                    <a:pt x="23" y="12"/>
                    <a:pt x="23" y="12"/>
                  </a:cubicBezTo>
                  <a:cubicBezTo>
                    <a:pt x="25" y="11"/>
                    <a:pt x="25" y="10"/>
                    <a:pt x="25" y="9"/>
                  </a:cubicBezTo>
                  <a:close/>
                </a:path>
              </a:pathLst>
            </a:custGeom>
            <a:solidFill>
              <a:srgbClr val="595757"/>
            </a:solidFill>
            <a:ln w="9525">
              <a:noFill/>
              <a:round/>
              <a:headEnd/>
              <a:tailEnd/>
            </a:ln>
          </p:spPr>
          <p:txBody>
            <a:bodyPr anchor="ctr"/>
            <a:lstStyle/>
            <a:p>
              <a:pPr algn="ctr"/>
              <a:endParaRPr/>
            </a:p>
          </p:txBody>
        </p:sp>
        <p:sp>
          <p:nvSpPr>
            <p:cNvPr id="66" name="íśḻiḑê"/>
            <p:cNvSpPr/>
            <p:nvPr/>
          </p:nvSpPr>
          <p:spPr bwMode="auto">
            <a:xfrm>
              <a:off x="13698538" y="17960976"/>
              <a:ext cx="560388" cy="1905000"/>
            </a:xfrm>
            <a:custGeom>
              <a:avLst/>
              <a:gdLst/>
              <a:ahLst/>
              <a:cxnLst>
                <a:cxn ang="0">
                  <a:pos x="1" y="0"/>
                </a:cxn>
                <a:cxn ang="0">
                  <a:pos x="1" y="3"/>
                </a:cxn>
                <a:cxn ang="0">
                  <a:pos x="1" y="9"/>
                </a:cxn>
                <a:cxn ang="0">
                  <a:pos x="2" y="12"/>
                </a:cxn>
                <a:cxn ang="0">
                  <a:pos x="3" y="14"/>
                </a:cxn>
                <a:cxn ang="0">
                  <a:pos x="3" y="15"/>
                </a:cxn>
                <a:cxn ang="0">
                  <a:pos x="4" y="17"/>
                </a:cxn>
                <a:cxn ang="0">
                  <a:pos x="5" y="17"/>
                </a:cxn>
                <a:cxn ang="0">
                  <a:pos x="3" y="16"/>
                </a:cxn>
                <a:cxn ang="0">
                  <a:pos x="2" y="14"/>
                </a:cxn>
                <a:cxn ang="0">
                  <a:pos x="1" y="13"/>
                </a:cxn>
                <a:cxn ang="0">
                  <a:pos x="0" y="9"/>
                </a:cxn>
                <a:cxn ang="0">
                  <a:pos x="0" y="6"/>
                </a:cxn>
                <a:cxn ang="0">
                  <a:pos x="0" y="3"/>
                </a:cxn>
                <a:cxn ang="0">
                  <a:pos x="1" y="0"/>
                </a:cxn>
              </a:cxnLst>
              <a:rect l="0" t="0" r="r" b="b"/>
              <a:pathLst>
                <a:path w="5" h="17">
                  <a:moveTo>
                    <a:pt x="1" y="0"/>
                  </a:moveTo>
                  <a:cubicBezTo>
                    <a:pt x="1" y="0"/>
                    <a:pt x="1" y="1"/>
                    <a:pt x="1" y="3"/>
                  </a:cubicBezTo>
                  <a:cubicBezTo>
                    <a:pt x="1" y="5"/>
                    <a:pt x="1" y="7"/>
                    <a:pt x="1" y="9"/>
                  </a:cubicBezTo>
                  <a:cubicBezTo>
                    <a:pt x="1" y="10"/>
                    <a:pt x="2" y="11"/>
                    <a:pt x="2" y="12"/>
                  </a:cubicBezTo>
                  <a:cubicBezTo>
                    <a:pt x="2" y="13"/>
                    <a:pt x="2" y="13"/>
                    <a:pt x="3" y="14"/>
                  </a:cubicBezTo>
                  <a:cubicBezTo>
                    <a:pt x="3" y="14"/>
                    <a:pt x="3" y="15"/>
                    <a:pt x="3" y="15"/>
                  </a:cubicBezTo>
                  <a:cubicBezTo>
                    <a:pt x="4" y="16"/>
                    <a:pt x="4" y="16"/>
                    <a:pt x="4" y="17"/>
                  </a:cubicBezTo>
                  <a:cubicBezTo>
                    <a:pt x="5" y="17"/>
                    <a:pt x="5" y="17"/>
                    <a:pt x="5" y="17"/>
                  </a:cubicBezTo>
                  <a:cubicBezTo>
                    <a:pt x="5" y="17"/>
                    <a:pt x="4" y="17"/>
                    <a:pt x="3" y="16"/>
                  </a:cubicBezTo>
                  <a:cubicBezTo>
                    <a:pt x="2" y="15"/>
                    <a:pt x="2" y="15"/>
                    <a:pt x="2" y="14"/>
                  </a:cubicBezTo>
                  <a:cubicBezTo>
                    <a:pt x="1" y="14"/>
                    <a:pt x="1" y="13"/>
                    <a:pt x="1" y="13"/>
                  </a:cubicBezTo>
                  <a:cubicBezTo>
                    <a:pt x="0" y="12"/>
                    <a:pt x="0" y="11"/>
                    <a:pt x="0" y="9"/>
                  </a:cubicBezTo>
                  <a:cubicBezTo>
                    <a:pt x="0" y="8"/>
                    <a:pt x="0" y="7"/>
                    <a:pt x="0" y="6"/>
                  </a:cubicBezTo>
                  <a:cubicBezTo>
                    <a:pt x="0" y="5"/>
                    <a:pt x="0" y="4"/>
                    <a:pt x="0" y="3"/>
                  </a:cubicBezTo>
                  <a:cubicBezTo>
                    <a:pt x="0" y="1"/>
                    <a:pt x="1" y="0"/>
                    <a:pt x="1" y="0"/>
                  </a:cubicBezTo>
                  <a:close/>
                </a:path>
              </a:pathLst>
            </a:custGeom>
            <a:solidFill>
              <a:srgbClr val="FFFFFF"/>
            </a:solidFill>
            <a:ln w="9525">
              <a:noFill/>
              <a:round/>
              <a:headEnd/>
              <a:tailEnd/>
            </a:ln>
          </p:spPr>
          <p:txBody>
            <a:bodyPr anchor="ctr"/>
            <a:lstStyle/>
            <a:p>
              <a:pPr algn="ctr"/>
              <a:endParaRPr/>
            </a:p>
          </p:txBody>
        </p:sp>
        <p:sp>
          <p:nvSpPr>
            <p:cNvPr id="67" name="îṧľíḋê"/>
            <p:cNvSpPr/>
            <p:nvPr/>
          </p:nvSpPr>
          <p:spPr bwMode="auto">
            <a:xfrm>
              <a:off x="13138151" y="18295938"/>
              <a:ext cx="449263" cy="1458913"/>
            </a:xfrm>
            <a:custGeom>
              <a:avLst/>
              <a:gdLst/>
              <a:ahLst/>
              <a:cxnLst>
                <a:cxn ang="0">
                  <a:pos x="1" y="0"/>
                </a:cxn>
                <a:cxn ang="0">
                  <a:pos x="1" y="2"/>
                </a:cxn>
                <a:cxn ang="0">
                  <a:pos x="2" y="5"/>
                </a:cxn>
                <a:cxn ang="0">
                  <a:pos x="2" y="6"/>
                </a:cxn>
                <a:cxn ang="0">
                  <a:pos x="2" y="7"/>
                </a:cxn>
                <a:cxn ang="0">
                  <a:pos x="2" y="9"/>
                </a:cxn>
                <a:cxn ang="0">
                  <a:pos x="3" y="11"/>
                </a:cxn>
                <a:cxn ang="0">
                  <a:pos x="4" y="13"/>
                </a:cxn>
                <a:cxn ang="0">
                  <a:pos x="2" y="12"/>
                </a:cxn>
                <a:cxn ang="0">
                  <a:pos x="1" y="10"/>
                </a:cxn>
                <a:cxn ang="0">
                  <a:pos x="0" y="7"/>
                </a:cxn>
                <a:cxn ang="0">
                  <a:pos x="0" y="6"/>
                </a:cxn>
                <a:cxn ang="0">
                  <a:pos x="0" y="5"/>
                </a:cxn>
                <a:cxn ang="0">
                  <a:pos x="1" y="2"/>
                </a:cxn>
                <a:cxn ang="0">
                  <a:pos x="1" y="0"/>
                </a:cxn>
              </a:cxnLst>
              <a:rect l="0" t="0" r="r" b="b"/>
              <a:pathLst>
                <a:path w="4" h="13">
                  <a:moveTo>
                    <a:pt x="1" y="0"/>
                  </a:moveTo>
                  <a:cubicBezTo>
                    <a:pt x="1" y="0"/>
                    <a:pt x="1" y="1"/>
                    <a:pt x="1" y="2"/>
                  </a:cubicBezTo>
                  <a:cubicBezTo>
                    <a:pt x="1" y="3"/>
                    <a:pt x="2" y="4"/>
                    <a:pt x="2" y="5"/>
                  </a:cubicBezTo>
                  <a:cubicBezTo>
                    <a:pt x="2" y="5"/>
                    <a:pt x="2" y="5"/>
                    <a:pt x="2" y="6"/>
                  </a:cubicBezTo>
                  <a:cubicBezTo>
                    <a:pt x="2" y="6"/>
                    <a:pt x="2" y="7"/>
                    <a:pt x="2" y="7"/>
                  </a:cubicBezTo>
                  <a:cubicBezTo>
                    <a:pt x="2" y="8"/>
                    <a:pt x="2" y="9"/>
                    <a:pt x="2" y="9"/>
                  </a:cubicBezTo>
                  <a:cubicBezTo>
                    <a:pt x="3" y="10"/>
                    <a:pt x="3" y="11"/>
                    <a:pt x="3" y="11"/>
                  </a:cubicBezTo>
                  <a:cubicBezTo>
                    <a:pt x="4" y="12"/>
                    <a:pt x="4" y="13"/>
                    <a:pt x="4" y="13"/>
                  </a:cubicBezTo>
                  <a:cubicBezTo>
                    <a:pt x="4" y="13"/>
                    <a:pt x="3" y="13"/>
                    <a:pt x="2" y="12"/>
                  </a:cubicBezTo>
                  <a:cubicBezTo>
                    <a:pt x="2" y="11"/>
                    <a:pt x="2" y="10"/>
                    <a:pt x="1" y="10"/>
                  </a:cubicBezTo>
                  <a:cubicBezTo>
                    <a:pt x="1" y="9"/>
                    <a:pt x="1" y="8"/>
                    <a:pt x="0" y="7"/>
                  </a:cubicBezTo>
                  <a:cubicBezTo>
                    <a:pt x="0" y="7"/>
                    <a:pt x="0" y="6"/>
                    <a:pt x="0" y="6"/>
                  </a:cubicBezTo>
                  <a:cubicBezTo>
                    <a:pt x="0" y="5"/>
                    <a:pt x="0" y="5"/>
                    <a:pt x="0" y="5"/>
                  </a:cubicBezTo>
                  <a:cubicBezTo>
                    <a:pt x="0" y="4"/>
                    <a:pt x="0" y="3"/>
                    <a:pt x="1" y="2"/>
                  </a:cubicBezTo>
                  <a:cubicBezTo>
                    <a:pt x="1" y="1"/>
                    <a:pt x="1" y="0"/>
                    <a:pt x="1" y="0"/>
                  </a:cubicBezTo>
                  <a:close/>
                </a:path>
              </a:pathLst>
            </a:custGeom>
            <a:solidFill>
              <a:srgbClr val="FFFFFF"/>
            </a:solidFill>
            <a:ln w="9525">
              <a:noFill/>
              <a:round/>
              <a:headEnd/>
              <a:tailEnd/>
            </a:ln>
          </p:spPr>
          <p:txBody>
            <a:bodyPr anchor="ctr"/>
            <a:lstStyle/>
            <a:p>
              <a:pPr algn="ctr"/>
              <a:endParaRPr/>
            </a:p>
          </p:txBody>
        </p:sp>
        <p:sp>
          <p:nvSpPr>
            <p:cNvPr id="68" name="í$líḓê"/>
            <p:cNvSpPr/>
            <p:nvPr/>
          </p:nvSpPr>
          <p:spPr bwMode="auto">
            <a:xfrm>
              <a:off x="21772563" y="12465051"/>
              <a:ext cx="1906588" cy="560388"/>
            </a:xfrm>
            <a:custGeom>
              <a:avLst/>
              <a:gdLst/>
              <a:ahLst/>
              <a:cxnLst>
                <a:cxn ang="0">
                  <a:pos x="17" y="5"/>
                </a:cxn>
                <a:cxn ang="0">
                  <a:pos x="15" y="4"/>
                </a:cxn>
                <a:cxn ang="0">
                  <a:pos x="9" y="2"/>
                </a:cxn>
                <a:cxn ang="0">
                  <a:pos x="6" y="1"/>
                </a:cxn>
                <a:cxn ang="0">
                  <a:pos x="4" y="1"/>
                </a:cxn>
                <a:cxn ang="0">
                  <a:pos x="3" y="1"/>
                </a:cxn>
                <a:cxn ang="0">
                  <a:pos x="1" y="2"/>
                </a:cxn>
                <a:cxn ang="0">
                  <a:pos x="0" y="2"/>
                </a:cxn>
                <a:cxn ang="0">
                  <a:pos x="3" y="0"/>
                </a:cxn>
                <a:cxn ang="0">
                  <a:pos x="4" y="0"/>
                </a:cxn>
                <a:cxn ang="0">
                  <a:pos x="6" y="0"/>
                </a:cxn>
                <a:cxn ang="0">
                  <a:pos x="9" y="0"/>
                </a:cxn>
                <a:cxn ang="0">
                  <a:pos x="13" y="2"/>
                </a:cxn>
                <a:cxn ang="0">
                  <a:pos x="15" y="3"/>
                </a:cxn>
                <a:cxn ang="0">
                  <a:pos x="17" y="5"/>
                </a:cxn>
              </a:cxnLst>
              <a:rect l="0" t="0" r="r" b="b"/>
              <a:pathLst>
                <a:path w="17" h="5">
                  <a:moveTo>
                    <a:pt x="17" y="5"/>
                  </a:moveTo>
                  <a:cubicBezTo>
                    <a:pt x="17" y="5"/>
                    <a:pt x="16" y="5"/>
                    <a:pt x="15" y="4"/>
                  </a:cubicBezTo>
                  <a:cubicBezTo>
                    <a:pt x="13" y="3"/>
                    <a:pt x="11" y="2"/>
                    <a:pt x="9" y="2"/>
                  </a:cubicBezTo>
                  <a:cubicBezTo>
                    <a:pt x="8" y="2"/>
                    <a:pt x="7" y="1"/>
                    <a:pt x="6" y="1"/>
                  </a:cubicBezTo>
                  <a:cubicBezTo>
                    <a:pt x="5" y="1"/>
                    <a:pt x="5" y="1"/>
                    <a:pt x="4" y="1"/>
                  </a:cubicBezTo>
                  <a:cubicBezTo>
                    <a:pt x="4" y="1"/>
                    <a:pt x="3" y="1"/>
                    <a:pt x="3" y="1"/>
                  </a:cubicBezTo>
                  <a:cubicBezTo>
                    <a:pt x="2" y="1"/>
                    <a:pt x="1" y="1"/>
                    <a:pt x="1" y="2"/>
                  </a:cubicBezTo>
                  <a:cubicBezTo>
                    <a:pt x="0" y="2"/>
                    <a:pt x="0" y="2"/>
                    <a:pt x="0" y="2"/>
                  </a:cubicBezTo>
                  <a:cubicBezTo>
                    <a:pt x="0" y="2"/>
                    <a:pt x="1" y="1"/>
                    <a:pt x="3" y="0"/>
                  </a:cubicBezTo>
                  <a:cubicBezTo>
                    <a:pt x="3" y="0"/>
                    <a:pt x="4" y="0"/>
                    <a:pt x="4" y="0"/>
                  </a:cubicBezTo>
                  <a:cubicBezTo>
                    <a:pt x="5" y="0"/>
                    <a:pt x="5" y="0"/>
                    <a:pt x="6" y="0"/>
                  </a:cubicBezTo>
                  <a:cubicBezTo>
                    <a:pt x="7" y="0"/>
                    <a:pt x="8" y="0"/>
                    <a:pt x="9" y="0"/>
                  </a:cubicBezTo>
                  <a:cubicBezTo>
                    <a:pt x="11" y="1"/>
                    <a:pt x="12" y="1"/>
                    <a:pt x="13" y="2"/>
                  </a:cubicBezTo>
                  <a:cubicBezTo>
                    <a:pt x="14" y="2"/>
                    <a:pt x="15" y="3"/>
                    <a:pt x="15" y="3"/>
                  </a:cubicBezTo>
                  <a:cubicBezTo>
                    <a:pt x="17" y="4"/>
                    <a:pt x="17" y="5"/>
                    <a:pt x="17" y="5"/>
                  </a:cubicBezTo>
                  <a:close/>
                </a:path>
              </a:pathLst>
            </a:custGeom>
            <a:solidFill>
              <a:srgbClr val="FFFFFF"/>
            </a:solidFill>
            <a:ln w="9525">
              <a:noFill/>
              <a:round/>
              <a:headEnd/>
              <a:tailEnd/>
            </a:ln>
          </p:spPr>
          <p:txBody>
            <a:bodyPr anchor="ctr"/>
            <a:lstStyle/>
            <a:p>
              <a:pPr algn="ctr"/>
              <a:endParaRPr/>
            </a:p>
          </p:txBody>
        </p:sp>
        <p:sp>
          <p:nvSpPr>
            <p:cNvPr id="69" name="îṥľïḓé"/>
            <p:cNvSpPr/>
            <p:nvPr/>
          </p:nvSpPr>
          <p:spPr bwMode="auto">
            <a:xfrm>
              <a:off x="22221826" y="12017376"/>
              <a:ext cx="1346200" cy="447675"/>
            </a:xfrm>
            <a:custGeom>
              <a:avLst/>
              <a:gdLst/>
              <a:ahLst/>
              <a:cxnLst>
                <a:cxn ang="0">
                  <a:pos x="12" y="4"/>
                </a:cxn>
                <a:cxn ang="0">
                  <a:pos x="10" y="3"/>
                </a:cxn>
                <a:cxn ang="0">
                  <a:pos x="8" y="2"/>
                </a:cxn>
                <a:cxn ang="0">
                  <a:pos x="7" y="2"/>
                </a:cxn>
                <a:cxn ang="0">
                  <a:pos x="6" y="1"/>
                </a:cxn>
                <a:cxn ang="0">
                  <a:pos x="4" y="1"/>
                </a:cxn>
                <a:cxn ang="0">
                  <a:pos x="2" y="1"/>
                </a:cxn>
                <a:cxn ang="0">
                  <a:pos x="0" y="1"/>
                </a:cxn>
                <a:cxn ang="0">
                  <a:pos x="2" y="0"/>
                </a:cxn>
                <a:cxn ang="0">
                  <a:pos x="4" y="0"/>
                </a:cxn>
                <a:cxn ang="0">
                  <a:pos x="7" y="0"/>
                </a:cxn>
                <a:cxn ang="0">
                  <a:pos x="8" y="0"/>
                </a:cxn>
                <a:cxn ang="0">
                  <a:pos x="9" y="1"/>
                </a:cxn>
                <a:cxn ang="0">
                  <a:pos x="11" y="2"/>
                </a:cxn>
                <a:cxn ang="0">
                  <a:pos x="12" y="4"/>
                </a:cxn>
              </a:cxnLst>
              <a:rect l="0" t="0" r="r" b="b"/>
              <a:pathLst>
                <a:path w="12" h="4">
                  <a:moveTo>
                    <a:pt x="12" y="4"/>
                  </a:moveTo>
                  <a:cubicBezTo>
                    <a:pt x="12" y="4"/>
                    <a:pt x="12" y="3"/>
                    <a:pt x="10" y="3"/>
                  </a:cubicBezTo>
                  <a:cubicBezTo>
                    <a:pt x="10" y="3"/>
                    <a:pt x="9" y="2"/>
                    <a:pt x="8" y="2"/>
                  </a:cubicBezTo>
                  <a:cubicBezTo>
                    <a:pt x="8" y="2"/>
                    <a:pt x="8" y="2"/>
                    <a:pt x="7" y="2"/>
                  </a:cubicBezTo>
                  <a:cubicBezTo>
                    <a:pt x="7" y="2"/>
                    <a:pt x="7" y="2"/>
                    <a:pt x="6" y="1"/>
                  </a:cubicBezTo>
                  <a:cubicBezTo>
                    <a:pt x="5" y="1"/>
                    <a:pt x="5" y="1"/>
                    <a:pt x="4" y="1"/>
                  </a:cubicBezTo>
                  <a:cubicBezTo>
                    <a:pt x="3" y="1"/>
                    <a:pt x="2" y="1"/>
                    <a:pt x="2" y="1"/>
                  </a:cubicBezTo>
                  <a:cubicBezTo>
                    <a:pt x="1" y="1"/>
                    <a:pt x="0" y="1"/>
                    <a:pt x="0" y="1"/>
                  </a:cubicBezTo>
                  <a:cubicBezTo>
                    <a:pt x="0" y="1"/>
                    <a:pt x="0" y="1"/>
                    <a:pt x="2" y="0"/>
                  </a:cubicBezTo>
                  <a:cubicBezTo>
                    <a:pt x="2" y="0"/>
                    <a:pt x="3" y="0"/>
                    <a:pt x="4" y="0"/>
                  </a:cubicBezTo>
                  <a:cubicBezTo>
                    <a:pt x="5" y="0"/>
                    <a:pt x="6" y="0"/>
                    <a:pt x="7" y="0"/>
                  </a:cubicBezTo>
                  <a:cubicBezTo>
                    <a:pt x="7" y="0"/>
                    <a:pt x="7" y="0"/>
                    <a:pt x="8" y="0"/>
                  </a:cubicBezTo>
                  <a:cubicBezTo>
                    <a:pt x="8" y="1"/>
                    <a:pt x="9" y="1"/>
                    <a:pt x="9" y="1"/>
                  </a:cubicBezTo>
                  <a:cubicBezTo>
                    <a:pt x="10" y="1"/>
                    <a:pt x="10" y="2"/>
                    <a:pt x="11" y="2"/>
                  </a:cubicBezTo>
                  <a:cubicBezTo>
                    <a:pt x="12" y="3"/>
                    <a:pt x="12" y="4"/>
                    <a:pt x="12" y="4"/>
                  </a:cubicBezTo>
                  <a:close/>
                </a:path>
              </a:pathLst>
            </a:custGeom>
            <a:solidFill>
              <a:srgbClr val="FFFFFF"/>
            </a:solidFill>
            <a:ln w="9525">
              <a:noFill/>
              <a:round/>
              <a:headEnd/>
              <a:tailEnd/>
            </a:ln>
          </p:spPr>
          <p:txBody>
            <a:bodyPr anchor="ctr"/>
            <a:lstStyle/>
            <a:p>
              <a:pPr algn="ctr"/>
              <a:endParaRPr/>
            </a:p>
          </p:txBody>
        </p:sp>
        <p:sp>
          <p:nvSpPr>
            <p:cNvPr id="70" name="isḷiḑè"/>
            <p:cNvSpPr/>
            <p:nvPr/>
          </p:nvSpPr>
          <p:spPr bwMode="auto">
            <a:xfrm>
              <a:off x="20539076" y="20315238"/>
              <a:ext cx="1570038" cy="2579688"/>
            </a:xfrm>
            <a:custGeom>
              <a:avLst/>
              <a:gdLst/>
              <a:ahLst/>
              <a:cxnLst>
                <a:cxn ang="0">
                  <a:pos x="14" y="23"/>
                </a:cxn>
                <a:cxn ang="0">
                  <a:pos x="11" y="20"/>
                </a:cxn>
                <a:cxn ang="0">
                  <a:pos x="6" y="12"/>
                </a:cxn>
                <a:cxn ang="0">
                  <a:pos x="1" y="4"/>
                </a:cxn>
                <a:cxn ang="0">
                  <a:pos x="0" y="0"/>
                </a:cxn>
                <a:cxn ang="0">
                  <a:pos x="2" y="3"/>
                </a:cxn>
                <a:cxn ang="0">
                  <a:pos x="8" y="11"/>
                </a:cxn>
                <a:cxn ang="0">
                  <a:pos x="12" y="19"/>
                </a:cxn>
                <a:cxn ang="0">
                  <a:pos x="14" y="23"/>
                </a:cxn>
              </a:cxnLst>
              <a:rect l="0" t="0" r="r" b="b"/>
              <a:pathLst>
                <a:path w="14" h="23">
                  <a:moveTo>
                    <a:pt x="14" y="23"/>
                  </a:moveTo>
                  <a:cubicBezTo>
                    <a:pt x="14" y="23"/>
                    <a:pt x="12" y="22"/>
                    <a:pt x="11" y="20"/>
                  </a:cubicBezTo>
                  <a:cubicBezTo>
                    <a:pt x="9" y="18"/>
                    <a:pt x="8" y="15"/>
                    <a:pt x="6" y="12"/>
                  </a:cubicBezTo>
                  <a:cubicBezTo>
                    <a:pt x="4" y="9"/>
                    <a:pt x="3" y="6"/>
                    <a:pt x="1" y="4"/>
                  </a:cubicBezTo>
                  <a:cubicBezTo>
                    <a:pt x="0" y="2"/>
                    <a:pt x="0" y="0"/>
                    <a:pt x="0" y="0"/>
                  </a:cubicBezTo>
                  <a:cubicBezTo>
                    <a:pt x="0" y="0"/>
                    <a:pt x="1" y="1"/>
                    <a:pt x="2" y="3"/>
                  </a:cubicBezTo>
                  <a:cubicBezTo>
                    <a:pt x="4" y="5"/>
                    <a:pt x="6" y="8"/>
                    <a:pt x="8" y="11"/>
                  </a:cubicBezTo>
                  <a:cubicBezTo>
                    <a:pt x="9" y="14"/>
                    <a:pt x="11" y="17"/>
                    <a:pt x="12" y="19"/>
                  </a:cubicBezTo>
                  <a:cubicBezTo>
                    <a:pt x="13" y="22"/>
                    <a:pt x="14" y="23"/>
                    <a:pt x="14" y="23"/>
                  </a:cubicBezTo>
                  <a:close/>
                </a:path>
              </a:pathLst>
            </a:custGeom>
            <a:solidFill>
              <a:srgbClr val="FFFFFF"/>
            </a:solidFill>
            <a:ln w="9525">
              <a:noFill/>
              <a:round/>
              <a:headEnd/>
              <a:tailEnd/>
            </a:ln>
          </p:spPr>
          <p:txBody>
            <a:bodyPr anchor="ctr"/>
            <a:lstStyle/>
            <a:p>
              <a:pPr algn="ctr"/>
              <a:endParaRPr/>
            </a:p>
          </p:txBody>
        </p:sp>
        <p:sp>
          <p:nvSpPr>
            <p:cNvPr id="71" name="íşļîďe"/>
            <p:cNvSpPr/>
            <p:nvPr/>
          </p:nvSpPr>
          <p:spPr bwMode="auto">
            <a:xfrm>
              <a:off x="21099463" y="19978688"/>
              <a:ext cx="2132013" cy="3363913"/>
            </a:xfrm>
            <a:custGeom>
              <a:avLst/>
              <a:gdLst/>
              <a:ahLst/>
              <a:cxnLst>
                <a:cxn ang="0">
                  <a:pos x="19" y="30"/>
                </a:cxn>
                <a:cxn ang="0">
                  <a:pos x="16" y="25"/>
                </a:cxn>
                <a:cxn ang="0">
                  <a:pos x="9" y="16"/>
                </a:cxn>
                <a:cxn ang="0">
                  <a:pos x="2" y="5"/>
                </a:cxn>
                <a:cxn ang="0">
                  <a:pos x="0" y="0"/>
                </a:cxn>
                <a:cxn ang="0">
                  <a:pos x="3" y="5"/>
                </a:cxn>
                <a:cxn ang="0">
                  <a:pos x="10" y="14"/>
                </a:cxn>
                <a:cxn ang="0">
                  <a:pos x="17" y="25"/>
                </a:cxn>
                <a:cxn ang="0">
                  <a:pos x="19" y="30"/>
                </a:cxn>
              </a:cxnLst>
              <a:rect l="0" t="0" r="r" b="b"/>
              <a:pathLst>
                <a:path w="19" h="30">
                  <a:moveTo>
                    <a:pt x="19" y="30"/>
                  </a:moveTo>
                  <a:cubicBezTo>
                    <a:pt x="19" y="30"/>
                    <a:pt x="18" y="28"/>
                    <a:pt x="16" y="25"/>
                  </a:cubicBezTo>
                  <a:cubicBezTo>
                    <a:pt x="14" y="23"/>
                    <a:pt x="11" y="19"/>
                    <a:pt x="9" y="16"/>
                  </a:cubicBezTo>
                  <a:cubicBezTo>
                    <a:pt x="6" y="12"/>
                    <a:pt x="4" y="8"/>
                    <a:pt x="2" y="5"/>
                  </a:cubicBezTo>
                  <a:cubicBezTo>
                    <a:pt x="1" y="2"/>
                    <a:pt x="0" y="0"/>
                    <a:pt x="0" y="0"/>
                  </a:cubicBezTo>
                  <a:cubicBezTo>
                    <a:pt x="0" y="0"/>
                    <a:pt x="1" y="2"/>
                    <a:pt x="3" y="5"/>
                  </a:cubicBezTo>
                  <a:cubicBezTo>
                    <a:pt x="5" y="7"/>
                    <a:pt x="8" y="11"/>
                    <a:pt x="10" y="14"/>
                  </a:cubicBezTo>
                  <a:cubicBezTo>
                    <a:pt x="13" y="18"/>
                    <a:pt x="15" y="22"/>
                    <a:pt x="17" y="25"/>
                  </a:cubicBezTo>
                  <a:cubicBezTo>
                    <a:pt x="18" y="28"/>
                    <a:pt x="19" y="30"/>
                    <a:pt x="19" y="30"/>
                  </a:cubicBezTo>
                  <a:close/>
                </a:path>
              </a:pathLst>
            </a:custGeom>
            <a:solidFill>
              <a:srgbClr val="FFFFFF"/>
            </a:solidFill>
            <a:ln w="9525">
              <a:noFill/>
              <a:round/>
              <a:headEnd/>
              <a:tailEnd/>
            </a:ln>
          </p:spPr>
          <p:txBody>
            <a:bodyPr anchor="ctr"/>
            <a:lstStyle/>
            <a:p>
              <a:pPr algn="ctr"/>
              <a:endParaRPr/>
            </a:p>
          </p:txBody>
        </p:sp>
        <p:sp>
          <p:nvSpPr>
            <p:cNvPr id="72" name="íşľíḓê"/>
            <p:cNvSpPr/>
            <p:nvPr/>
          </p:nvSpPr>
          <p:spPr bwMode="auto">
            <a:xfrm>
              <a:off x="21548726" y="19754851"/>
              <a:ext cx="1682750" cy="2354263"/>
            </a:xfrm>
            <a:custGeom>
              <a:avLst/>
              <a:gdLst/>
              <a:ahLst/>
              <a:cxnLst>
                <a:cxn ang="0">
                  <a:pos x="15" y="21"/>
                </a:cxn>
                <a:cxn ang="0">
                  <a:pos x="13" y="18"/>
                </a:cxn>
                <a:cxn ang="0">
                  <a:pos x="7" y="11"/>
                </a:cxn>
                <a:cxn ang="0">
                  <a:pos x="2" y="3"/>
                </a:cxn>
                <a:cxn ang="0">
                  <a:pos x="0" y="0"/>
                </a:cxn>
                <a:cxn ang="0">
                  <a:pos x="3" y="2"/>
                </a:cxn>
                <a:cxn ang="0">
                  <a:pos x="9" y="9"/>
                </a:cxn>
                <a:cxn ang="0">
                  <a:pos x="14" y="17"/>
                </a:cxn>
                <a:cxn ang="0">
                  <a:pos x="15" y="21"/>
                </a:cxn>
              </a:cxnLst>
              <a:rect l="0" t="0" r="r" b="b"/>
              <a:pathLst>
                <a:path w="15" h="21">
                  <a:moveTo>
                    <a:pt x="15" y="21"/>
                  </a:moveTo>
                  <a:cubicBezTo>
                    <a:pt x="15" y="21"/>
                    <a:pt x="14" y="19"/>
                    <a:pt x="13" y="18"/>
                  </a:cubicBezTo>
                  <a:cubicBezTo>
                    <a:pt x="11" y="16"/>
                    <a:pt x="9" y="13"/>
                    <a:pt x="7" y="11"/>
                  </a:cubicBezTo>
                  <a:cubicBezTo>
                    <a:pt x="5" y="8"/>
                    <a:pt x="4" y="5"/>
                    <a:pt x="2" y="3"/>
                  </a:cubicBezTo>
                  <a:cubicBezTo>
                    <a:pt x="1" y="1"/>
                    <a:pt x="0" y="0"/>
                    <a:pt x="0" y="0"/>
                  </a:cubicBezTo>
                  <a:cubicBezTo>
                    <a:pt x="0" y="0"/>
                    <a:pt x="2" y="1"/>
                    <a:pt x="3" y="2"/>
                  </a:cubicBezTo>
                  <a:cubicBezTo>
                    <a:pt x="5" y="4"/>
                    <a:pt x="7" y="7"/>
                    <a:pt x="9" y="9"/>
                  </a:cubicBezTo>
                  <a:cubicBezTo>
                    <a:pt x="11" y="12"/>
                    <a:pt x="12" y="15"/>
                    <a:pt x="14" y="17"/>
                  </a:cubicBezTo>
                  <a:cubicBezTo>
                    <a:pt x="15" y="19"/>
                    <a:pt x="15" y="21"/>
                    <a:pt x="15" y="21"/>
                  </a:cubicBezTo>
                  <a:close/>
                </a:path>
              </a:pathLst>
            </a:custGeom>
            <a:solidFill>
              <a:srgbClr val="FFFFFF"/>
            </a:solidFill>
            <a:ln w="9525">
              <a:noFill/>
              <a:round/>
              <a:headEnd/>
              <a:tailEnd/>
            </a:ln>
          </p:spPr>
          <p:txBody>
            <a:bodyPr anchor="ctr"/>
            <a:lstStyle/>
            <a:p>
              <a:pPr algn="ctr"/>
              <a:endParaRPr/>
            </a:p>
          </p:txBody>
        </p:sp>
        <p:sp>
          <p:nvSpPr>
            <p:cNvPr id="73" name="ïṥlíďe"/>
            <p:cNvSpPr/>
            <p:nvPr/>
          </p:nvSpPr>
          <p:spPr bwMode="auto">
            <a:xfrm>
              <a:off x="30745113" y="13361988"/>
              <a:ext cx="5830888" cy="4822825"/>
            </a:xfrm>
            <a:custGeom>
              <a:avLst/>
              <a:gdLst/>
              <a:ahLst/>
              <a:cxnLst>
                <a:cxn ang="0">
                  <a:pos x="13" y="0"/>
                </a:cxn>
                <a:cxn ang="0">
                  <a:pos x="28" y="37"/>
                </a:cxn>
                <a:cxn ang="0">
                  <a:pos x="23" y="24"/>
                </a:cxn>
                <a:cxn ang="0">
                  <a:pos x="16" y="32"/>
                </a:cxn>
                <a:cxn ang="0">
                  <a:pos x="15" y="20"/>
                </a:cxn>
                <a:cxn ang="0">
                  <a:pos x="4" y="26"/>
                </a:cxn>
                <a:cxn ang="0">
                  <a:pos x="9" y="9"/>
                </a:cxn>
                <a:cxn ang="0">
                  <a:pos x="7" y="6"/>
                </a:cxn>
                <a:cxn ang="0">
                  <a:pos x="13" y="0"/>
                </a:cxn>
              </a:cxnLst>
              <a:rect l="0" t="0" r="r" b="b"/>
              <a:pathLst>
                <a:path w="52" h="43">
                  <a:moveTo>
                    <a:pt x="13" y="0"/>
                  </a:moveTo>
                  <a:cubicBezTo>
                    <a:pt x="13" y="0"/>
                    <a:pt x="52" y="6"/>
                    <a:pt x="28" y="37"/>
                  </a:cubicBezTo>
                  <a:cubicBezTo>
                    <a:pt x="28" y="37"/>
                    <a:pt x="18" y="43"/>
                    <a:pt x="23" y="24"/>
                  </a:cubicBezTo>
                  <a:cubicBezTo>
                    <a:pt x="23" y="24"/>
                    <a:pt x="18" y="31"/>
                    <a:pt x="16" y="32"/>
                  </a:cubicBezTo>
                  <a:cubicBezTo>
                    <a:pt x="15" y="32"/>
                    <a:pt x="7" y="35"/>
                    <a:pt x="15" y="20"/>
                  </a:cubicBezTo>
                  <a:cubicBezTo>
                    <a:pt x="15" y="20"/>
                    <a:pt x="8" y="29"/>
                    <a:pt x="4" y="26"/>
                  </a:cubicBezTo>
                  <a:cubicBezTo>
                    <a:pt x="4" y="26"/>
                    <a:pt x="0" y="22"/>
                    <a:pt x="9" y="9"/>
                  </a:cubicBezTo>
                  <a:cubicBezTo>
                    <a:pt x="7" y="6"/>
                    <a:pt x="7" y="6"/>
                    <a:pt x="7" y="6"/>
                  </a:cubicBezTo>
                  <a:lnTo>
                    <a:pt x="13" y="0"/>
                  </a:lnTo>
                  <a:close/>
                </a:path>
              </a:pathLst>
            </a:custGeom>
            <a:solidFill>
              <a:srgbClr val="F7F8F8"/>
            </a:solidFill>
            <a:ln w="9525">
              <a:noFill/>
              <a:round/>
              <a:headEnd/>
              <a:tailEnd/>
            </a:ln>
          </p:spPr>
          <p:txBody>
            <a:bodyPr anchor="ctr"/>
            <a:lstStyle/>
            <a:p>
              <a:pPr algn="ctr"/>
              <a:endParaRPr/>
            </a:p>
          </p:txBody>
        </p:sp>
        <p:sp>
          <p:nvSpPr>
            <p:cNvPr id="74" name="ïsḻïḋê"/>
            <p:cNvSpPr/>
            <p:nvPr/>
          </p:nvSpPr>
          <p:spPr bwMode="auto">
            <a:xfrm>
              <a:off x="24128413" y="4840288"/>
              <a:ext cx="4933950" cy="5157788"/>
            </a:xfrm>
            <a:custGeom>
              <a:avLst/>
              <a:gdLst/>
              <a:ahLst/>
              <a:cxnLst>
                <a:cxn ang="0">
                  <a:pos x="40" y="39"/>
                </a:cxn>
                <a:cxn ang="0">
                  <a:pos x="8" y="15"/>
                </a:cxn>
                <a:cxn ang="0">
                  <a:pos x="19" y="23"/>
                </a:cxn>
                <a:cxn ang="0">
                  <a:pos x="10" y="28"/>
                </a:cxn>
                <a:cxn ang="0">
                  <a:pos x="21" y="32"/>
                </a:cxn>
                <a:cxn ang="0">
                  <a:pos x="12" y="41"/>
                </a:cxn>
                <a:cxn ang="0">
                  <a:pos x="29" y="41"/>
                </a:cxn>
                <a:cxn ang="0">
                  <a:pos x="32" y="44"/>
                </a:cxn>
                <a:cxn ang="0">
                  <a:pos x="40" y="39"/>
                </a:cxn>
              </a:cxnLst>
              <a:rect l="0" t="0" r="r" b="b"/>
              <a:pathLst>
                <a:path w="44" h="46">
                  <a:moveTo>
                    <a:pt x="40" y="39"/>
                  </a:moveTo>
                  <a:cubicBezTo>
                    <a:pt x="40" y="39"/>
                    <a:pt x="44" y="0"/>
                    <a:pt x="8" y="15"/>
                  </a:cubicBezTo>
                  <a:cubicBezTo>
                    <a:pt x="8" y="15"/>
                    <a:pt x="0" y="23"/>
                    <a:pt x="19" y="23"/>
                  </a:cubicBezTo>
                  <a:cubicBezTo>
                    <a:pt x="19" y="23"/>
                    <a:pt x="11" y="26"/>
                    <a:pt x="10" y="28"/>
                  </a:cubicBezTo>
                  <a:cubicBezTo>
                    <a:pt x="9" y="28"/>
                    <a:pt x="4" y="36"/>
                    <a:pt x="21" y="32"/>
                  </a:cubicBezTo>
                  <a:cubicBezTo>
                    <a:pt x="21" y="32"/>
                    <a:pt x="10" y="36"/>
                    <a:pt x="12" y="41"/>
                  </a:cubicBezTo>
                  <a:cubicBezTo>
                    <a:pt x="12" y="41"/>
                    <a:pt x="15" y="46"/>
                    <a:pt x="29" y="41"/>
                  </a:cubicBezTo>
                  <a:cubicBezTo>
                    <a:pt x="32" y="44"/>
                    <a:pt x="32" y="44"/>
                    <a:pt x="32" y="44"/>
                  </a:cubicBezTo>
                  <a:lnTo>
                    <a:pt x="40" y="39"/>
                  </a:lnTo>
                  <a:close/>
                </a:path>
              </a:pathLst>
            </a:custGeom>
            <a:solidFill>
              <a:srgbClr val="F7F8F8"/>
            </a:solidFill>
            <a:ln w="9525">
              <a:noFill/>
              <a:round/>
              <a:headEnd/>
              <a:tailEnd/>
            </a:ln>
          </p:spPr>
          <p:txBody>
            <a:bodyPr anchor="ctr"/>
            <a:lstStyle/>
            <a:p>
              <a:pPr algn="ctr"/>
              <a:endParaRPr/>
            </a:p>
          </p:txBody>
        </p:sp>
        <p:sp>
          <p:nvSpPr>
            <p:cNvPr id="75" name="íṩļíďè"/>
            <p:cNvSpPr/>
            <p:nvPr/>
          </p:nvSpPr>
          <p:spPr bwMode="auto">
            <a:xfrm>
              <a:off x="24576088" y="8651876"/>
              <a:ext cx="10093325" cy="7739063"/>
            </a:xfrm>
            <a:custGeom>
              <a:avLst/>
              <a:gdLst/>
              <a:ahLst/>
              <a:cxnLst>
                <a:cxn ang="0">
                  <a:pos x="69" y="10"/>
                </a:cxn>
                <a:cxn ang="0">
                  <a:pos x="48" y="6"/>
                </a:cxn>
                <a:cxn ang="0">
                  <a:pos x="29" y="10"/>
                </a:cxn>
                <a:cxn ang="0">
                  <a:pos x="18" y="38"/>
                </a:cxn>
                <a:cxn ang="0">
                  <a:pos x="18" y="39"/>
                </a:cxn>
                <a:cxn ang="0">
                  <a:pos x="22" y="48"/>
                </a:cxn>
                <a:cxn ang="0">
                  <a:pos x="25" y="52"/>
                </a:cxn>
                <a:cxn ang="0">
                  <a:pos x="29" y="64"/>
                </a:cxn>
                <a:cxn ang="0">
                  <a:pos x="29" y="64"/>
                </a:cxn>
                <a:cxn ang="0">
                  <a:pos x="34" y="52"/>
                </a:cxn>
                <a:cxn ang="0">
                  <a:pos x="42" y="45"/>
                </a:cxn>
                <a:cxn ang="0">
                  <a:pos x="42" y="45"/>
                </a:cxn>
                <a:cxn ang="0">
                  <a:pos x="62" y="47"/>
                </a:cxn>
                <a:cxn ang="0">
                  <a:pos x="69" y="10"/>
                </a:cxn>
              </a:cxnLst>
              <a:rect l="0" t="0" r="r" b="b"/>
              <a:pathLst>
                <a:path w="90" h="69">
                  <a:moveTo>
                    <a:pt x="69" y="10"/>
                  </a:moveTo>
                  <a:cubicBezTo>
                    <a:pt x="69" y="10"/>
                    <a:pt x="60" y="0"/>
                    <a:pt x="48" y="6"/>
                  </a:cubicBezTo>
                  <a:cubicBezTo>
                    <a:pt x="48" y="6"/>
                    <a:pt x="33" y="0"/>
                    <a:pt x="29" y="10"/>
                  </a:cubicBezTo>
                  <a:cubicBezTo>
                    <a:pt x="29" y="10"/>
                    <a:pt x="0" y="27"/>
                    <a:pt x="18" y="38"/>
                  </a:cubicBezTo>
                  <a:cubicBezTo>
                    <a:pt x="18" y="39"/>
                    <a:pt x="18" y="39"/>
                    <a:pt x="18" y="39"/>
                  </a:cubicBezTo>
                  <a:cubicBezTo>
                    <a:pt x="18" y="40"/>
                    <a:pt x="17" y="46"/>
                    <a:pt x="22" y="48"/>
                  </a:cubicBezTo>
                  <a:cubicBezTo>
                    <a:pt x="24" y="50"/>
                    <a:pt x="25" y="52"/>
                    <a:pt x="25" y="52"/>
                  </a:cubicBezTo>
                  <a:cubicBezTo>
                    <a:pt x="20" y="69"/>
                    <a:pt x="29" y="64"/>
                    <a:pt x="29" y="64"/>
                  </a:cubicBezTo>
                  <a:cubicBezTo>
                    <a:pt x="29" y="64"/>
                    <a:pt x="29" y="64"/>
                    <a:pt x="29" y="64"/>
                  </a:cubicBezTo>
                  <a:cubicBezTo>
                    <a:pt x="31" y="64"/>
                    <a:pt x="34" y="52"/>
                    <a:pt x="34" y="52"/>
                  </a:cubicBezTo>
                  <a:cubicBezTo>
                    <a:pt x="38" y="51"/>
                    <a:pt x="41" y="48"/>
                    <a:pt x="42" y="45"/>
                  </a:cubicBezTo>
                  <a:cubicBezTo>
                    <a:pt x="42" y="45"/>
                    <a:pt x="42" y="45"/>
                    <a:pt x="42" y="45"/>
                  </a:cubicBezTo>
                  <a:cubicBezTo>
                    <a:pt x="42" y="45"/>
                    <a:pt x="48" y="55"/>
                    <a:pt x="62" y="47"/>
                  </a:cubicBezTo>
                  <a:cubicBezTo>
                    <a:pt x="75" y="38"/>
                    <a:pt x="90" y="30"/>
                    <a:pt x="69" y="10"/>
                  </a:cubicBezTo>
                  <a:close/>
                </a:path>
              </a:pathLst>
            </a:custGeom>
            <a:solidFill>
              <a:srgbClr val="EC7070"/>
            </a:solidFill>
            <a:ln w="9525">
              <a:noFill/>
              <a:round/>
              <a:headEnd/>
              <a:tailEnd/>
            </a:ln>
          </p:spPr>
          <p:txBody>
            <a:bodyPr anchor="ctr"/>
            <a:lstStyle/>
            <a:p>
              <a:pPr algn="ctr"/>
              <a:endParaRPr/>
            </a:p>
          </p:txBody>
        </p:sp>
        <p:sp>
          <p:nvSpPr>
            <p:cNvPr id="76" name="iṣlidè"/>
            <p:cNvSpPr/>
            <p:nvPr/>
          </p:nvSpPr>
          <p:spPr bwMode="auto">
            <a:xfrm>
              <a:off x="25698451" y="8877301"/>
              <a:ext cx="7961313" cy="7177088"/>
            </a:xfrm>
            <a:custGeom>
              <a:avLst/>
              <a:gdLst/>
              <a:ahLst/>
              <a:cxnLst>
                <a:cxn ang="0">
                  <a:pos x="69" y="18"/>
                </a:cxn>
                <a:cxn ang="0">
                  <a:pos x="45" y="0"/>
                </a:cxn>
                <a:cxn ang="0">
                  <a:pos x="29" y="0"/>
                </a:cxn>
                <a:cxn ang="0">
                  <a:pos x="0" y="27"/>
                </a:cxn>
                <a:cxn ang="0">
                  <a:pos x="8" y="45"/>
                </a:cxn>
                <a:cxn ang="0">
                  <a:pos x="13" y="50"/>
                </a:cxn>
                <a:cxn ang="0">
                  <a:pos x="17" y="64"/>
                </a:cxn>
                <a:cxn ang="0">
                  <a:pos x="20" y="64"/>
                </a:cxn>
                <a:cxn ang="0">
                  <a:pos x="32" y="46"/>
                </a:cxn>
                <a:cxn ang="0">
                  <a:pos x="53" y="46"/>
                </a:cxn>
                <a:cxn ang="0">
                  <a:pos x="71" y="27"/>
                </a:cxn>
                <a:cxn ang="0">
                  <a:pos x="24" y="49"/>
                </a:cxn>
                <a:cxn ang="0">
                  <a:pos x="18" y="61"/>
                </a:cxn>
                <a:cxn ang="0">
                  <a:pos x="17" y="61"/>
                </a:cxn>
                <a:cxn ang="0">
                  <a:pos x="17" y="50"/>
                </a:cxn>
                <a:cxn ang="0">
                  <a:pos x="16" y="48"/>
                </a:cxn>
                <a:cxn ang="0">
                  <a:pos x="29" y="45"/>
                </a:cxn>
                <a:cxn ang="0">
                  <a:pos x="53" y="42"/>
                </a:cxn>
                <a:cxn ang="0">
                  <a:pos x="51" y="43"/>
                </a:cxn>
                <a:cxn ang="0">
                  <a:pos x="50" y="31"/>
                </a:cxn>
                <a:cxn ang="0">
                  <a:pos x="59" y="27"/>
                </a:cxn>
                <a:cxn ang="0">
                  <a:pos x="44" y="27"/>
                </a:cxn>
                <a:cxn ang="0">
                  <a:pos x="41" y="28"/>
                </a:cxn>
                <a:cxn ang="0">
                  <a:pos x="48" y="45"/>
                </a:cxn>
                <a:cxn ang="0">
                  <a:pos x="33" y="42"/>
                </a:cxn>
                <a:cxn ang="0">
                  <a:pos x="29" y="41"/>
                </a:cxn>
                <a:cxn ang="0">
                  <a:pos x="39" y="38"/>
                </a:cxn>
                <a:cxn ang="0">
                  <a:pos x="41" y="35"/>
                </a:cxn>
                <a:cxn ang="0">
                  <a:pos x="34" y="29"/>
                </a:cxn>
                <a:cxn ang="0">
                  <a:pos x="42" y="21"/>
                </a:cxn>
                <a:cxn ang="0">
                  <a:pos x="30" y="28"/>
                </a:cxn>
                <a:cxn ang="0">
                  <a:pos x="30" y="35"/>
                </a:cxn>
                <a:cxn ang="0">
                  <a:pos x="11" y="43"/>
                </a:cxn>
                <a:cxn ang="0">
                  <a:pos x="22" y="32"/>
                </a:cxn>
                <a:cxn ang="0">
                  <a:pos x="23" y="30"/>
                </a:cxn>
                <a:cxn ang="0">
                  <a:pos x="29" y="21"/>
                </a:cxn>
                <a:cxn ang="0">
                  <a:pos x="28" y="13"/>
                </a:cxn>
                <a:cxn ang="0">
                  <a:pos x="19" y="13"/>
                </a:cxn>
                <a:cxn ang="0">
                  <a:pos x="25" y="16"/>
                </a:cxn>
                <a:cxn ang="0">
                  <a:pos x="22" y="21"/>
                </a:cxn>
                <a:cxn ang="0">
                  <a:pos x="8" y="23"/>
                </a:cxn>
                <a:cxn ang="0">
                  <a:pos x="9" y="26"/>
                </a:cxn>
                <a:cxn ang="0">
                  <a:pos x="20" y="23"/>
                </a:cxn>
                <a:cxn ang="0">
                  <a:pos x="20" y="29"/>
                </a:cxn>
                <a:cxn ang="0">
                  <a:pos x="4" y="27"/>
                </a:cxn>
                <a:cxn ang="0">
                  <a:pos x="21" y="8"/>
                </a:cxn>
                <a:cxn ang="0">
                  <a:pos x="37" y="16"/>
                </a:cxn>
                <a:cxn ang="0">
                  <a:pos x="39" y="17"/>
                </a:cxn>
                <a:cxn ang="0">
                  <a:pos x="25" y="4"/>
                </a:cxn>
                <a:cxn ang="0">
                  <a:pos x="37" y="5"/>
                </a:cxn>
                <a:cxn ang="0">
                  <a:pos x="45" y="4"/>
                </a:cxn>
                <a:cxn ang="0">
                  <a:pos x="45" y="9"/>
                </a:cxn>
                <a:cxn ang="0">
                  <a:pos x="45" y="15"/>
                </a:cxn>
                <a:cxn ang="0">
                  <a:pos x="47" y="13"/>
                </a:cxn>
                <a:cxn ang="0">
                  <a:pos x="56" y="8"/>
                </a:cxn>
                <a:cxn ang="0">
                  <a:pos x="63" y="15"/>
                </a:cxn>
                <a:cxn ang="0">
                  <a:pos x="48" y="16"/>
                </a:cxn>
                <a:cxn ang="0">
                  <a:pos x="48" y="20"/>
                </a:cxn>
                <a:cxn ang="0">
                  <a:pos x="51" y="22"/>
                </a:cxn>
                <a:cxn ang="0">
                  <a:pos x="52" y="24"/>
                </a:cxn>
                <a:cxn ang="0">
                  <a:pos x="54" y="20"/>
                </a:cxn>
                <a:cxn ang="0">
                  <a:pos x="68" y="27"/>
                </a:cxn>
              </a:cxnLst>
              <a:rect l="0" t="0" r="r" b="b"/>
              <a:pathLst>
                <a:path w="71" h="64">
                  <a:moveTo>
                    <a:pt x="69" y="18"/>
                  </a:moveTo>
                  <a:cubicBezTo>
                    <a:pt x="69" y="18"/>
                    <a:pt x="69" y="18"/>
                    <a:pt x="69" y="18"/>
                  </a:cubicBezTo>
                  <a:cubicBezTo>
                    <a:pt x="67" y="15"/>
                    <a:pt x="64" y="11"/>
                    <a:pt x="60" y="7"/>
                  </a:cubicBezTo>
                  <a:cubicBezTo>
                    <a:pt x="60" y="7"/>
                    <a:pt x="54" y="0"/>
                    <a:pt x="45" y="0"/>
                  </a:cubicBezTo>
                  <a:cubicBezTo>
                    <a:pt x="43" y="0"/>
                    <a:pt x="40" y="1"/>
                    <a:pt x="38" y="2"/>
                  </a:cubicBezTo>
                  <a:cubicBezTo>
                    <a:pt x="36" y="1"/>
                    <a:pt x="32" y="0"/>
                    <a:pt x="29" y="0"/>
                  </a:cubicBezTo>
                  <a:cubicBezTo>
                    <a:pt x="23" y="0"/>
                    <a:pt x="20" y="2"/>
                    <a:pt x="18" y="6"/>
                  </a:cubicBezTo>
                  <a:cubicBezTo>
                    <a:pt x="15" y="8"/>
                    <a:pt x="1" y="18"/>
                    <a:pt x="0" y="27"/>
                  </a:cubicBezTo>
                  <a:cubicBezTo>
                    <a:pt x="0" y="31"/>
                    <a:pt x="2" y="34"/>
                    <a:pt x="6" y="37"/>
                  </a:cubicBezTo>
                  <a:cubicBezTo>
                    <a:pt x="6" y="39"/>
                    <a:pt x="6" y="42"/>
                    <a:pt x="8" y="45"/>
                  </a:cubicBezTo>
                  <a:cubicBezTo>
                    <a:pt x="9" y="46"/>
                    <a:pt x="10" y="46"/>
                    <a:pt x="11" y="47"/>
                  </a:cubicBezTo>
                  <a:cubicBezTo>
                    <a:pt x="12" y="48"/>
                    <a:pt x="13" y="49"/>
                    <a:pt x="13" y="50"/>
                  </a:cubicBezTo>
                  <a:cubicBezTo>
                    <a:pt x="12" y="57"/>
                    <a:pt x="12" y="61"/>
                    <a:pt x="13" y="63"/>
                  </a:cubicBezTo>
                  <a:cubicBezTo>
                    <a:pt x="14" y="64"/>
                    <a:pt x="15" y="64"/>
                    <a:pt x="17" y="64"/>
                  </a:cubicBezTo>
                  <a:cubicBezTo>
                    <a:pt x="18" y="64"/>
                    <a:pt x="19" y="64"/>
                    <a:pt x="19" y="64"/>
                  </a:cubicBezTo>
                  <a:cubicBezTo>
                    <a:pt x="20" y="64"/>
                    <a:pt x="20" y="64"/>
                    <a:pt x="20" y="64"/>
                  </a:cubicBezTo>
                  <a:cubicBezTo>
                    <a:pt x="20" y="63"/>
                    <a:pt x="22" y="63"/>
                    <a:pt x="26" y="52"/>
                  </a:cubicBezTo>
                  <a:cubicBezTo>
                    <a:pt x="29" y="50"/>
                    <a:pt x="31" y="48"/>
                    <a:pt x="32" y="46"/>
                  </a:cubicBezTo>
                  <a:cubicBezTo>
                    <a:pt x="34" y="48"/>
                    <a:pt x="37" y="50"/>
                    <a:pt x="42" y="50"/>
                  </a:cubicBezTo>
                  <a:cubicBezTo>
                    <a:pt x="45" y="50"/>
                    <a:pt x="49" y="49"/>
                    <a:pt x="53" y="46"/>
                  </a:cubicBezTo>
                  <a:cubicBezTo>
                    <a:pt x="55" y="45"/>
                    <a:pt x="55" y="45"/>
                    <a:pt x="55" y="45"/>
                  </a:cubicBezTo>
                  <a:cubicBezTo>
                    <a:pt x="63" y="40"/>
                    <a:pt x="70" y="35"/>
                    <a:pt x="71" y="27"/>
                  </a:cubicBezTo>
                  <a:cubicBezTo>
                    <a:pt x="71" y="24"/>
                    <a:pt x="71" y="21"/>
                    <a:pt x="69" y="18"/>
                  </a:cubicBezTo>
                  <a:close/>
                  <a:moveTo>
                    <a:pt x="24" y="49"/>
                  </a:moveTo>
                  <a:cubicBezTo>
                    <a:pt x="23" y="49"/>
                    <a:pt x="23" y="49"/>
                    <a:pt x="23" y="50"/>
                  </a:cubicBezTo>
                  <a:cubicBezTo>
                    <a:pt x="21" y="54"/>
                    <a:pt x="19" y="59"/>
                    <a:pt x="18" y="61"/>
                  </a:cubicBezTo>
                  <a:cubicBezTo>
                    <a:pt x="18" y="61"/>
                    <a:pt x="18" y="61"/>
                    <a:pt x="18" y="61"/>
                  </a:cubicBezTo>
                  <a:cubicBezTo>
                    <a:pt x="18" y="61"/>
                    <a:pt x="17" y="61"/>
                    <a:pt x="17" y="61"/>
                  </a:cubicBezTo>
                  <a:cubicBezTo>
                    <a:pt x="16" y="61"/>
                    <a:pt x="16" y="61"/>
                    <a:pt x="16" y="61"/>
                  </a:cubicBezTo>
                  <a:cubicBezTo>
                    <a:pt x="16" y="60"/>
                    <a:pt x="15" y="58"/>
                    <a:pt x="17" y="50"/>
                  </a:cubicBezTo>
                  <a:cubicBezTo>
                    <a:pt x="17" y="50"/>
                    <a:pt x="17" y="49"/>
                    <a:pt x="17" y="49"/>
                  </a:cubicBezTo>
                  <a:cubicBezTo>
                    <a:pt x="16" y="48"/>
                    <a:pt x="16" y="48"/>
                    <a:pt x="16" y="48"/>
                  </a:cubicBezTo>
                  <a:cubicBezTo>
                    <a:pt x="19" y="48"/>
                    <a:pt x="23" y="47"/>
                    <a:pt x="27" y="45"/>
                  </a:cubicBezTo>
                  <a:cubicBezTo>
                    <a:pt x="29" y="45"/>
                    <a:pt x="29" y="45"/>
                    <a:pt x="29" y="45"/>
                  </a:cubicBezTo>
                  <a:cubicBezTo>
                    <a:pt x="28" y="46"/>
                    <a:pt x="26" y="48"/>
                    <a:pt x="24" y="49"/>
                  </a:cubicBezTo>
                  <a:close/>
                  <a:moveTo>
                    <a:pt x="53" y="42"/>
                  </a:moveTo>
                  <a:cubicBezTo>
                    <a:pt x="51" y="43"/>
                    <a:pt x="51" y="43"/>
                    <a:pt x="51" y="43"/>
                  </a:cubicBezTo>
                  <a:cubicBezTo>
                    <a:pt x="51" y="43"/>
                    <a:pt x="51" y="43"/>
                    <a:pt x="51" y="43"/>
                  </a:cubicBezTo>
                  <a:cubicBezTo>
                    <a:pt x="51" y="43"/>
                    <a:pt x="46" y="36"/>
                    <a:pt x="49" y="32"/>
                  </a:cubicBezTo>
                  <a:cubicBezTo>
                    <a:pt x="50" y="32"/>
                    <a:pt x="50" y="32"/>
                    <a:pt x="50" y="31"/>
                  </a:cubicBezTo>
                  <a:cubicBezTo>
                    <a:pt x="52" y="31"/>
                    <a:pt x="54" y="30"/>
                    <a:pt x="58" y="29"/>
                  </a:cubicBezTo>
                  <a:cubicBezTo>
                    <a:pt x="59" y="29"/>
                    <a:pt x="59" y="28"/>
                    <a:pt x="59" y="27"/>
                  </a:cubicBezTo>
                  <a:cubicBezTo>
                    <a:pt x="58" y="26"/>
                    <a:pt x="57" y="26"/>
                    <a:pt x="56" y="26"/>
                  </a:cubicBezTo>
                  <a:cubicBezTo>
                    <a:pt x="46" y="30"/>
                    <a:pt x="44" y="27"/>
                    <a:pt x="44" y="27"/>
                  </a:cubicBezTo>
                  <a:cubicBezTo>
                    <a:pt x="43" y="26"/>
                    <a:pt x="42" y="26"/>
                    <a:pt x="41" y="26"/>
                  </a:cubicBezTo>
                  <a:cubicBezTo>
                    <a:pt x="41" y="26"/>
                    <a:pt x="40" y="27"/>
                    <a:pt x="41" y="28"/>
                  </a:cubicBezTo>
                  <a:cubicBezTo>
                    <a:pt x="41" y="28"/>
                    <a:pt x="42" y="31"/>
                    <a:pt x="46" y="31"/>
                  </a:cubicBezTo>
                  <a:cubicBezTo>
                    <a:pt x="43" y="37"/>
                    <a:pt x="47" y="43"/>
                    <a:pt x="48" y="45"/>
                  </a:cubicBezTo>
                  <a:cubicBezTo>
                    <a:pt x="46" y="46"/>
                    <a:pt x="44" y="46"/>
                    <a:pt x="42" y="46"/>
                  </a:cubicBezTo>
                  <a:cubicBezTo>
                    <a:pt x="36" y="46"/>
                    <a:pt x="34" y="42"/>
                    <a:pt x="33" y="42"/>
                  </a:cubicBezTo>
                  <a:cubicBezTo>
                    <a:pt x="33" y="42"/>
                    <a:pt x="33" y="41"/>
                    <a:pt x="32" y="41"/>
                  </a:cubicBezTo>
                  <a:cubicBezTo>
                    <a:pt x="29" y="41"/>
                    <a:pt x="29" y="41"/>
                    <a:pt x="29" y="41"/>
                  </a:cubicBezTo>
                  <a:cubicBezTo>
                    <a:pt x="30" y="40"/>
                    <a:pt x="31" y="39"/>
                    <a:pt x="32" y="38"/>
                  </a:cubicBezTo>
                  <a:cubicBezTo>
                    <a:pt x="35" y="37"/>
                    <a:pt x="39" y="38"/>
                    <a:pt x="39" y="38"/>
                  </a:cubicBezTo>
                  <a:cubicBezTo>
                    <a:pt x="40" y="39"/>
                    <a:pt x="41" y="38"/>
                    <a:pt x="42" y="37"/>
                  </a:cubicBezTo>
                  <a:cubicBezTo>
                    <a:pt x="42" y="37"/>
                    <a:pt x="42" y="36"/>
                    <a:pt x="41" y="35"/>
                  </a:cubicBezTo>
                  <a:cubicBezTo>
                    <a:pt x="41" y="35"/>
                    <a:pt x="38" y="34"/>
                    <a:pt x="34" y="34"/>
                  </a:cubicBezTo>
                  <a:cubicBezTo>
                    <a:pt x="34" y="33"/>
                    <a:pt x="33" y="31"/>
                    <a:pt x="34" y="29"/>
                  </a:cubicBezTo>
                  <a:cubicBezTo>
                    <a:pt x="34" y="25"/>
                    <a:pt x="36" y="23"/>
                    <a:pt x="40" y="23"/>
                  </a:cubicBezTo>
                  <a:cubicBezTo>
                    <a:pt x="41" y="23"/>
                    <a:pt x="42" y="22"/>
                    <a:pt x="42" y="21"/>
                  </a:cubicBezTo>
                  <a:cubicBezTo>
                    <a:pt x="41" y="20"/>
                    <a:pt x="41" y="20"/>
                    <a:pt x="40" y="20"/>
                  </a:cubicBezTo>
                  <a:cubicBezTo>
                    <a:pt x="34" y="20"/>
                    <a:pt x="31" y="23"/>
                    <a:pt x="30" y="28"/>
                  </a:cubicBezTo>
                  <a:cubicBezTo>
                    <a:pt x="30" y="31"/>
                    <a:pt x="30" y="34"/>
                    <a:pt x="31" y="35"/>
                  </a:cubicBezTo>
                  <a:cubicBezTo>
                    <a:pt x="30" y="35"/>
                    <a:pt x="30" y="35"/>
                    <a:pt x="30" y="35"/>
                  </a:cubicBezTo>
                  <a:cubicBezTo>
                    <a:pt x="28" y="37"/>
                    <a:pt x="26" y="39"/>
                    <a:pt x="25" y="42"/>
                  </a:cubicBezTo>
                  <a:cubicBezTo>
                    <a:pt x="18" y="45"/>
                    <a:pt x="13" y="45"/>
                    <a:pt x="11" y="43"/>
                  </a:cubicBezTo>
                  <a:cubicBezTo>
                    <a:pt x="9" y="41"/>
                    <a:pt x="9" y="38"/>
                    <a:pt x="9" y="37"/>
                  </a:cubicBezTo>
                  <a:cubicBezTo>
                    <a:pt x="11" y="36"/>
                    <a:pt x="15" y="33"/>
                    <a:pt x="22" y="32"/>
                  </a:cubicBezTo>
                  <a:cubicBezTo>
                    <a:pt x="23" y="32"/>
                    <a:pt x="23" y="32"/>
                    <a:pt x="23" y="31"/>
                  </a:cubicBezTo>
                  <a:cubicBezTo>
                    <a:pt x="24" y="31"/>
                    <a:pt x="24" y="30"/>
                    <a:pt x="23" y="30"/>
                  </a:cubicBezTo>
                  <a:cubicBezTo>
                    <a:pt x="23" y="30"/>
                    <a:pt x="23" y="27"/>
                    <a:pt x="24" y="24"/>
                  </a:cubicBezTo>
                  <a:cubicBezTo>
                    <a:pt x="25" y="23"/>
                    <a:pt x="26" y="21"/>
                    <a:pt x="29" y="21"/>
                  </a:cubicBezTo>
                  <a:cubicBezTo>
                    <a:pt x="29" y="21"/>
                    <a:pt x="30" y="20"/>
                    <a:pt x="30" y="19"/>
                  </a:cubicBezTo>
                  <a:cubicBezTo>
                    <a:pt x="30" y="19"/>
                    <a:pt x="30" y="15"/>
                    <a:pt x="28" y="13"/>
                  </a:cubicBezTo>
                  <a:cubicBezTo>
                    <a:pt x="26" y="12"/>
                    <a:pt x="24" y="11"/>
                    <a:pt x="21" y="11"/>
                  </a:cubicBezTo>
                  <a:cubicBezTo>
                    <a:pt x="20" y="12"/>
                    <a:pt x="19" y="12"/>
                    <a:pt x="19" y="13"/>
                  </a:cubicBezTo>
                  <a:cubicBezTo>
                    <a:pt x="20" y="14"/>
                    <a:pt x="20" y="15"/>
                    <a:pt x="21" y="15"/>
                  </a:cubicBezTo>
                  <a:cubicBezTo>
                    <a:pt x="23" y="15"/>
                    <a:pt x="24" y="15"/>
                    <a:pt x="25" y="16"/>
                  </a:cubicBezTo>
                  <a:cubicBezTo>
                    <a:pt x="26" y="16"/>
                    <a:pt x="26" y="17"/>
                    <a:pt x="26" y="18"/>
                  </a:cubicBezTo>
                  <a:cubicBezTo>
                    <a:pt x="25" y="19"/>
                    <a:pt x="23" y="19"/>
                    <a:pt x="22" y="21"/>
                  </a:cubicBezTo>
                  <a:cubicBezTo>
                    <a:pt x="22" y="20"/>
                    <a:pt x="22" y="20"/>
                    <a:pt x="21" y="20"/>
                  </a:cubicBezTo>
                  <a:cubicBezTo>
                    <a:pt x="17" y="19"/>
                    <a:pt x="9" y="22"/>
                    <a:pt x="8" y="23"/>
                  </a:cubicBezTo>
                  <a:cubicBezTo>
                    <a:pt x="7" y="23"/>
                    <a:pt x="7" y="24"/>
                    <a:pt x="8" y="25"/>
                  </a:cubicBezTo>
                  <a:cubicBezTo>
                    <a:pt x="8" y="26"/>
                    <a:pt x="8" y="26"/>
                    <a:pt x="9" y="26"/>
                  </a:cubicBezTo>
                  <a:cubicBezTo>
                    <a:pt x="10" y="26"/>
                    <a:pt x="10" y="26"/>
                    <a:pt x="10" y="26"/>
                  </a:cubicBezTo>
                  <a:cubicBezTo>
                    <a:pt x="13" y="24"/>
                    <a:pt x="18" y="23"/>
                    <a:pt x="20" y="23"/>
                  </a:cubicBezTo>
                  <a:cubicBezTo>
                    <a:pt x="21" y="23"/>
                    <a:pt x="21" y="23"/>
                    <a:pt x="21" y="23"/>
                  </a:cubicBezTo>
                  <a:cubicBezTo>
                    <a:pt x="20" y="25"/>
                    <a:pt x="20" y="28"/>
                    <a:pt x="20" y="29"/>
                  </a:cubicBezTo>
                  <a:cubicBezTo>
                    <a:pt x="14" y="30"/>
                    <a:pt x="10" y="33"/>
                    <a:pt x="8" y="34"/>
                  </a:cubicBezTo>
                  <a:cubicBezTo>
                    <a:pt x="5" y="32"/>
                    <a:pt x="4" y="30"/>
                    <a:pt x="4" y="27"/>
                  </a:cubicBezTo>
                  <a:cubicBezTo>
                    <a:pt x="4" y="20"/>
                    <a:pt x="16" y="12"/>
                    <a:pt x="20" y="9"/>
                  </a:cubicBezTo>
                  <a:cubicBezTo>
                    <a:pt x="21" y="9"/>
                    <a:pt x="21" y="8"/>
                    <a:pt x="21" y="8"/>
                  </a:cubicBezTo>
                  <a:cubicBezTo>
                    <a:pt x="21" y="7"/>
                    <a:pt x="21" y="7"/>
                    <a:pt x="21" y="7"/>
                  </a:cubicBezTo>
                  <a:cubicBezTo>
                    <a:pt x="26" y="8"/>
                    <a:pt x="35" y="10"/>
                    <a:pt x="37" y="16"/>
                  </a:cubicBezTo>
                  <a:cubicBezTo>
                    <a:pt x="37" y="16"/>
                    <a:pt x="38" y="17"/>
                    <a:pt x="39" y="17"/>
                  </a:cubicBezTo>
                  <a:cubicBezTo>
                    <a:pt x="39" y="17"/>
                    <a:pt x="39" y="17"/>
                    <a:pt x="39" y="17"/>
                  </a:cubicBezTo>
                  <a:cubicBezTo>
                    <a:pt x="40" y="16"/>
                    <a:pt x="41" y="15"/>
                    <a:pt x="40" y="14"/>
                  </a:cubicBezTo>
                  <a:cubicBezTo>
                    <a:pt x="38" y="8"/>
                    <a:pt x="30" y="5"/>
                    <a:pt x="25" y="4"/>
                  </a:cubicBezTo>
                  <a:cubicBezTo>
                    <a:pt x="26" y="4"/>
                    <a:pt x="27" y="4"/>
                    <a:pt x="29" y="4"/>
                  </a:cubicBezTo>
                  <a:cubicBezTo>
                    <a:pt x="33" y="4"/>
                    <a:pt x="37" y="5"/>
                    <a:pt x="37" y="5"/>
                  </a:cubicBezTo>
                  <a:cubicBezTo>
                    <a:pt x="37" y="5"/>
                    <a:pt x="38" y="5"/>
                    <a:pt x="38" y="5"/>
                  </a:cubicBezTo>
                  <a:cubicBezTo>
                    <a:pt x="41" y="4"/>
                    <a:pt x="43" y="4"/>
                    <a:pt x="45" y="4"/>
                  </a:cubicBezTo>
                  <a:cubicBezTo>
                    <a:pt x="48" y="4"/>
                    <a:pt x="50" y="4"/>
                    <a:pt x="52" y="5"/>
                  </a:cubicBezTo>
                  <a:cubicBezTo>
                    <a:pt x="49" y="6"/>
                    <a:pt x="46" y="7"/>
                    <a:pt x="45" y="9"/>
                  </a:cubicBezTo>
                  <a:cubicBezTo>
                    <a:pt x="44" y="10"/>
                    <a:pt x="43" y="12"/>
                    <a:pt x="44" y="14"/>
                  </a:cubicBezTo>
                  <a:cubicBezTo>
                    <a:pt x="44" y="14"/>
                    <a:pt x="45" y="15"/>
                    <a:pt x="45" y="15"/>
                  </a:cubicBezTo>
                  <a:cubicBezTo>
                    <a:pt x="46" y="15"/>
                    <a:pt x="46" y="15"/>
                    <a:pt x="46" y="15"/>
                  </a:cubicBezTo>
                  <a:cubicBezTo>
                    <a:pt x="47" y="15"/>
                    <a:pt x="47" y="14"/>
                    <a:pt x="47" y="13"/>
                  </a:cubicBezTo>
                  <a:cubicBezTo>
                    <a:pt x="47" y="12"/>
                    <a:pt x="47" y="11"/>
                    <a:pt x="47" y="11"/>
                  </a:cubicBezTo>
                  <a:cubicBezTo>
                    <a:pt x="49" y="9"/>
                    <a:pt x="53" y="8"/>
                    <a:pt x="56" y="8"/>
                  </a:cubicBezTo>
                  <a:cubicBezTo>
                    <a:pt x="57" y="9"/>
                    <a:pt x="57" y="10"/>
                    <a:pt x="57" y="10"/>
                  </a:cubicBezTo>
                  <a:cubicBezTo>
                    <a:pt x="59" y="12"/>
                    <a:pt x="61" y="13"/>
                    <a:pt x="63" y="15"/>
                  </a:cubicBezTo>
                  <a:cubicBezTo>
                    <a:pt x="58" y="15"/>
                    <a:pt x="53" y="17"/>
                    <a:pt x="52" y="18"/>
                  </a:cubicBezTo>
                  <a:cubicBezTo>
                    <a:pt x="50" y="17"/>
                    <a:pt x="49" y="16"/>
                    <a:pt x="48" y="16"/>
                  </a:cubicBezTo>
                  <a:cubicBezTo>
                    <a:pt x="47" y="16"/>
                    <a:pt x="47" y="17"/>
                    <a:pt x="46" y="18"/>
                  </a:cubicBezTo>
                  <a:cubicBezTo>
                    <a:pt x="46" y="19"/>
                    <a:pt x="47" y="20"/>
                    <a:pt x="48" y="20"/>
                  </a:cubicBezTo>
                  <a:cubicBezTo>
                    <a:pt x="48" y="20"/>
                    <a:pt x="50" y="20"/>
                    <a:pt x="50" y="21"/>
                  </a:cubicBezTo>
                  <a:cubicBezTo>
                    <a:pt x="50" y="21"/>
                    <a:pt x="51" y="22"/>
                    <a:pt x="51" y="22"/>
                  </a:cubicBezTo>
                  <a:cubicBezTo>
                    <a:pt x="50" y="23"/>
                    <a:pt x="51" y="24"/>
                    <a:pt x="52" y="24"/>
                  </a:cubicBezTo>
                  <a:cubicBezTo>
                    <a:pt x="52" y="24"/>
                    <a:pt x="52" y="24"/>
                    <a:pt x="52" y="24"/>
                  </a:cubicBezTo>
                  <a:cubicBezTo>
                    <a:pt x="53" y="24"/>
                    <a:pt x="54" y="24"/>
                    <a:pt x="54" y="23"/>
                  </a:cubicBezTo>
                  <a:cubicBezTo>
                    <a:pt x="54" y="22"/>
                    <a:pt x="54" y="21"/>
                    <a:pt x="54" y="20"/>
                  </a:cubicBezTo>
                  <a:cubicBezTo>
                    <a:pt x="56" y="19"/>
                    <a:pt x="62" y="17"/>
                    <a:pt x="66" y="20"/>
                  </a:cubicBezTo>
                  <a:cubicBezTo>
                    <a:pt x="67" y="22"/>
                    <a:pt x="68" y="25"/>
                    <a:pt x="68" y="27"/>
                  </a:cubicBezTo>
                  <a:cubicBezTo>
                    <a:pt x="67" y="33"/>
                    <a:pt x="60" y="37"/>
                    <a:pt x="53" y="42"/>
                  </a:cubicBezTo>
                  <a:close/>
                </a:path>
              </a:pathLst>
            </a:custGeom>
            <a:solidFill>
              <a:srgbClr val="E60012"/>
            </a:solidFill>
            <a:ln w="9525">
              <a:noFill/>
              <a:round/>
              <a:headEnd/>
              <a:tailEnd/>
            </a:ln>
          </p:spPr>
          <p:txBody>
            <a:bodyPr anchor="ctr"/>
            <a:lstStyle/>
            <a:p>
              <a:pPr algn="ctr"/>
              <a:endParaRPr/>
            </a:p>
          </p:txBody>
        </p:sp>
        <p:sp>
          <p:nvSpPr>
            <p:cNvPr id="77" name="iṧlidê"/>
            <p:cNvSpPr/>
            <p:nvPr/>
          </p:nvSpPr>
          <p:spPr bwMode="auto">
            <a:xfrm>
              <a:off x="25249188" y="5511801"/>
              <a:ext cx="2579688" cy="561975"/>
            </a:xfrm>
            <a:custGeom>
              <a:avLst/>
              <a:gdLst/>
              <a:ahLst/>
              <a:cxnLst>
                <a:cxn ang="0">
                  <a:pos x="23" y="4"/>
                </a:cxn>
                <a:cxn ang="0">
                  <a:pos x="19" y="3"/>
                </a:cxn>
                <a:cxn ang="0">
                  <a:pos x="11" y="2"/>
                </a:cxn>
                <a:cxn ang="0">
                  <a:pos x="9" y="2"/>
                </a:cxn>
                <a:cxn ang="0">
                  <a:pos x="7" y="2"/>
                </a:cxn>
                <a:cxn ang="0">
                  <a:pos x="5" y="3"/>
                </a:cxn>
                <a:cxn ang="0">
                  <a:pos x="4" y="3"/>
                </a:cxn>
                <a:cxn ang="0">
                  <a:pos x="1" y="4"/>
                </a:cxn>
                <a:cxn ang="0">
                  <a:pos x="0" y="5"/>
                </a:cxn>
                <a:cxn ang="0">
                  <a:pos x="3" y="2"/>
                </a:cxn>
                <a:cxn ang="0">
                  <a:pos x="5" y="1"/>
                </a:cxn>
                <a:cxn ang="0">
                  <a:pos x="7" y="1"/>
                </a:cxn>
                <a:cxn ang="0">
                  <a:pos x="11" y="0"/>
                </a:cxn>
                <a:cxn ang="0">
                  <a:pos x="16" y="1"/>
                </a:cxn>
                <a:cxn ang="0">
                  <a:pos x="19" y="2"/>
                </a:cxn>
                <a:cxn ang="0">
                  <a:pos x="23" y="4"/>
                </a:cxn>
              </a:cxnLst>
              <a:rect l="0" t="0" r="r" b="b"/>
              <a:pathLst>
                <a:path w="23" h="5">
                  <a:moveTo>
                    <a:pt x="23" y="4"/>
                  </a:moveTo>
                  <a:cubicBezTo>
                    <a:pt x="23" y="4"/>
                    <a:pt x="21" y="4"/>
                    <a:pt x="19" y="3"/>
                  </a:cubicBezTo>
                  <a:cubicBezTo>
                    <a:pt x="17" y="3"/>
                    <a:pt x="14" y="2"/>
                    <a:pt x="11" y="2"/>
                  </a:cubicBezTo>
                  <a:cubicBezTo>
                    <a:pt x="11" y="2"/>
                    <a:pt x="10" y="2"/>
                    <a:pt x="9" y="2"/>
                  </a:cubicBezTo>
                  <a:cubicBezTo>
                    <a:pt x="9" y="2"/>
                    <a:pt x="8" y="2"/>
                    <a:pt x="7" y="2"/>
                  </a:cubicBezTo>
                  <a:cubicBezTo>
                    <a:pt x="7" y="3"/>
                    <a:pt x="6" y="3"/>
                    <a:pt x="5" y="3"/>
                  </a:cubicBezTo>
                  <a:cubicBezTo>
                    <a:pt x="5" y="3"/>
                    <a:pt x="4" y="3"/>
                    <a:pt x="4" y="3"/>
                  </a:cubicBezTo>
                  <a:cubicBezTo>
                    <a:pt x="3" y="4"/>
                    <a:pt x="2" y="4"/>
                    <a:pt x="1" y="4"/>
                  </a:cubicBezTo>
                  <a:cubicBezTo>
                    <a:pt x="1" y="4"/>
                    <a:pt x="0" y="5"/>
                    <a:pt x="0" y="5"/>
                  </a:cubicBezTo>
                  <a:cubicBezTo>
                    <a:pt x="0" y="5"/>
                    <a:pt x="1" y="3"/>
                    <a:pt x="3" y="2"/>
                  </a:cubicBezTo>
                  <a:cubicBezTo>
                    <a:pt x="4" y="2"/>
                    <a:pt x="4" y="2"/>
                    <a:pt x="5" y="1"/>
                  </a:cubicBezTo>
                  <a:cubicBezTo>
                    <a:pt x="6" y="1"/>
                    <a:pt x="6" y="1"/>
                    <a:pt x="7" y="1"/>
                  </a:cubicBezTo>
                  <a:cubicBezTo>
                    <a:pt x="8" y="0"/>
                    <a:pt x="10" y="0"/>
                    <a:pt x="11" y="0"/>
                  </a:cubicBezTo>
                  <a:cubicBezTo>
                    <a:pt x="13" y="0"/>
                    <a:pt x="14" y="1"/>
                    <a:pt x="16" y="1"/>
                  </a:cubicBezTo>
                  <a:cubicBezTo>
                    <a:pt x="17" y="1"/>
                    <a:pt x="18" y="2"/>
                    <a:pt x="19" y="2"/>
                  </a:cubicBezTo>
                  <a:cubicBezTo>
                    <a:pt x="22" y="3"/>
                    <a:pt x="23" y="4"/>
                    <a:pt x="23" y="4"/>
                  </a:cubicBezTo>
                  <a:close/>
                </a:path>
              </a:pathLst>
            </a:custGeom>
            <a:solidFill>
              <a:srgbClr val="FFFFFF"/>
            </a:solidFill>
            <a:ln w="9525">
              <a:noFill/>
              <a:round/>
              <a:headEnd/>
              <a:tailEnd/>
            </a:ln>
          </p:spPr>
          <p:txBody>
            <a:bodyPr anchor="ctr"/>
            <a:lstStyle/>
            <a:p>
              <a:pPr algn="ctr"/>
              <a:endParaRPr/>
            </a:p>
          </p:txBody>
        </p:sp>
        <p:sp>
          <p:nvSpPr>
            <p:cNvPr id="78" name="íśḷîďe"/>
            <p:cNvSpPr/>
            <p:nvPr/>
          </p:nvSpPr>
          <p:spPr bwMode="auto">
            <a:xfrm>
              <a:off x="25585738" y="4951413"/>
              <a:ext cx="1906588" cy="336550"/>
            </a:xfrm>
            <a:custGeom>
              <a:avLst/>
              <a:gdLst/>
              <a:ahLst/>
              <a:cxnLst>
                <a:cxn ang="0">
                  <a:pos x="17" y="3"/>
                </a:cxn>
                <a:cxn ang="0">
                  <a:pos x="16" y="3"/>
                </a:cxn>
                <a:cxn ang="0">
                  <a:pos x="14" y="2"/>
                </a:cxn>
                <a:cxn ang="0">
                  <a:pos x="12" y="2"/>
                </a:cxn>
                <a:cxn ang="0">
                  <a:pos x="10" y="2"/>
                </a:cxn>
                <a:cxn ang="0">
                  <a:pos x="9" y="2"/>
                </a:cxn>
                <a:cxn ang="0">
                  <a:pos x="6" y="2"/>
                </a:cxn>
                <a:cxn ang="0">
                  <a:pos x="3" y="2"/>
                </a:cxn>
                <a:cxn ang="0">
                  <a:pos x="0" y="3"/>
                </a:cxn>
                <a:cxn ang="0">
                  <a:pos x="3" y="1"/>
                </a:cxn>
                <a:cxn ang="0">
                  <a:pos x="5" y="0"/>
                </a:cxn>
                <a:cxn ang="0">
                  <a:pos x="7" y="0"/>
                </a:cxn>
                <a:cxn ang="0">
                  <a:pos x="9" y="0"/>
                </a:cxn>
                <a:cxn ang="0">
                  <a:pos x="10" y="0"/>
                </a:cxn>
                <a:cxn ang="0">
                  <a:pos x="12" y="0"/>
                </a:cxn>
                <a:cxn ang="0">
                  <a:pos x="15" y="1"/>
                </a:cxn>
                <a:cxn ang="0">
                  <a:pos x="17" y="3"/>
                </a:cxn>
              </a:cxnLst>
              <a:rect l="0" t="0" r="r" b="b"/>
              <a:pathLst>
                <a:path w="17" h="3">
                  <a:moveTo>
                    <a:pt x="17" y="3"/>
                  </a:moveTo>
                  <a:cubicBezTo>
                    <a:pt x="17" y="3"/>
                    <a:pt x="17" y="3"/>
                    <a:pt x="16" y="3"/>
                  </a:cubicBezTo>
                  <a:cubicBezTo>
                    <a:pt x="16" y="2"/>
                    <a:pt x="15" y="2"/>
                    <a:pt x="14" y="2"/>
                  </a:cubicBezTo>
                  <a:cubicBezTo>
                    <a:pt x="13" y="2"/>
                    <a:pt x="12" y="2"/>
                    <a:pt x="12" y="2"/>
                  </a:cubicBezTo>
                  <a:cubicBezTo>
                    <a:pt x="11" y="2"/>
                    <a:pt x="11" y="2"/>
                    <a:pt x="10" y="2"/>
                  </a:cubicBezTo>
                  <a:cubicBezTo>
                    <a:pt x="10" y="2"/>
                    <a:pt x="9" y="2"/>
                    <a:pt x="9" y="2"/>
                  </a:cubicBezTo>
                  <a:cubicBezTo>
                    <a:pt x="8" y="2"/>
                    <a:pt x="7" y="2"/>
                    <a:pt x="6" y="2"/>
                  </a:cubicBezTo>
                  <a:cubicBezTo>
                    <a:pt x="5" y="2"/>
                    <a:pt x="4" y="2"/>
                    <a:pt x="3" y="2"/>
                  </a:cubicBezTo>
                  <a:cubicBezTo>
                    <a:pt x="2" y="3"/>
                    <a:pt x="0" y="3"/>
                    <a:pt x="0" y="3"/>
                  </a:cubicBezTo>
                  <a:cubicBezTo>
                    <a:pt x="0" y="3"/>
                    <a:pt x="1" y="2"/>
                    <a:pt x="3" y="1"/>
                  </a:cubicBezTo>
                  <a:cubicBezTo>
                    <a:pt x="3" y="1"/>
                    <a:pt x="4" y="0"/>
                    <a:pt x="5" y="0"/>
                  </a:cubicBezTo>
                  <a:cubicBezTo>
                    <a:pt x="6" y="0"/>
                    <a:pt x="6" y="0"/>
                    <a:pt x="7" y="0"/>
                  </a:cubicBezTo>
                  <a:cubicBezTo>
                    <a:pt x="7" y="0"/>
                    <a:pt x="8" y="0"/>
                    <a:pt x="9" y="0"/>
                  </a:cubicBezTo>
                  <a:cubicBezTo>
                    <a:pt x="9" y="0"/>
                    <a:pt x="10" y="0"/>
                    <a:pt x="10" y="0"/>
                  </a:cubicBezTo>
                  <a:cubicBezTo>
                    <a:pt x="11" y="0"/>
                    <a:pt x="11" y="0"/>
                    <a:pt x="12" y="0"/>
                  </a:cubicBezTo>
                  <a:cubicBezTo>
                    <a:pt x="13" y="0"/>
                    <a:pt x="14" y="1"/>
                    <a:pt x="15" y="1"/>
                  </a:cubicBezTo>
                  <a:cubicBezTo>
                    <a:pt x="16" y="2"/>
                    <a:pt x="17" y="3"/>
                    <a:pt x="17" y="3"/>
                  </a:cubicBezTo>
                  <a:close/>
                </a:path>
              </a:pathLst>
            </a:custGeom>
            <a:solidFill>
              <a:srgbClr val="FFFFFF"/>
            </a:solidFill>
            <a:ln w="9525">
              <a:noFill/>
              <a:round/>
              <a:headEnd/>
              <a:tailEnd/>
            </a:ln>
          </p:spPr>
          <p:txBody>
            <a:bodyPr anchor="ctr"/>
            <a:lstStyle/>
            <a:p>
              <a:pPr algn="ctr"/>
              <a:endParaRPr/>
            </a:p>
          </p:txBody>
        </p:sp>
        <p:sp>
          <p:nvSpPr>
            <p:cNvPr id="79" name="íŝlîdé"/>
            <p:cNvSpPr/>
            <p:nvPr/>
          </p:nvSpPr>
          <p:spPr bwMode="auto">
            <a:xfrm>
              <a:off x="34893251" y="14258926"/>
              <a:ext cx="673100" cy="2466975"/>
            </a:xfrm>
            <a:custGeom>
              <a:avLst/>
              <a:gdLst/>
              <a:ahLst/>
              <a:cxnLst>
                <a:cxn ang="0">
                  <a:pos x="4" y="22"/>
                </a:cxn>
                <a:cxn ang="0">
                  <a:pos x="4" y="18"/>
                </a:cxn>
                <a:cxn ang="0">
                  <a:pos x="4" y="10"/>
                </a:cxn>
                <a:cxn ang="0">
                  <a:pos x="4" y="8"/>
                </a:cxn>
                <a:cxn ang="0">
                  <a:pos x="3" y="6"/>
                </a:cxn>
                <a:cxn ang="0">
                  <a:pos x="3" y="5"/>
                </a:cxn>
                <a:cxn ang="0">
                  <a:pos x="2" y="3"/>
                </a:cxn>
                <a:cxn ang="0">
                  <a:pos x="0" y="1"/>
                </a:cxn>
                <a:cxn ang="0">
                  <a:pos x="0" y="0"/>
                </a:cxn>
                <a:cxn ang="0">
                  <a:pos x="3" y="2"/>
                </a:cxn>
                <a:cxn ang="0">
                  <a:pos x="4" y="4"/>
                </a:cxn>
                <a:cxn ang="0">
                  <a:pos x="5" y="6"/>
                </a:cxn>
                <a:cxn ang="0">
                  <a:pos x="6" y="10"/>
                </a:cxn>
                <a:cxn ang="0">
                  <a:pos x="6" y="15"/>
                </a:cxn>
                <a:cxn ang="0">
                  <a:pos x="6" y="18"/>
                </a:cxn>
                <a:cxn ang="0">
                  <a:pos x="4" y="22"/>
                </a:cxn>
              </a:cxnLst>
              <a:rect l="0" t="0" r="r" b="b"/>
              <a:pathLst>
                <a:path w="6" h="22">
                  <a:moveTo>
                    <a:pt x="4" y="22"/>
                  </a:moveTo>
                  <a:cubicBezTo>
                    <a:pt x="4" y="22"/>
                    <a:pt x="4" y="21"/>
                    <a:pt x="4" y="18"/>
                  </a:cubicBezTo>
                  <a:cubicBezTo>
                    <a:pt x="5" y="16"/>
                    <a:pt x="4" y="13"/>
                    <a:pt x="4" y="10"/>
                  </a:cubicBezTo>
                  <a:cubicBezTo>
                    <a:pt x="4" y="10"/>
                    <a:pt x="4" y="9"/>
                    <a:pt x="4" y="8"/>
                  </a:cubicBezTo>
                  <a:cubicBezTo>
                    <a:pt x="4" y="8"/>
                    <a:pt x="3" y="7"/>
                    <a:pt x="3" y="6"/>
                  </a:cubicBezTo>
                  <a:cubicBezTo>
                    <a:pt x="3" y="6"/>
                    <a:pt x="3" y="5"/>
                    <a:pt x="3" y="5"/>
                  </a:cubicBezTo>
                  <a:cubicBezTo>
                    <a:pt x="2" y="4"/>
                    <a:pt x="2" y="4"/>
                    <a:pt x="2" y="3"/>
                  </a:cubicBezTo>
                  <a:cubicBezTo>
                    <a:pt x="1" y="2"/>
                    <a:pt x="1" y="1"/>
                    <a:pt x="0" y="1"/>
                  </a:cubicBezTo>
                  <a:cubicBezTo>
                    <a:pt x="0" y="0"/>
                    <a:pt x="0" y="0"/>
                    <a:pt x="0" y="0"/>
                  </a:cubicBezTo>
                  <a:cubicBezTo>
                    <a:pt x="0" y="0"/>
                    <a:pt x="1" y="1"/>
                    <a:pt x="3" y="2"/>
                  </a:cubicBezTo>
                  <a:cubicBezTo>
                    <a:pt x="3" y="3"/>
                    <a:pt x="3" y="3"/>
                    <a:pt x="4" y="4"/>
                  </a:cubicBezTo>
                  <a:cubicBezTo>
                    <a:pt x="4" y="5"/>
                    <a:pt x="5" y="5"/>
                    <a:pt x="5" y="6"/>
                  </a:cubicBezTo>
                  <a:cubicBezTo>
                    <a:pt x="5" y="7"/>
                    <a:pt x="6" y="9"/>
                    <a:pt x="6" y="10"/>
                  </a:cubicBezTo>
                  <a:cubicBezTo>
                    <a:pt x="6" y="12"/>
                    <a:pt x="6" y="13"/>
                    <a:pt x="6" y="15"/>
                  </a:cubicBezTo>
                  <a:cubicBezTo>
                    <a:pt x="6" y="16"/>
                    <a:pt x="6" y="17"/>
                    <a:pt x="6" y="18"/>
                  </a:cubicBezTo>
                  <a:cubicBezTo>
                    <a:pt x="5" y="21"/>
                    <a:pt x="4" y="22"/>
                    <a:pt x="4" y="22"/>
                  </a:cubicBezTo>
                  <a:close/>
                </a:path>
              </a:pathLst>
            </a:custGeom>
            <a:solidFill>
              <a:srgbClr val="FFFFFF"/>
            </a:solidFill>
            <a:ln w="9525">
              <a:noFill/>
              <a:round/>
              <a:headEnd/>
              <a:tailEnd/>
            </a:ln>
          </p:spPr>
          <p:txBody>
            <a:bodyPr anchor="ctr"/>
            <a:lstStyle/>
            <a:p>
              <a:pPr algn="ctr"/>
              <a:endParaRPr/>
            </a:p>
          </p:txBody>
        </p:sp>
        <p:sp>
          <p:nvSpPr>
            <p:cNvPr id="80" name="íśḷîḋè"/>
            <p:cNvSpPr/>
            <p:nvPr/>
          </p:nvSpPr>
          <p:spPr bwMode="auto">
            <a:xfrm>
              <a:off x="35679063" y="14484351"/>
              <a:ext cx="560388" cy="1793875"/>
            </a:xfrm>
            <a:custGeom>
              <a:avLst/>
              <a:gdLst/>
              <a:ahLst/>
              <a:cxnLst>
                <a:cxn ang="0">
                  <a:pos x="3" y="16"/>
                </a:cxn>
                <a:cxn ang="0">
                  <a:pos x="3" y="15"/>
                </a:cxn>
                <a:cxn ang="0">
                  <a:pos x="3" y="13"/>
                </a:cxn>
                <a:cxn ang="0">
                  <a:pos x="3" y="11"/>
                </a:cxn>
                <a:cxn ang="0">
                  <a:pos x="3" y="9"/>
                </a:cxn>
                <a:cxn ang="0">
                  <a:pos x="3" y="8"/>
                </a:cxn>
                <a:cxn ang="0">
                  <a:pos x="2" y="5"/>
                </a:cxn>
                <a:cxn ang="0">
                  <a:pos x="1" y="2"/>
                </a:cxn>
                <a:cxn ang="0">
                  <a:pos x="0" y="0"/>
                </a:cxn>
                <a:cxn ang="0">
                  <a:pos x="2" y="2"/>
                </a:cxn>
                <a:cxn ang="0">
                  <a:pos x="4" y="4"/>
                </a:cxn>
                <a:cxn ang="0">
                  <a:pos x="4" y="6"/>
                </a:cxn>
                <a:cxn ang="0">
                  <a:pos x="5" y="7"/>
                </a:cxn>
                <a:cxn ang="0">
                  <a:pos x="5" y="9"/>
                </a:cxn>
                <a:cxn ang="0">
                  <a:pos x="5" y="11"/>
                </a:cxn>
                <a:cxn ang="0">
                  <a:pos x="4" y="13"/>
                </a:cxn>
                <a:cxn ang="0">
                  <a:pos x="3" y="16"/>
                </a:cxn>
              </a:cxnLst>
              <a:rect l="0" t="0" r="r" b="b"/>
              <a:pathLst>
                <a:path w="5" h="16">
                  <a:moveTo>
                    <a:pt x="3" y="16"/>
                  </a:moveTo>
                  <a:cubicBezTo>
                    <a:pt x="3" y="16"/>
                    <a:pt x="3" y="16"/>
                    <a:pt x="3" y="15"/>
                  </a:cubicBezTo>
                  <a:cubicBezTo>
                    <a:pt x="3" y="15"/>
                    <a:pt x="3" y="14"/>
                    <a:pt x="3" y="13"/>
                  </a:cubicBezTo>
                  <a:cubicBezTo>
                    <a:pt x="3" y="12"/>
                    <a:pt x="3" y="12"/>
                    <a:pt x="3" y="11"/>
                  </a:cubicBezTo>
                  <a:cubicBezTo>
                    <a:pt x="3" y="10"/>
                    <a:pt x="3" y="10"/>
                    <a:pt x="3" y="9"/>
                  </a:cubicBezTo>
                  <a:cubicBezTo>
                    <a:pt x="3" y="9"/>
                    <a:pt x="3" y="8"/>
                    <a:pt x="3" y="8"/>
                  </a:cubicBezTo>
                  <a:cubicBezTo>
                    <a:pt x="2" y="7"/>
                    <a:pt x="2" y="6"/>
                    <a:pt x="2" y="5"/>
                  </a:cubicBezTo>
                  <a:cubicBezTo>
                    <a:pt x="2" y="4"/>
                    <a:pt x="2" y="3"/>
                    <a:pt x="1" y="2"/>
                  </a:cubicBezTo>
                  <a:cubicBezTo>
                    <a:pt x="1" y="1"/>
                    <a:pt x="0" y="0"/>
                    <a:pt x="0" y="0"/>
                  </a:cubicBezTo>
                  <a:cubicBezTo>
                    <a:pt x="0" y="0"/>
                    <a:pt x="1" y="1"/>
                    <a:pt x="2" y="2"/>
                  </a:cubicBezTo>
                  <a:cubicBezTo>
                    <a:pt x="3" y="2"/>
                    <a:pt x="3" y="3"/>
                    <a:pt x="4" y="4"/>
                  </a:cubicBezTo>
                  <a:cubicBezTo>
                    <a:pt x="4" y="5"/>
                    <a:pt x="4" y="5"/>
                    <a:pt x="4" y="6"/>
                  </a:cubicBezTo>
                  <a:cubicBezTo>
                    <a:pt x="4" y="6"/>
                    <a:pt x="5" y="7"/>
                    <a:pt x="5" y="7"/>
                  </a:cubicBezTo>
                  <a:cubicBezTo>
                    <a:pt x="5" y="8"/>
                    <a:pt x="5" y="8"/>
                    <a:pt x="5" y="9"/>
                  </a:cubicBezTo>
                  <a:cubicBezTo>
                    <a:pt x="5" y="10"/>
                    <a:pt x="5" y="10"/>
                    <a:pt x="5" y="11"/>
                  </a:cubicBezTo>
                  <a:cubicBezTo>
                    <a:pt x="5" y="12"/>
                    <a:pt x="4" y="13"/>
                    <a:pt x="4" y="13"/>
                  </a:cubicBezTo>
                  <a:cubicBezTo>
                    <a:pt x="4" y="15"/>
                    <a:pt x="3" y="16"/>
                    <a:pt x="3" y="16"/>
                  </a:cubicBezTo>
                  <a:close/>
                </a:path>
              </a:pathLst>
            </a:custGeom>
            <a:solidFill>
              <a:srgbClr val="FFFFFF"/>
            </a:solidFill>
            <a:ln w="9525">
              <a:noFill/>
              <a:round/>
              <a:headEnd/>
              <a:tailEnd/>
            </a:ln>
          </p:spPr>
          <p:txBody>
            <a:bodyPr anchor="ctr"/>
            <a:lstStyle/>
            <a:p>
              <a:pPr algn="ctr"/>
              <a:endParaRPr/>
            </a:p>
          </p:txBody>
        </p:sp>
        <p:sp>
          <p:nvSpPr>
            <p:cNvPr id="81" name="íSḻïde"/>
            <p:cNvSpPr/>
            <p:nvPr/>
          </p:nvSpPr>
          <p:spPr bwMode="auto">
            <a:xfrm>
              <a:off x="25922288" y="17399001"/>
              <a:ext cx="1009650" cy="3140075"/>
            </a:xfrm>
            <a:custGeom>
              <a:avLst/>
              <a:gdLst/>
              <a:ahLst/>
              <a:cxnLst>
                <a:cxn ang="0">
                  <a:pos x="0" y="28"/>
                </a:cxn>
                <a:cxn ang="0">
                  <a:pos x="1" y="24"/>
                </a:cxn>
                <a:cxn ang="0">
                  <a:pos x="3" y="14"/>
                </a:cxn>
                <a:cxn ang="0">
                  <a:pos x="7" y="4"/>
                </a:cxn>
                <a:cxn ang="0">
                  <a:pos x="9" y="0"/>
                </a:cxn>
                <a:cxn ang="0">
                  <a:pos x="8" y="5"/>
                </a:cxn>
                <a:cxn ang="0">
                  <a:pos x="5" y="15"/>
                </a:cxn>
                <a:cxn ang="0">
                  <a:pos x="2" y="24"/>
                </a:cxn>
                <a:cxn ang="0">
                  <a:pos x="0" y="28"/>
                </a:cxn>
              </a:cxnLst>
              <a:rect l="0" t="0" r="r" b="b"/>
              <a:pathLst>
                <a:path w="9" h="28">
                  <a:moveTo>
                    <a:pt x="0" y="28"/>
                  </a:moveTo>
                  <a:cubicBezTo>
                    <a:pt x="0" y="28"/>
                    <a:pt x="0" y="27"/>
                    <a:pt x="1" y="24"/>
                  </a:cubicBezTo>
                  <a:cubicBezTo>
                    <a:pt x="1" y="21"/>
                    <a:pt x="2" y="18"/>
                    <a:pt x="3" y="14"/>
                  </a:cubicBezTo>
                  <a:cubicBezTo>
                    <a:pt x="4" y="10"/>
                    <a:pt x="6" y="7"/>
                    <a:pt x="7" y="4"/>
                  </a:cubicBezTo>
                  <a:cubicBezTo>
                    <a:pt x="8" y="2"/>
                    <a:pt x="9" y="0"/>
                    <a:pt x="9" y="0"/>
                  </a:cubicBezTo>
                  <a:cubicBezTo>
                    <a:pt x="9" y="0"/>
                    <a:pt x="8" y="2"/>
                    <a:pt x="8" y="5"/>
                  </a:cubicBezTo>
                  <a:cubicBezTo>
                    <a:pt x="7" y="7"/>
                    <a:pt x="6" y="11"/>
                    <a:pt x="5" y="15"/>
                  </a:cubicBezTo>
                  <a:cubicBezTo>
                    <a:pt x="4" y="18"/>
                    <a:pt x="3" y="22"/>
                    <a:pt x="2" y="24"/>
                  </a:cubicBezTo>
                  <a:cubicBezTo>
                    <a:pt x="1" y="27"/>
                    <a:pt x="0" y="28"/>
                    <a:pt x="0" y="28"/>
                  </a:cubicBezTo>
                  <a:close/>
                </a:path>
              </a:pathLst>
            </a:custGeom>
            <a:solidFill>
              <a:srgbClr val="FFFFFF"/>
            </a:solidFill>
            <a:ln w="9525">
              <a:noFill/>
              <a:round/>
              <a:headEnd/>
              <a:tailEnd/>
            </a:ln>
          </p:spPr>
          <p:txBody>
            <a:bodyPr anchor="ctr"/>
            <a:lstStyle/>
            <a:p>
              <a:pPr algn="ctr"/>
              <a:endParaRPr/>
            </a:p>
          </p:txBody>
        </p:sp>
        <p:sp>
          <p:nvSpPr>
            <p:cNvPr id="82" name="îṧľïḋe"/>
            <p:cNvSpPr/>
            <p:nvPr/>
          </p:nvSpPr>
          <p:spPr bwMode="auto">
            <a:xfrm>
              <a:off x="26258838" y="16390938"/>
              <a:ext cx="1906588" cy="5718175"/>
            </a:xfrm>
            <a:custGeom>
              <a:avLst/>
              <a:gdLst/>
              <a:ahLst/>
              <a:cxnLst>
                <a:cxn ang="0">
                  <a:pos x="0" y="51"/>
                </a:cxn>
                <a:cxn ang="0">
                  <a:pos x="2" y="43"/>
                </a:cxn>
                <a:cxn ang="0">
                  <a:pos x="8" y="25"/>
                </a:cxn>
                <a:cxn ang="0">
                  <a:pos x="14" y="8"/>
                </a:cxn>
                <a:cxn ang="0">
                  <a:pos x="17" y="0"/>
                </a:cxn>
                <a:cxn ang="0">
                  <a:pos x="15" y="8"/>
                </a:cxn>
                <a:cxn ang="0">
                  <a:pos x="10" y="26"/>
                </a:cxn>
                <a:cxn ang="0">
                  <a:pos x="3" y="43"/>
                </a:cxn>
                <a:cxn ang="0">
                  <a:pos x="0" y="51"/>
                </a:cxn>
              </a:cxnLst>
              <a:rect l="0" t="0" r="r" b="b"/>
              <a:pathLst>
                <a:path w="17" h="51">
                  <a:moveTo>
                    <a:pt x="0" y="51"/>
                  </a:moveTo>
                  <a:cubicBezTo>
                    <a:pt x="0" y="51"/>
                    <a:pt x="1" y="47"/>
                    <a:pt x="2" y="43"/>
                  </a:cubicBezTo>
                  <a:cubicBezTo>
                    <a:pt x="4" y="38"/>
                    <a:pt x="5" y="31"/>
                    <a:pt x="8" y="25"/>
                  </a:cubicBezTo>
                  <a:cubicBezTo>
                    <a:pt x="10" y="19"/>
                    <a:pt x="12" y="12"/>
                    <a:pt x="14" y="8"/>
                  </a:cubicBezTo>
                  <a:cubicBezTo>
                    <a:pt x="16" y="3"/>
                    <a:pt x="17" y="0"/>
                    <a:pt x="17" y="0"/>
                  </a:cubicBezTo>
                  <a:cubicBezTo>
                    <a:pt x="17" y="0"/>
                    <a:pt x="16" y="3"/>
                    <a:pt x="15" y="8"/>
                  </a:cubicBezTo>
                  <a:cubicBezTo>
                    <a:pt x="14" y="13"/>
                    <a:pt x="12" y="19"/>
                    <a:pt x="10" y="26"/>
                  </a:cubicBezTo>
                  <a:cubicBezTo>
                    <a:pt x="7" y="32"/>
                    <a:pt x="5" y="38"/>
                    <a:pt x="3" y="43"/>
                  </a:cubicBezTo>
                  <a:cubicBezTo>
                    <a:pt x="1" y="48"/>
                    <a:pt x="0" y="51"/>
                    <a:pt x="0" y="51"/>
                  </a:cubicBezTo>
                  <a:close/>
                </a:path>
              </a:pathLst>
            </a:custGeom>
            <a:solidFill>
              <a:srgbClr val="FFFFFF"/>
            </a:solidFill>
            <a:ln w="9525">
              <a:noFill/>
              <a:round/>
              <a:headEnd/>
              <a:tailEnd/>
            </a:ln>
          </p:spPr>
          <p:txBody>
            <a:bodyPr anchor="ctr"/>
            <a:lstStyle/>
            <a:p>
              <a:pPr algn="ctr"/>
              <a:endParaRPr/>
            </a:p>
          </p:txBody>
        </p:sp>
        <p:sp>
          <p:nvSpPr>
            <p:cNvPr id="83" name="ïṣ1iḑê"/>
            <p:cNvSpPr/>
            <p:nvPr/>
          </p:nvSpPr>
          <p:spPr bwMode="auto">
            <a:xfrm>
              <a:off x="27492326" y="17062451"/>
              <a:ext cx="1457325" cy="4598988"/>
            </a:xfrm>
            <a:custGeom>
              <a:avLst/>
              <a:gdLst/>
              <a:ahLst/>
              <a:cxnLst>
                <a:cxn ang="0">
                  <a:pos x="0" y="41"/>
                </a:cxn>
                <a:cxn ang="0">
                  <a:pos x="1" y="35"/>
                </a:cxn>
                <a:cxn ang="0">
                  <a:pos x="5" y="20"/>
                </a:cxn>
                <a:cxn ang="0">
                  <a:pos x="10" y="6"/>
                </a:cxn>
                <a:cxn ang="0">
                  <a:pos x="13" y="0"/>
                </a:cxn>
                <a:cxn ang="0">
                  <a:pos x="11" y="7"/>
                </a:cxn>
                <a:cxn ang="0">
                  <a:pos x="7" y="21"/>
                </a:cxn>
                <a:cxn ang="0">
                  <a:pos x="2" y="35"/>
                </a:cxn>
                <a:cxn ang="0">
                  <a:pos x="0" y="41"/>
                </a:cxn>
              </a:cxnLst>
              <a:rect l="0" t="0" r="r" b="b"/>
              <a:pathLst>
                <a:path w="13" h="41">
                  <a:moveTo>
                    <a:pt x="0" y="41"/>
                  </a:moveTo>
                  <a:cubicBezTo>
                    <a:pt x="0" y="41"/>
                    <a:pt x="0" y="39"/>
                    <a:pt x="1" y="35"/>
                  </a:cubicBezTo>
                  <a:cubicBezTo>
                    <a:pt x="2" y="31"/>
                    <a:pt x="4" y="26"/>
                    <a:pt x="5" y="20"/>
                  </a:cubicBezTo>
                  <a:cubicBezTo>
                    <a:pt x="7" y="15"/>
                    <a:pt x="9" y="10"/>
                    <a:pt x="10" y="6"/>
                  </a:cubicBezTo>
                  <a:cubicBezTo>
                    <a:pt x="12" y="3"/>
                    <a:pt x="13" y="0"/>
                    <a:pt x="13" y="0"/>
                  </a:cubicBezTo>
                  <a:cubicBezTo>
                    <a:pt x="13" y="0"/>
                    <a:pt x="12" y="3"/>
                    <a:pt x="11" y="7"/>
                  </a:cubicBezTo>
                  <a:cubicBezTo>
                    <a:pt x="10" y="11"/>
                    <a:pt x="9" y="16"/>
                    <a:pt x="7" y="21"/>
                  </a:cubicBezTo>
                  <a:cubicBezTo>
                    <a:pt x="6" y="26"/>
                    <a:pt x="4" y="31"/>
                    <a:pt x="2" y="35"/>
                  </a:cubicBezTo>
                  <a:cubicBezTo>
                    <a:pt x="1" y="39"/>
                    <a:pt x="0" y="41"/>
                    <a:pt x="0" y="41"/>
                  </a:cubicBezTo>
                  <a:close/>
                </a:path>
              </a:pathLst>
            </a:custGeom>
            <a:solidFill>
              <a:srgbClr val="FFFFFF"/>
            </a:solidFill>
            <a:ln w="9525">
              <a:noFill/>
              <a:round/>
              <a:headEnd/>
              <a:tailEnd/>
            </a:ln>
          </p:spPr>
          <p:txBody>
            <a:bodyPr anchor="ctr"/>
            <a:lstStyle/>
            <a:p>
              <a:pPr algn="ctr"/>
              <a:endParaRPr/>
            </a:p>
          </p:txBody>
        </p:sp>
        <p:sp>
          <p:nvSpPr>
            <p:cNvPr id="84" name="iŝľídè"/>
            <p:cNvSpPr/>
            <p:nvPr/>
          </p:nvSpPr>
          <p:spPr bwMode="auto">
            <a:xfrm>
              <a:off x="36015613" y="4951413"/>
              <a:ext cx="2690813" cy="3252788"/>
            </a:xfrm>
            <a:custGeom>
              <a:avLst/>
              <a:gdLst/>
              <a:ahLst/>
              <a:cxnLst>
                <a:cxn ang="0">
                  <a:pos x="24" y="21"/>
                </a:cxn>
                <a:cxn ang="0">
                  <a:pos x="3" y="16"/>
                </a:cxn>
                <a:cxn ang="0">
                  <a:pos x="10" y="17"/>
                </a:cxn>
                <a:cxn ang="0">
                  <a:pos x="6" y="22"/>
                </a:cxn>
                <a:cxn ang="0">
                  <a:pos x="13" y="21"/>
                </a:cxn>
                <a:cxn ang="0">
                  <a:pos x="11" y="27"/>
                </a:cxn>
                <a:cxn ang="0">
                  <a:pos x="19" y="24"/>
                </a:cxn>
                <a:cxn ang="0">
                  <a:pos x="21" y="25"/>
                </a:cxn>
                <a:cxn ang="0">
                  <a:pos x="24" y="21"/>
                </a:cxn>
              </a:cxnLst>
              <a:rect l="0" t="0" r="r" b="b"/>
              <a:pathLst>
                <a:path w="24" h="29">
                  <a:moveTo>
                    <a:pt x="24" y="21"/>
                  </a:moveTo>
                  <a:cubicBezTo>
                    <a:pt x="24" y="21"/>
                    <a:pt x="18" y="0"/>
                    <a:pt x="3" y="16"/>
                  </a:cubicBezTo>
                  <a:cubicBezTo>
                    <a:pt x="3" y="16"/>
                    <a:pt x="0" y="22"/>
                    <a:pt x="10" y="17"/>
                  </a:cubicBezTo>
                  <a:cubicBezTo>
                    <a:pt x="10" y="17"/>
                    <a:pt x="7" y="21"/>
                    <a:pt x="6" y="22"/>
                  </a:cubicBezTo>
                  <a:cubicBezTo>
                    <a:pt x="6" y="22"/>
                    <a:pt x="5" y="27"/>
                    <a:pt x="13" y="21"/>
                  </a:cubicBezTo>
                  <a:cubicBezTo>
                    <a:pt x="13" y="21"/>
                    <a:pt x="9" y="26"/>
                    <a:pt x="11" y="27"/>
                  </a:cubicBezTo>
                  <a:cubicBezTo>
                    <a:pt x="11" y="27"/>
                    <a:pt x="13" y="29"/>
                    <a:pt x="19" y="24"/>
                  </a:cubicBezTo>
                  <a:cubicBezTo>
                    <a:pt x="21" y="25"/>
                    <a:pt x="21" y="25"/>
                    <a:pt x="21" y="25"/>
                  </a:cubicBezTo>
                  <a:lnTo>
                    <a:pt x="24" y="21"/>
                  </a:lnTo>
                  <a:close/>
                </a:path>
              </a:pathLst>
            </a:custGeom>
            <a:solidFill>
              <a:srgbClr val="FFFFFF"/>
            </a:solidFill>
            <a:ln w="9525">
              <a:noFill/>
              <a:round/>
              <a:headEnd/>
              <a:tailEnd/>
            </a:ln>
          </p:spPr>
          <p:txBody>
            <a:bodyPr anchor="ctr"/>
            <a:lstStyle/>
            <a:p>
              <a:pPr algn="ctr"/>
              <a:endParaRPr/>
            </a:p>
          </p:txBody>
        </p:sp>
        <p:sp>
          <p:nvSpPr>
            <p:cNvPr id="85" name="iṩľîḑê"/>
            <p:cNvSpPr/>
            <p:nvPr/>
          </p:nvSpPr>
          <p:spPr bwMode="auto">
            <a:xfrm>
              <a:off x="40949563" y="8877301"/>
              <a:ext cx="2803525" cy="2690813"/>
            </a:xfrm>
            <a:custGeom>
              <a:avLst/>
              <a:gdLst/>
              <a:ahLst/>
              <a:cxnLst>
                <a:cxn ang="0">
                  <a:pos x="4" y="2"/>
                </a:cxn>
                <a:cxn ang="0">
                  <a:pos x="17" y="19"/>
                </a:cxn>
                <a:cxn ang="0">
                  <a:pos x="12" y="14"/>
                </a:cxn>
                <a:cxn ang="0">
                  <a:pos x="10" y="19"/>
                </a:cxn>
                <a:cxn ang="0">
                  <a:pos x="7" y="12"/>
                </a:cxn>
                <a:cxn ang="0">
                  <a:pos x="3" y="17"/>
                </a:cxn>
                <a:cxn ang="0">
                  <a:pos x="3" y="8"/>
                </a:cxn>
                <a:cxn ang="0">
                  <a:pos x="1" y="6"/>
                </a:cxn>
                <a:cxn ang="0">
                  <a:pos x="4" y="2"/>
                </a:cxn>
              </a:cxnLst>
              <a:rect l="0" t="0" r="r" b="b"/>
              <a:pathLst>
                <a:path w="25" h="24">
                  <a:moveTo>
                    <a:pt x="4" y="2"/>
                  </a:moveTo>
                  <a:cubicBezTo>
                    <a:pt x="4" y="2"/>
                    <a:pt x="25" y="0"/>
                    <a:pt x="17" y="19"/>
                  </a:cubicBezTo>
                  <a:cubicBezTo>
                    <a:pt x="17" y="19"/>
                    <a:pt x="12" y="24"/>
                    <a:pt x="12" y="14"/>
                  </a:cubicBezTo>
                  <a:cubicBezTo>
                    <a:pt x="12" y="14"/>
                    <a:pt x="11" y="18"/>
                    <a:pt x="10" y="19"/>
                  </a:cubicBezTo>
                  <a:cubicBezTo>
                    <a:pt x="9" y="19"/>
                    <a:pt x="5" y="22"/>
                    <a:pt x="7" y="12"/>
                  </a:cubicBezTo>
                  <a:cubicBezTo>
                    <a:pt x="7" y="12"/>
                    <a:pt x="5" y="18"/>
                    <a:pt x="3" y="17"/>
                  </a:cubicBezTo>
                  <a:cubicBezTo>
                    <a:pt x="3" y="17"/>
                    <a:pt x="0" y="16"/>
                    <a:pt x="3" y="8"/>
                  </a:cubicBezTo>
                  <a:cubicBezTo>
                    <a:pt x="1" y="6"/>
                    <a:pt x="1" y="6"/>
                    <a:pt x="1" y="6"/>
                  </a:cubicBezTo>
                  <a:lnTo>
                    <a:pt x="4" y="2"/>
                  </a:lnTo>
                  <a:close/>
                </a:path>
              </a:pathLst>
            </a:custGeom>
            <a:solidFill>
              <a:srgbClr val="FFFFFF"/>
            </a:solidFill>
            <a:ln w="9525">
              <a:noFill/>
              <a:round/>
              <a:headEnd/>
              <a:tailEnd/>
            </a:ln>
          </p:spPr>
          <p:txBody>
            <a:bodyPr anchor="ctr"/>
            <a:lstStyle/>
            <a:p>
              <a:pPr algn="ctr"/>
              <a:endParaRPr/>
            </a:p>
          </p:txBody>
        </p:sp>
        <p:sp>
          <p:nvSpPr>
            <p:cNvPr id="86" name="îṥļïḓe"/>
            <p:cNvSpPr/>
            <p:nvPr/>
          </p:nvSpPr>
          <p:spPr bwMode="auto">
            <a:xfrm>
              <a:off x="38146038" y="6410326"/>
              <a:ext cx="3700463" cy="4037013"/>
            </a:xfrm>
            <a:custGeom>
              <a:avLst/>
              <a:gdLst/>
              <a:ahLst/>
              <a:cxnLst>
                <a:cxn ang="0">
                  <a:pos x="14" y="32"/>
                </a:cxn>
                <a:cxn ang="0">
                  <a:pos x="29" y="25"/>
                </a:cxn>
                <a:cxn ang="0">
                  <a:pos x="25" y="4"/>
                </a:cxn>
                <a:cxn ang="0">
                  <a:pos x="3" y="9"/>
                </a:cxn>
                <a:cxn ang="0">
                  <a:pos x="3" y="25"/>
                </a:cxn>
                <a:cxn ang="0">
                  <a:pos x="2" y="27"/>
                </a:cxn>
                <a:cxn ang="0">
                  <a:pos x="3" y="32"/>
                </a:cxn>
                <a:cxn ang="0">
                  <a:pos x="7" y="35"/>
                </a:cxn>
                <a:cxn ang="0">
                  <a:pos x="13" y="34"/>
                </a:cxn>
                <a:cxn ang="0">
                  <a:pos x="14" y="32"/>
                </a:cxn>
              </a:cxnLst>
              <a:rect l="0" t="0" r="r" b="b"/>
              <a:pathLst>
                <a:path w="33" h="36">
                  <a:moveTo>
                    <a:pt x="14" y="32"/>
                  </a:moveTo>
                  <a:cubicBezTo>
                    <a:pt x="20" y="33"/>
                    <a:pt x="26" y="30"/>
                    <a:pt x="29" y="25"/>
                  </a:cubicBezTo>
                  <a:cubicBezTo>
                    <a:pt x="33" y="18"/>
                    <a:pt x="32" y="9"/>
                    <a:pt x="25" y="4"/>
                  </a:cubicBezTo>
                  <a:cubicBezTo>
                    <a:pt x="17" y="0"/>
                    <a:pt x="8" y="2"/>
                    <a:pt x="3" y="9"/>
                  </a:cubicBezTo>
                  <a:cubicBezTo>
                    <a:pt x="0" y="14"/>
                    <a:pt x="0" y="20"/>
                    <a:pt x="3" y="25"/>
                  </a:cubicBezTo>
                  <a:cubicBezTo>
                    <a:pt x="2" y="27"/>
                    <a:pt x="2" y="27"/>
                    <a:pt x="2" y="27"/>
                  </a:cubicBezTo>
                  <a:cubicBezTo>
                    <a:pt x="0" y="29"/>
                    <a:pt x="1" y="31"/>
                    <a:pt x="3" y="32"/>
                  </a:cubicBezTo>
                  <a:cubicBezTo>
                    <a:pt x="7" y="35"/>
                    <a:pt x="7" y="35"/>
                    <a:pt x="7" y="35"/>
                  </a:cubicBezTo>
                  <a:cubicBezTo>
                    <a:pt x="9" y="36"/>
                    <a:pt x="12" y="36"/>
                    <a:pt x="13" y="34"/>
                  </a:cubicBezTo>
                  <a:lnTo>
                    <a:pt x="14" y="32"/>
                  </a:lnTo>
                  <a:close/>
                </a:path>
              </a:pathLst>
            </a:custGeom>
            <a:solidFill>
              <a:srgbClr val="FED600"/>
            </a:solidFill>
            <a:ln w="9525">
              <a:noFill/>
              <a:round/>
              <a:headEnd/>
              <a:tailEnd/>
            </a:ln>
          </p:spPr>
          <p:txBody>
            <a:bodyPr anchor="ctr"/>
            <a:lstStyle/>
            <a:p>
              <a:pPr algn="ctr"/>
              <a:endParaRPr/>
            </a:p>
          </p:txBody>
        </p:sp>
        <p:sp>
          <p:nvSpPr>
            <p:cNvPr id="87" name="ïṡlîďe"/>
            <p:cNvSpPr/>
            <p:nvPr/>
          </p:nvSpPr>
          <p:spPr bwMode="auto">
            <a:xfrm>
              <a:off x="37696776" y="9324976"/>
              <a:ext cx="2019300" cy="1682750"/>
            </a:xfrm>
            <a:custGeom>
              <a:avLst/>
              <a:gdLst/>
              <a:ahLst/>
              <a:cxnLst>
                <a:cxn ang="0">
                  <a:pos x="14" y="15"/>
                </a:cxn>
                <a:cxn ang="0">
                  <a:pos x="13" y="12"/>
                </a:cxn>
                <a:cxn ang="0">
                  <a:pos x="16" y="12"/>
                </a:cxn>
                <a:cxn ang="0">
                  <a:pos x="15" y="10"/>
                </a:cxn>
                <a:cxn ang="0">
                  <a:pos x="18" y="10"/>
                </a:cxn>
                <a:cxn ang="0">
                  <a:pos x="17" y="7"/>
                </a:cxn>
                <a:cxn ang="0">
                  <a:pos x="7" y="1"/>
                </a:cxn>
                <a:cxn ang="0">
                  <a:pos x="4" y="1"/>
                </a:cxn>
                <a:cxn ang="0">
                  <a:pos x="5" y="3"/>
                </a:cxn>
                <a:cxn ang="0">
                  <a:pos x="2" y="3"/>
                </a:cxn>
                <a:cxn ang="0">
                  <a:pos x="3" y="6"/>
                </a:cxn>
                <a:cxn ang="0">
                  <a:pos x="1" y="6"/>
                </a:cxn>
                <a:cxn ang="0">
                  <a:pos x="2" y="8"/>
                </a:cxn>
                <a:cxn ang="0">
                  <a:pos x="3" y="9"/>
                </a:cxn>
                <a:cxn ang="0">
                  <a:pos x="5" y="14"/>
                </a:cxn>
                <a:cxn ang="0">
                  <a:pos x="11" y="14"/>
                </a:cxn>
                <a:cxn ang="0">
                  <a:pos x="12" y="15"/>
                </a:cxn>
                <a:cxn ang="0">
                  <a:pos x="14" y="15"/>
                </a:cxn>
              </a:cxnLst>
              <a:rect l="0" t="0" r="r" b="b"/>
              <a:pathLst>
                <a:path w="18" h="15">
                  <a:moveTo>
                    <a:pt x="14" y="15"/>
                  </a:moveTo>
                  <a:cubicBezTo>
                    <a:pt x="15" y="14"/>
                    <a:pt x="14" y="13"/>
                    <a:pt x="13" y="12"/>
                  </a:cubicBezTo>
                  <a:cubicBezTo>
                    <a:pt x="14" y="13"/>
                    <a:pt x="16" y="13"/>
                    <a:pt x="16" y="12"/>
                  </a:cubicBezTo>
                  <a:cubicBezTo>
                    <a:pt x="16" y="11"/>
                    <a:pt x="16" y="10"/>
                    <a:pt x="15" y="10"/>
                  </a:cubicBezTo>
                  <a:cubicBezTo>
                    <a:pt x="16" y="10"/>
                    <a:pt x="17" y="10"/>
                    <a:pt x="18" y="10"/>
                  </a:cubicBezTo>
                  <a:cubicBezTo>
                    <a:pt x="18" y="9"/>
                    <a:pt x="18" y="8"/>
                    <a:pt x="17" y="7"/>
                  </a:cubicBezTo>
                  <a:cubicBezTo>
                    <a:pt x="7" y="1"/>
                    <a:pt x="7" y="1"/>
                    <a:pt x="7" y="1"/>
                  </a:cubicBezTo>
                  <a:cubicBezTo>
                    <a:pt x="6" y="0"/>
                    <a:pt x="5" y="0"/>
                    <a:pt x="4" y="1"/>
                  </a:cubicBezTo>
                  <a:cubicBezTo>
                    <a:pt x="4" y="1"/>
                    <a:pt x="4" y="2"/>
                    <a:pt x="5" y="3"/>
                  </a:cubicBezTo>
                  <a:cubicBezTo>
                    <a:pt x="4" y="2"/>
                    <a:pt x="3" y="2"/>
                    <a:pt x="2" y="3"/>
                  </a:cubicBezTo>
                  <a:cubicBezTo>
                    <a:pt x="2" y="4"/>
                    <a:pt x="2" y="5"/>
                    <a:pt x="3" y="6"/>
                  </a:cubicBezTo>
                  <a:cubicBezTo>
                    <a:pt x="2" y="5"/>
                    <a:pt x="1" y="5"/>
                    <a:pt x="1" y="6"/>
                  </a:cubicBezTo>
                  <a:cubicBezTo>
                    <a:pt x="0" y="6"/>
                    <a:pt x="1" y="8"/>
                    <a:pt x="2" y="8"/>
                  </a:cubicBezTo>
                  <a:cubicBezTo>
                    <a:pt x="3" y="9"/>
                    <a:pt x="3" y="9"/>
                    <a:pt x="3" y="9"/>
                  </a:cubicBezTo>
                  <a:cubicBezTo>
                    <a:pt x="2" y="10"/>
                    <a:pt x="3" y="12"/>
                    <a:pt x="5" y="14"/>
                  </a:cubicBezTo>
                  <a:cubicBezTo>
                    <a:pt x="7" y="15"/>
                    <a:pt x="10" y="15"/>
                    <a:pt x="11" y="14"/>
                  </a:cubicBezTo>
                  <a:cubicBezTo>
                    <a:pt x="12" y="15"/>
                    <a:pt x="12" y="15"/>
                    <a:pt x="12" y="15"/>
                  </a:cubicBezTo>
                  <a:cubicBezTo>
                    <a:pt x="13" y="15"/>
                    <a:pt x="14" y="15"/>
                    <a:pt x="14" y="15"/>
                  </a:cubicBezTo>
                  <a:close/>
                </a:path>
              </a:pathLst>
            </a:custGeom>
            <a:solidFill>
              <a:srgbClr val="595757"/>
            </a:solidFill>
            <a:ln w="9525">
              <a:noFill/>
              <a:round/>
              <a:headEnd/>
              <a:tailEnd/>
            </a:ln>
          </p:spPr>
          <p:txBody>
            <a:bodyPr anchor="ctr"/>
            <a:lstStyle/>
            <a:p>
              <a:pPr algn="ctr"/>
              <a:endParaRPr/>
            </a:p>
          </p:txBody>
        </p:sp>
        <p:sp>
          <p:nvSpPr>
            <p:cNvPr id="88" name="ïśľiďè"/>
            <p:cNvSpPr/>
            <p:nvPr/>
          </p:nvSpPr>
          <p:spPr bwMode="auto">
            <a:xfrm>
              <a:off x="36239451" y="5737226"/>
              <a:ext cx="1120775" cy="896938"/>
            </a:xfrm>
            <a:custGeom>
              <a:avLst/>
              <a:gdLst/>
              <a:ahLst/>
              <a:cxnLst>
                <a:cxn ang="0">
                  <a:pos x="10" y="0"/>
                </a:cxn>
                <a:cxn ang="0">
                  <a:pos x="8" y="1"/>
                </a:cxn>
                <a:cxn ang="0">
                  <a:pos x="4" y="3"/>
                </a:cxn>
                <a:cxn ang="0">
                  <a:pos x="2" y="5"/>
                </a:cxn>
                <a:cxn ang="0">
                  <a:pos x="2" y="5"/>
                </a:cxn>
                <a:cxn ang="0">
                  <a:pos x="1" y="6"/>
                </a:cxn>
                <a:cxn ang="0">
                  <a:pos x="0" y="7"/>
                </a:cxn>
                <a:cxn ang="0">
                  <a:pos x="0" y="8"/>
                </a:cxn>
                <a:cxn ang="0">
                  <a:pos x="1" y="6"/>
                </a:cxn>
                <a:cxn ang="0">
                  <a:pos x="1" y="5"/>
                </a:cxn>
                <a:cxn ang="0">
                  <a:pos x="2" y="4"/>
                </a:cxn>
                <a:cxn ang="0">
                  <a:pos x="4" y="2"/>
                </a:cxn>
                <a:cxn ang="0">
                  <a:pos x="6" y="1"/>
                </a:cxn>
                <a:cxn ang="0">
                  <a:pos x="8" y="0"/>
                </a:cxn>
                <a:cxn ang="0">
                  <a:pos x="10" y="0"/>
                </a:cxn>
              </a:cxnLst>
              <a:rect l="0" t="0" r="r" b="b"/>
              <a:pathLst>
                <a:path w="10" h="8">
                  <a:moveTo>
                    <a:pt x="10" y="0"/>
                  </a:moveTo>
                  <a:cubicBezTo>
                    <a:pt x="10" y="0"/>
                    <a:pt x="9" y="1"/>
                    <a:pt x="8" y="1"/>
                  </a:cubicBezTo>
                  <a:cubicBezTo>
                    <a:pt x="7" y="2"/>
                    <a:pt x="6" y="2"/>
                    <a:pt x="4" y="3"/>
                  </a:cubicBezTo>
                  <a:cubicBezTo>
                    <a:pt x="4" y="4"/>
                    <a:pt x="3" y="4"/>
                    <a:pt x="2" y="5"/>
                  </a:cubicBezTo>
                  <a:cubicBezTo>
                    <a:pt x="2" y="5"/>
                    <a:pt x="2" y="5"/>
                    <a:pt x="2" y="5"/>
                  </a:cubicBezTo>
                  <a:cubicBezTo>
                    <a:pt x="1" y="6"/>
                    <a:pt x="1" y="6"/>
                    <a:pt x="1" y="6"/>
                  </a:cubicBezTo>
                  <a:cubicBezTo>
                    <a:pt x="1" y="7"/>
                    <a:pt x="0" y="7"/>
                    <a:pt x="0" y="7"/>
                  </a:cubicBezTo>
                  <a:cubicBezTo>
                    <a:pt x="0" y="8"/>
                    <a:pt x="0" y="8"/>
                    <a:pt x="0" y="8"/>
                  </a:cubicBezTo>
                  <a:cubicBezTo>
                    <a:pt x="0" y="8"/>
                    <a:pt x="0" y="7"/>
                    <a:pt x="1" y="6"/>
                  </a:cubicBezTo>
                  <a:cubicBezTo>
                    <a:pt x="1" y="5"/>
                    <a:pt x="1" y="5"/>
                    <a:pt x="1" y="5"/>
                  </a:cubicBezTo>
                  <a:cubicBezTo>
                    <a:pt x="2" y="4"/>
                    <a:pt x="2" y="4"/>
                    <a:pt x="2" y="4"/>
                  </a:cubicBezTo>
                  <a:cubicBezTo>
                    <a:pt x="2" y="3"/>
                    <a:pt x="3" y="3"/>
                    <a:pt x="4" y="2"/>
                  </a:cubicBezTo>
                  <a:cubicBezTo>
                    <a:pt x="4" y="2"/>
                    <a:pt x="5" y="1"/>
                    <a:pt x="6" y="1"/>
                  </a:cubicBezTo>
                  <a:cubicBezTo>
                    <a:pt x="7" y="1"/>
                    <a:pt x="7" y="1"/>
                    <a:pt x="8" y="0"/>
                  </a:cubicBezTo>
                  <a:cubicBezTo>
                    <a:pt x="9" y="0"/>
                    <a:pt x="10" y="0"/>
                    <a:pt x="10" y="0"/>
                  </a:cubicBezTo>
                  <a:close/>
                </a:path>
              </a:pathLst>
            </a:custGeom>
            <a:solidFill>
              <a:srgbClr val="FFFFFF"/>
            </a:solidFill>
            <a:ln w="9525">
              <a:noFill/>
              <a:round/>
              <a:headEnd/>
              <a:tailEnd/>
            </a:ln>
          </p:spPr>
          <p:txBody>
            <a:bodyPr anchor="ctr"/>
            <a:lstStyle/>
            <a:p>
              <a:pPr algn="ctr"/>
              <a:endParaRPr/>
            </a:p>
          </p:txBody>
        </p:sp>
        <p:sp>
          <p:nvSpPr>
            <p:cNvPr id="89" name="îṡḷîḑé"/>
            <p:cNvSpPr/>
            <p:nvPr/>
          </p:nvSpPr>
          <p:spPr bwMode="auto">
            <a:xfrm>
              <a:off x="36126738" y="5511801"/>
              <a:ext cx="896938" cy="673100"/>
            </a:xfrm>
            <a:custGeom>
              <a:avLst/>
              <a:gdLst/>
              <a:ahLst/>
              <a:cxnLst>
                <a:cxn ang="0">
                  <a:pos x="8" y="0"/>
                </a:cxn>
                <a:cxn ang="0">
                  <a:pos x="6" y="1"/>
                </a:cxn>
                <a:cxn ang="0">
                  <a:pos x="5" y="2"/>
                </a:cxn>
                <a:cxn ang="0">
                  <a:pos x="4" y="2"/>
                </a:cxn>
                <a:cxn ang="0">
                  <a:pos x="4" y="2"/>
                </a:cxn>
                <a:cxn ang="0">
                  <a:pos x="2" y="3"/>
                </a:cxn>
                <a:cxn ang="0">
                  <a:pos x="1" y="5"/>
                </a:cxn>
                <a:cxn ang="0">
                  <a:pos x="0" y="6"/>
                </a:cxn>
                <a:cxn ang="0">
                  <a:pos x="1" y="4"/>
                </a:cxn>
                <a:cxn ang="0">
                  <a:pos x="2" y="3"/>
                </a:cxn>
                <a:cxn ang="0">
                  <a:pos x="3" y="2"/>
                </a:cxn>
                <a:cxn ang="0">
                  <a:pos x="4" y="1"/>
                </a:cxn>
                <a:cxn ang="0">
                  <a:pos x="5" y="1"/>
                </a:cxn>
                <a:cxn ang="0">
                  <a:pos x="6" y="0"/>
                </a:cxn>
                <a:cxn ang="0">
                  <a:pos x="8" y="0"/>
                </a:cxn>
              </a:cxnLst>
              <a:rect l="0" t="0" r="r" b="b"/>
              <a:pathLst>
                <a:path w="8" h="6">
                  <a:moveTo>
                    <a:pt x="8" y="0"/>
                  </a:moveTo>
                  <a:cubicBezTo>
                    <a:pt x="8" y="0"/>
                    <a:pt x="7" y="1"/>
                    <a:pt x="6" y="1"/>
                  </a:cubicBezTo>
                  <a:cubicBezTo>
                    <a:pt x="6" y="1"/>
                    <a:pt x="5" y="1"/>
                    <a:pt x="5" y="2"/>
                  </a:cubicBezTo>
                  <a:cubicBezTo>
                    <a:pt x="4" y="2"/>
                    <a:pt x="4" y="2"/>
                    <a:pt x="4" y="2"/>
                  </a:cubicBezTo>
                  <a:cubicBezTo>
                    <a:pt x="4" y="2"/>
                    <a:pt x="4" y="2"/>
                    <a:pt x="4" y="2"/>
                  </a:cubicBezTo>
                  <a:cubicBezTo>
                    <a:pt x="3" y="3"/>
                    <a:pt x="3" y="3"/>
                    <a:pt x="2" y="3"/>
                  </a:cubicBezTo>
                  <a:cubicBezTo>
                    <a:pt x="2" y="4"/>
                    <a:pt x="1" y="4"/>
                    <a:pt x="1" y="5"/>
                  </a:cubicBezTo>
                  <a:cubicBezTo>
                    <a:pt x="1" y="5"/>
                    <a:pt x="0" y="6"/>
                    <a:pt x="0" y="6"/>
                  </a:cubicBezTo>
                  <a:cubicBezTo>
                    <a:pt x="0" y="6"/>
                    <a:pt x="0" y="5"/>
                    <a:pt x="1" y="4"/>
                  </a:cubicBezTo>
                  <a:cubicBezTo>
                    <a:pt x="1" y="4"/>
                    <a:pt x="1" y="3"/>
                    <a:pt x="2" y="3"/>
                  </a:cubicBezTo>
                  <a:cubicBezTo>
                    <a:pt x="2" y="2"/>
                    <a:pt x="2" y="2"/>
                    <a:pt x="3" y="2"/>
                  </a:cubicBezTo>
                  <a:cubicBezTo>
                    <a:pt x="4" y="1"/>
                    <a:pt x="4" y="1"/>
                    <a:pt x="4" y="1"/>
                  </a:cubicBezTo>
                  <a:cubicBezTo>
                    <a:pt x="5" y="1"/>
                    <a:pt x="5" y="1"/>
                    <a:pt x="5" y="1"/>
                  </a:cubicBezTo>
                  <a:cubicBezTo>
                    <a:pt x="5" y="1"/>
                    <a:pt x="6" y="0"/>
                    <a:pt x="6" y="0"/>
                  </a:cubicBezTo>
                  <a:cubicBezTo>
                    <a:pt x="7" y="0"/>
                    <a:pt x="8" y="0"/>
                    <a:pt x="8" y="0"/>
                  </a:cubicBezTo>
                  <a:close/>
                </a:path>
              </a:pathLst>
            </a:custGeom>
            <a:solidFill>
              <a:srgbClr val="FFFFFF"/>
            </a:solidFill>
            <a:ln w="9525">
              <a:noFill/>
              <a:round/>
              <a:headEnd/>
              <a:tailEnd/>
            </a:ln>
          </p:spPr>
          <p:txBody>
            <a:bodyPr anchor="ctr"/>
            <a:lstStyle/>
            <a:p>
              <a:pPr algn="ctr"/>
              <a:endParaRPr/>
            </a:p>
          </p:txBody>
        </p:sp>
        <p:sp>
          <p:nvSpPr>
            <p:cNvPr id="90" name="iSḻîḓé"/>
            <p:cNvSpPr/>
            <p:nvPr/>
          </p:nvSpPr>
          <p:spPr bwMode="auto">
            <a:xfrm>
              <a:off x="43079988" y="9324976"/>
              <a:ext cx="336550" cy="1346200"/>
            </a:xfrm>
            <a:custGeom>
              <a:avLst/>
              <a:gdLst/>
              <a:ahLst/>
              <a:cxnLst>
                <a:cxn ang="0">
                  <a:pos x="2" y="12"/>
                </a:cxn>
                <a:cxn ang="0">
                  <a:pos x="2" y="10"/>
                </a:cxn>
                <a:cxn ang="0">
                  <a:pos x="2" y="6"/>
                </a:cxn>
                <a:cxn ang="0">
                  <a:pos x="2" y="4"/>
                </a:cxn>
                <a:cxn ang="0">
                  <a:pos x="1" y="3"/>
                </a:cxn>
                <a:cxn ang="0">
                  <a:pos x="1" y="2"/>
                </a:cxn>
                <a:cxn ang="0">
                  <a:pos x="0" y="0"/>
                </a:cxn>
                <a:cxn ang="0">
                  <a:pos x="0" y="0"/>
                </a:cxn>
                <a:cxn ang="0">
                  <a:pos x="1" y="1"/>
                </a:cxn>
                <a:cxn ang="0">
                  <a:pos x="2" y="2"/>
                </a:cxn>
                <a:cxn ang="0">
                  <a:pos x="2" y="3"/>
                </a:cxn>
                <a:cxn ang="0">
                  <a:pos x="3" y="6"/>
                </a:cxn>
                <a:cxn ang="0">
                  <a:pos x="3" y="8"/>
                </a:cxn>
                <a:cxn ang="0">
                  <a:pos x="3" y="10"/>
                </a:cxn>
                <a:cxn ang="0">
                  <a:pos x="2" y="12"/>
                </a:cxn>
              </a:cxnLst>
              <a:rect l="0" t="0" r="r" b="b"/>
              <a:pathLst>
                <a:path w="3" h="12">
                  <a:moveTo>
                    <a:pt x="2" y="12"/>
                  </a:moveTo>
                  <a:cubicBezTo>
                    <a:pt x="2" y="12"/>
                    <a:pt x="2" y="11"/>
                    <a:pt x="2" y="10"/>
                  </a:cubicBezTo>
                  <a:cubicBezTo>
                    <a:pt x="2" y="9"/>
                    <a:pt x="2" y="7"/>
                    <a:pt x="2" y="6"/>
                  </a:cubicBezTo>
                  <a:cubicBezTo>
                    <a:pt x="2" y="5"/>
                    <a:pt x="2" y="4"/>
                    <a:pt x="2" y="4"/>
                  </a:cubicBezTo>
                  <a:cubicBezTo>
                    <a:pt x="1" y="3"/>
                    <a:pt x="1" y="3"/>
                    <a:pt x="1" y="3"/>
                  </a:cubicBezTo>
                  <a:cubicBezTo>
                    <a:pt x="1" y="2"/>
                    <a:pt x="1" y="2"/>
                    <a:pt x="1" y="2"/>
                  </a:cubicBezTo>
                  <a:cubicBezTo>
                    <a:pt x="0" y="1"/>
                    <a:pt x="0" y="1"/>
                    <a:pt x="0" y="0"/>
                  </a:cubicBezTo>
                  <a:cubicBezTo>
                    <a:pt x="0" y="0"/>
                    <a:pt x="0" y="0"/>
                    <a:pt x="0" y="0"/>
                  </a:cubicBezTo>
                  <a:cubicBezTo>
                    <a:pt x="0" y="0"/>
                    <a:pt x="0" y="0"/>
                    <a:pt x="1" y="1"/>
                  </a:cubicBezTo>
                  <a:cubicBezTo>
                    <a:pt x="2" y="2"/>
                    <a:pt x="2" y="2"/>
                    <a:pt x="2" y="2"/>
                  </a:cubicBezTo>
                  <a:cubicBezTo>
                    <a:pt x="2" y="2"/>
                    <a:pt x="2" y="3"/>
                    <a:pt x="2" y="3"/>
                  </a:cubicBezTo>
                  <a:cubicBezTo>
                    <a:pt x="3" y="4"/>
                    <a:pt x="3" y="5"/>
                    <a:pt x="3" y="6"/>
                  </a:cubicBezTo>
                  <a:cubicBezTo>
                    <a:pt x="3" y="6"/>
                    <a:pt x="3" y="7"/>
                    <a:pt x="3" y="8"/>
                  </a:cubicBezTo>
                  <a:cubicBezTo>
                    <a:pt x="3" y="9"/>
                    <a:pt x="3" y="10"/>
                    <a:pt x="3" y="10"/>
                  </a:cubicBezTo>
                  <a:cubicBezTo>
                    <a:pt x="3" y="11"/>
                    <a:pt x="2" y="12"/>
                    <a:pt x="2" y="12"/>
                  </a:cubicBezTo>
                  <a:close/>
                </a:path>
              </a:pathLst>
            </a:custGeom>
            <a:solidFill>
              <a:srgbClr val="FFFFFF"/>
            </a:solidFill>
            <a:ln w="9525">
              <a:noFill/>
              <a:round/>
              <a:headEnd/>
              <a:tailEnd/>
            </a:ln>
          </p:spPr>
          <p:txBody>
            <a:bodyPr anchor="ctr"/>
            <a:lstStyle/>
            <a:p>
              <a:pPr algn="ctr"/>
              <a:endParaRPr/>
            </a:p>
          </p:txBody>
        </p:sp>
        <p:sp>
          <p:nvSpPr>
            <p:cNvPr id="91" name="îslîḍé"/>
            <p:cNvSpPr/>
            <p:nvPr/>
          </p:nvSpPr>
          <p:spPr bwMode="auto">
            <a:xfrm>
              <a:off x="43529251" y="9437688"/>
              <a:ext cx="223838" cy="1009650"/>
            </a:xfrm>
            <a:custGeom>
              <a:avLst/>
              <a:gdLst/>
              <a:ahLst/>
              <a:cxnLst>
                <a:cxn ang="0">
                  <a:pos x="1" y="9"/>
                </a:cxn>
                <a:cxn ang="0">
                  <a:pos x="1" y="7"/>
                </a:cxn>
                <a:cxn ang="0">
                  <a:pos x="1" y="6"/>
                </a:cxn>
                <a:cxn ang="0">
                  <a:pos x="1" y="5"/>
                </a:cxn>
                <a:cxn ang="0">
                  <a:pos x="1" y="4"/>
                </a:cxn>
                <a:cxn ang="0">
                  <a:pos x="1" y="3"/>
                </a:cxn>
                <a:cxn ang="0">
                  <a:pos x="0" y="1"/>
                </a:cxn>
                <a:cxn ang="0">
                  <a:pos x="0" y="0"/>
                </a:cxn>
                <a:cxn ang="0">
                  <a:pos x="1" y="1"/>
                </a:cxn>
                <a:cxn ang="0">
                  <a:pos x="2" y="2"/>
                </a:cxn>
                <a:cxn ang="0">
                  <a:pos x="2" y="4"/>
                </a:cxn>
                <a:cxn ang="0">
                  <a:pos x="2" y="5"/>
                </a:cxn>
                <a:cxn ang="0">
                  <a:pos x="2" y="6"/>
                </a:cxn>
                <a:cxn ang="0">
                  <a:pos x="2" y="7"/>
                </a:cxn>
                <a:cxn ang="0">
                  <a:pos x="1" y="9"/>
                </a:cxn>
              </a:cxnLst>
              <a:rect l="0" t="0" r="r" b="b"/>
              <a:pathLst>
                <a:path w="2" h="9">
                  <a:moveTo>
                    <a:pt x="1" y="9"/>
                  </a:moveTo>
                  <a:cubicBezTo>
                    <a:pt x="1" y="9"/>
                    <a:pt x="1" y="8"/>
                    <a:pt x="1" y="7"/>
                  </a:cubicBezTo>
                  <a:cubicBezTo>
                    <a:pt x="2" y="7"/>
                    <a:pt x="1" y="6"/>
                    <a:pt x="1" y="6"/>
                  </a:cubicBezTo>
                  <a:cubicBezTo>
                    <a:pt x="1" y="5"/>
                    <a:pt x="1" y="5"/>
                    <a:pt x="1" y="5"/>
                  </a:cubicBezTo>
                  <a:cubicBezTo>
                    <a:pt x="1" y="4"/>
                    <a:pt x="1" y="4"/>
                    <a:pt x="1" y="4"/>
                  </a:cubicBezTo>
                  <a:cubicBezTo>
                    <a:pt x="1" y="4"/>
                    <a:pt x="1" y="3"/>
                    <a:pt x="1" y="3"/>
                  </a:cubicBezTo>
                  <a:cubicBezTo>
                    <a:pt x="1" y="2"/>
                    <a:pt x="1" y="2"/>
                    <a:pt x="0" y="1"/>
                  </a:cubicBezTo>
                  <a:cubicBezTo>
                    <a:pt x="0" y="1"/>
                    <a:pt x="0" y="0"/>
                    <a:pt x="0" y="0"/>
                  </a:cubicBezTo>
                  <a:cubicBezTo>
                    <a:pt x="0" y="0"/>
                    <a:pt x="0" y="0"/>
                    <a:pt x="1" y="1"/>
                  </a:cubicBezTo>
                  <a:cubicBezTo>
                    <a:pt x="1" y="1"/>
                    <a:pt x="1" y="2"/>
                    <a:pt x="2" y="2"/>
                  </a:cubicBezTo>
                  <a:cubicBezTo>
                    <a:pt x="2" y="3"/>
                    <a:pt x="2" y="3"/>
                    <a:pt x="2" y="4"/>
                  </a:cubicBezTo>
                  <a:cubicBezTo>
                    <a:pt x="2" y="5"/>
                    <a:pt x="2" y="5"/>
                    <a:pt x="2" y="5"/>
                  </a:cubicBezTo>
                  <a:cubicBezTo>
                    <a:pt x="2" y="6"/>
                    <a:pt x="2" y="6"/>
                    <a:pt x="2" y="6"/>
                  </a:cubicBezTo>
                  <a:cubicBezTo>
                    <a:pt x="2" y="7"/>
                    <a:pt x="2" y="7"/>
                    <a:pt x="2" y="7"/>
                  </a:cubicBezTo>
                  <a:cubicBezTo>
                    <a:pt x="2" y="8"/>
                    <a:pt x="1" y="9"/>
                    <a:pt x="1" y="9"/>
                  </a:cubicBezTo>
                  <a:close/>
                </a:path>
              </a:pathLst>
            </a:custGeom>
            <a:solidFill>
              <a:srgbClr val="FFFFFF"/>
            </a:solidFill>
            <a:ln w="9525">
              <a:noFill/>
              <a:round/>
              <a:headEnd/>
              <a:tailEnd/>
            </a:ln>
          </p:spPr>
          <p:txBody>
            <a:bodyPr anchor="ctr"/>
            <a:lstStyle/>
            <a:p>
              <a:pPr algn="ctr"/>
              <a:endParaRPr/>
            </a:p>
          </p:txBody>
        </p:sp>
        <p:sp>
          <p:nvSpPr>
            <p:cNvPr id="92" name="îşḻiḋe"/>
            <p:cNvSpPr/>
            <p:nvPr/>
          </p:nvSpPr>
          <p:spPr bwMode="auto">
            <a:xfrm>
              <a:off x="36126738" y="11007726"/>
              <a:ext cx="1233488" cy="1681163"/>
            </a:xfrm>
            <a:custGeom>
              <a:avLst/>
              <a:gdLst/>
              <a:ahLst/>
              <a:cxnLst>
                <a:cxn ang="0">
                  <a:pos x="0" y="15"/>
                </a:cxn>
                <a:cxn ang="0">
                  <a:pos x="1" y="12"/>
                </a:cxn>
                <a:cxn ang="0">
                  <a:pos x="5" y="7"/>
                </a:cxn>
                <a:cxn ang="0">
                  <a:pos x="9" y="2"/>
                </a:cxn>
                <a:cxn ang="0">
                  <a:pos x="11" y="0"/>
                </a:cxn>
                <a:cxn ang="0">
                  <a:pos x="9" y="3"/>
                </a:cxn>
                <a:cxn ang="0">
                  <a:pos x="6" y="8"/>
                </a:cxn>
                <a:cxn ang="0">
                  <a:pos x="2" y="13"/>
                </a:cxn>
                <a:cxn ang="0">
                  <a:pos x="0" y="15"/>
                </a:cxn>
              </a:cxnLst>
              <a:rect l="0" t="0" r="r" b="b"/>
              <a:pathLst>
                <a:path w="11" h="15">
                  <a:moveTo>
                    <a:pt x="0" y="15"/>
                  </a:moveTo>
                  <a:cubicBezTo>
                    <a:pt x="0" y="15"/>
                    <a:pt x="0" y="14"/>
                    <a:pt x="1" y="12"/>
                  </a:cubicBezTo>
                  <a:cubicBezTo>
                    <a:pt x="2" y="11"/>
                    <a:pt x="3" y="9"/>
                    <a:pt x="5" y="7"/>
                  </a:cubicBezTo>
                  <a:cubicBezTo>
                    <a:pt x="6" y="5"/>
                    <a:pt x="7" y="4"/>
                    <a:pt x="9" y="2"/>
                  </a:cubicBezTo>
                  <a:cubicBezTo>
                    <a:pt x="10" y="1"/>
                    <a:pt x="11" y="0"/>
                    <a:pt x="11" y="0"/>
                  </a:cubicBezTo>
                  <a:cubicBezTo>
                    <a:pt x="11" y="0"/>
                    <a:pt x="10" y="1"/>
                    <a:pt x="9" y="3"/>
                  </a:cubicBezTo>
                  <a:cubicBezTo>
                    <a:pt x="8" y="4"/>
                    <a:pt x="7" y="6"/>
                    <a:pt x="6" y="8"/>
                  </a:cubicBezTo>
                  <a:cubicBezTo>
                    <a:pt x="4" y="10"/>
                    <a:pt x="3" y="11"/>
                    <a:pt x="2" y="13"/>
                  </a:cubicBezTo>
                  <a:cubicBezTo>
                    <a:pt x="0" y="14"/>
                    <a:pt x="0" y="15"/>
                    <a:pt x="0" y="15"/>
                  </a:cubicBezTo>
                  <a:close/>
                </a:path>
              </a:pathLst>
            </a:custGeom>
            <a:solidFill>
              <a:srgbClr val="FFFFFF"/>
            </a:solidFill>
            <a:ln w="9525">
              <a:noFill/>
              <a:round/>
              <a:headEnd/>
              <a:tailEnd/>
            </a:ln>
          </p:spPr>
          <p:txBody>
            <a:bodyPr anchor="ctr"/>
            <a:lstStyle/>
            <a:p>
              <a:pPr algn="ctr"/>
              <a:endParaRPr/>
            </a:p>
          </p:txBody>
        </p:sp>
        <p:sp>
          <p:nvSpPr>
            <p:cNvPr id="93" name="ïṣḷíḑé"/>
            <p:cNvSpPr/>
            <p:nvPr/>
          </p:nvSpPr>
          <p:spPr bwMode="auto">
            <a:xfrm>
              <a:off x="35790188" y="11007726"/>
              <a:ext cx="2243138" cy="2914650"/>
            </a:xfrm>
            <a:custGeom>
              <a:avLst/>
              <a:gdLst/>
              <a:ahLst/>
              <a:cxnLst>
                <a:cxn ang="0">
                  <a:pos x="0" y="26"/>
                </a:cxn>
                <a:cxn ang="0">
                  <a:pos x="3" y="22"/>
                </a:cxn>
                <a:cxn ang="0">
                  <a:pos x="10" y="13"/>
                </a:cxn>
                <a:cxn ang="0">
                  <a:pos x="17" y="4"/>
                </a:cxn>
                <a:cxn ang="0">
                  <a:pos x="20" y="0"/>
                </a:cxn>
                <a:cxn ang="0">
                  <a:pos x="17" y="5"/>
                </a:cxn>
                <a:cxn ang="0">
                  <a:pos x="11" y="14"/>
                </a:cxn>
                <a:cxn ang="0">
                  <a:pos x="4" y="22"/>
                </a:cxn>
                <a:cxn ang="0">
                  <a:pos x="0" y="26"/>
                </a:cxn>
              </a:cxnLst>
              <a:rect l="0" t="0" r="r" b="b"/>
              <a:pathLst>
                <a:path w="20" h="26">
                  <a:moveTo>
                    <a:pt x="0" y="26"/>
                  </a:moveTo>
                  <a:cubicBezTo>
                    <a:pt x="0" y="26"/>
                    <a:pt x="1" y="25"/>
                    <a:pt x="3" y="22"/>
                  </a:cubicBezTo>
                  <a:cubicBezTo>
                    <a:pt x="5" y="19"/>
                    <a:pt x="7" y="16"/>
                    <a:pt x="10" y="13"/>
                  </a:cubicBezTo>
                  <a:cubicBezTo>
                    <a:pt x="12" y="10"/>
                    <a:pt x="15" y="7"/>
                    <a:pt x="17" y="4"/>
                  </a:cubicBezTo>
                  <a:cubicBezTo>
                    <a:pt x="19" y="2"/>
                    <a:pt x="20" y="0"/>
                    <a:pt x="20" y="0"/>
                  </a:cubicBezTo>
                  <a:cubicBezTo>
                    <a:pt x="20" y="0"/>
                    <a:pt x="19" y="2"/>
                    <a:pt x="17" y="5"/>
                  </a:cubicBezTo>
                  <a:cubicBezTo>
                    <a:pt x="16" y="7"/>
                    <a:pt x="13" y="10"/>
                    <a:pt x="11" y="14"/>
                  </a:cubicBezTo>
                  <a:cubicBezTo>
                    <a:pt x="8" y="17"/>
                    <a:pt x="6" y="20"/>
                    <a:pt x="4" y="22"/>
                  </a:cubicBezTo>
                  <a:cubicBezTo>
                    <a:pt x="2" y="25"/>
                    <a:pt x="0" y="26"/>
                    <a:pt x="0" y="26"/>
                  </a:cubicBezTo>
                  <a:close/>
                </a:path>
              </a:pathLst>
            </a:custGeom>
            <a:solidFill>
              <a:srgbClr val="FFFFFF"/>
            </a:solidFill>
            <a:ln w="9525">
              <a:noFill/>
              <a:round/>
              <a:headEnd/>
              <a:tailEnd/>
            </a:ln>
          </p:spPr>
          <p:txBody>
            <a:bodyPr anchor="ctr"/>
            <a:lstStyle/>
            <a:p>
              <a:pPr algn="ctr"/>
              <a:endParaRPr/>
            </a:p>
          </p:txBody>
        </p:sp>
        <p:sp>
          <p:nvSpPr>
            <p:cNvPr id="94" name="ïSľïde"/>
            <p:cNvSpPr/>
            <p:nvPr/>
          </p:nvSpPr>
          <p:spPr bwMode="auto">
            <a:xfrm>
              <a:off x="37360226" y="11455401"/>
              <a:ext cx="1122363" cy="1682750"/>
            </a:xfrm>
            <a:custGeom>
              <a:avLst/>
              <a:gdLst/>
              <a:ahLst/>
              <a:cxnLst>
                <a:cxn ang="0">
                  <a:pos x="0" y="15"/>
                </a:cxn>
                <a:cxn ang="0">
                  <a:pos x="1" y="12"/>
                </a:cxn>
                <a:cxn ang="0">
                  <a:pos x="5" y="7"/>
                </a:cxn>
                <a:cxn ang="0">
                  <a:pos x="8" y="2"/>
                </a:cxn>
                <a:cxn ang="0">
                  <a:pos x="10" y="0"/>
                </a:cxn>
                <a:cxn ang="0">
                  <a:pos x="9" y="3"/>
                </a:cxn>
                <a:cxn ang="0">
                  <a:pos x="6" y="8"/>
                </a:cxn>
                <a:cxn ang="0">
                  <a:pos x="2" y="12"/>
                </a:cxn>
                <a:cxn ang="0">
                  <a:pos x="0" y="15"/>
                </a:cxn>
              </a:cxnLst>
              <a:rect l="0" t="0" r="r" b="b"/>
              <a:pathLst>
                <a:path w="10" h="15">
                  <a:moveTo>
                    <a:pt x="0" y="15"/>
                  </a:moveTo>
                  <a:cubicBezTo>
                    <a:pt x="0" y="15"/>
                    <a:pt x="0" y="14"/>
                    <a:pt x="1" y="12"/>
                  </a:cubicBezTo>
                  <a:cubicBezTo>
                    <a:pt x="2" y="11"/>
                    <a:pt x="3" y="9"/>
                    <a:pt x="5" y="7"/>
                  </a:cubicBezTo>
                  <a:cubicBezTo>
                    <a:pt x="6" y="5"/>
                    <a:pt x="7" y="3"/>
                    <a:pt x="8" y="2"/>
                  </a:cubicBezTo>
                  <a:cubicBezTo>
                    <a:pt x="10" y="1"/>
                    <a:pt x="10" y="0"/>
                    <a:pt x="10" y="0"/>
                  </a:cubicBezTo>
                  <a:cubicBezTo>
                    <a:pt x="10" y="0"/>
                    <a:pt x="10" y="1"/>
                    <a:pt x="9" y="3"/>
                  </a:cubicBezTo>
                  <a:cubicBezTo>
                    <a:pt x="8" y="4"/>
                    <a:pt x="7" y="6"/>
                    <a:pt x="6" y="8"/>
                  </a:cubicBezTo>
                  <a:cubicBezTo>
                    <a:pt x="4" y="9"/>
                    <a:pt x="3" y="11"/>
                    <a:pt x="2" y="12"/>
                  </a:cubicBezTo>
                  <a:cubicBezTo>
                    <a:pt x="0" y="14"/>
                    <a:pt x="0" y="15"/>
                    <a:pt x="0" y="15"/>
                  </a:cubicBezTo>
                  <a:close/>
                </a:path>
              </a:pathLst>
            </a:custGeom>
            <a:solidFill>
              <a:srgbClr val="FFFFFF"/>
            </a:solidFill>
            <a:ln w="9525">
              <a:noFill/>
              <a:round/>
              <a:headEnd/>
              <a:tailEnd/>
            </a:ln>
          </p:spPr>
          <p:txBody>
            <a:bodyPr anchor="ctr"/>
            <a:lstStyle/>
            <a:p>
              <a:pPr algn="ctr"/>
              <a:endParaRPr/>
            </a:p>
          </p:txBody>
        </p:sp>
      </p:grpSp>
      <p:sp>
        <p:nvSpPr>
          <p:cNvPr id="95" name="文本框 94"/>
          <p:cNvSpPr txBox="1"/>
          <p:nvPr/>
        </p:nvSpPr>
        <p:spPr>
          <a:xfrm>
            <a:off x="6167704" y="2465270"/>
            <a:ext cx="5373278" cy="923330"/>
          </a:xfrm>
          <a:prstGeom prst="rect">
            <a:avLst/>
          </a:prstGeom>
          <a:noFill/>
        </p:spPr>
        <p:txBody>
          <a:bodyPr wrap="square" rtlCol="0">
            <a:spAutoFit/>
          </a:bodyPr>
          <a:lstStyle/>
          <a:p>
            <a:r>
              <a:rPr lang="zh-CN" altLang="en-US" dirty="0">
                <a:latin typeface="微软雅黑 Light" panose="020B0502040204020203" pitchFamily="34" charset="-122"/>
                <a:ea typeface="微软雅黑 Light" panose="020B0502040204020203" pitchFamily="34" charset="-122"/>
              </a:rPr>
              <a:t>哪列做为索引字段</a:t>
            </a:r>
            <a:r>
              <a:rPr lang="zh-CN" altLang="en-US">
                <a:latin typeface="微软雅黑 Light" panose="020B0502040204020203" pitchFamily="34" charset="-122"/>
                <a:ea typeface="微软雅黑 Light" panose="020B0502040204020203" pitchFamily="34" charset="-122"/>
              </a:rPr>
              <a:t>最好？</a:t>
            </a:r>
            <a:endParaRPr lang="en-US" altLang="zh-CN">
              <a:latin typeface="微软雅黑 Light" panose="020B0502040204020203" pitchFamily="34" charset="-122"/>
              <a:ea typeface="微软雅黑 Light" panose="020B0502040204020203" pitchFamily="34" charset="-122"/>
            </a:endParaRPr>
          </a:p>
          <a:p>
            <a:endParaRPr lang="en-US" altLang="zh-CN">
              <a:latin typeface="微软雅黑 Light" panose="020B0502040204020203" pitchFamily="34" charset="-122"/>
              <a:ea typeface="微软雅黑 Light" panose="020B0502040204020203" pitchFamily="34" charset="-122"/>
            </a:endParaRPr>
          </a:p>
          <a:p>
            <a:r>
              <a:rPr lang="zh-CN" altLang="en-US">
                <a:latin typeface="微软雅黑 Light" panose="020B0502040204020203" pitchFamily="34" charset="-122"/>
                <a:ea typeface="微软雅黑 Light" panose="020B0502040204020203" pitchFamily="34" charset="-122"/>
              </a:rPr>
              <a:t>怎么算索引的选择性</a:t>
            </a:r>
            <a:r>
              <a:rPr lang="en-US" altLang="zh-CN">
                <a:latin typeface="微软雅黑 Light" panose="020B0502040204020203" pitchFamily="34" charset="-122"/>
                <a:ea typeface="微软雅黑 Light" panose="020B0502040204020203" pitchFamily="34" charset="-122"/>
              </a:rPr>
              <a:t>/</a:t>
            </a:r>
            <a:r>
              <a:rPr lang="zh-CN" altLang="en-US">
                <a:latin typeface="微软雅黑 Light" panose="020B0502040204020203" pitchFamily="34" charset="-122"/>
                <a:ea typeface="微软雅黑 Light" panose="020B0502040204020203" pitchFamily="34" charset="-122"/>
              </a:rPr>
              <a:t>离散性？</a:t>
            </a:r>
            <a:endParaRPr lang="zh-CN" altLang="en-US" dirty="0">
              <a:latin typeface="微软雅黑 Light" panose="020B0502040204020203" pitchFamily="34" charset="-122"/>
              <a:ea typeface="微软雅黑 Light" panose="020B0502040204020203" pitchFamily="34" charset="-122"/>
            </a:endParaRPr>
          </a:p>
        </p:txBody>
      </p:sp>
      <p:sp>
        <p:nvSpPr>
          <p:cNvPr id="102" name="矩形 2">
            <a:extLst>
              <a:ext uri="{FF2B5EF4-FFF2-40B4-BE49-F238E27FC236}">
                <a16:creationId xmlns:a16="http://schemas.microsoft.com/office/drawing/2014/main" id="{16E37D9E-A06B-4C10-A293-C894492E931F}"/>
              </a:ext>
            </a:extLst>
          </p:cNvPr>
          <p:cNvSpPr>
            <a:spLocks noChangeArrowheads="1"/>
          </p:cNvSpPr>
          <p:nvPr/>
        </p:nvSpPr>
        <p:spPr bwMode="auto">
          <a:xfrm>
            <a:off x="808756" y="936181"/>
            <a:ext cx="7461417" cy="61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itchFamily="34" charset="0"/>
                <a:ea typeface="宋体" pitchFamily="2" charset="-122"/>
              </a:defRPr>
            </a:lvl1pPr>
            <a:lvl2pPr marL="285750" indent="-285750">
              <a:spcBef>
                <a:spcPct val="20000"/>
              </a:spcBef>
              <a:buChar char="–"/>
              <a:defRPr sz="2800">
                <a:solidFill>
                  <a:schemeClr val="tx1"/>
                </a:solidFill>
                <a:latin typeface="Arial" pitchFamily="34" charset="0"/>
                <a:ea typeface="宋体" pitchFamily="2" charset="-122"/>
              </a:defRPr>
            </a:lvl2pPr>
            <a:lvl3pPr marL="6858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lvl="1">
              <a:lnSpc>
                <a:spcPct val="200000"/>
              </a:lnSpc>
              <a:spcBef>
                <a:spcPct val="0"/>
              </a:spcBef>
              <a:buClr>
                <a:srgbClr val="FFC000"/>
              </a:buClr>
              <a:buFont typeface="Wingdings" pitchFamily="2" charset="2"/>
              <a:buChar char="n"/>
            </a:pPr>
            <a:r>
              <a:rPr lang="zh-CN" altLang="en-US" sz="2000">
                <a:latin typeface="微软雅黑 Light" pitchFamily="34" charset="-122"/>
                <a:ea typeface="微软雅黑 Light" pitchFamily="34" charset="-122"/>
              </a:rPr>
              <a:t>索引选择性</a:t>
            </a:r>
            <a:r>
              <a:rPr lang="en-US" altLang="zh-CN" sz="2000">
                <a:latin typeface="微软雅黑 Light" pitchFamily="34" charset="-122"/>
                <a:ea typeface="微软雅黑 Light" pitchFamily="34" charset="-122"/>
              </a:rPr>
              <a:t>/</a:t>
            </a:r>
            <a:r>
              <a:rPr lang="zh-CN" altLang="en-US" sz="2000">
                <a:latin typeface="微软雅黑 Light" pitchFamily="34" charset="-122"/>
                <a:ea typeface="微软雅黑 Light" pitchFamily="34" charset="-122"/>
              </a:rPr>
              <a:t>离散性和前缀索引</a:t>
            </a:r>
            <a:endParaRPr lang="en-US" altLang="zh-CN" sz="2000">
              <a:latin typeface="微软雅黑 Light" pitchFamily="34" charset="-122"/>
              <a:ea typeface="微软雅黑 Light" pitchFamily="34" charset="-122"/>
            </a:endParaRPr>
          </a:p>
        </p:txBody>
      </p:sp>
      <p:sp>
        <p:nvSpPr>
          <p:cNvPr id="103" name="矩形 2">
            <a:extLst>
              <a:ext uri="{FF2B5EF4-FFF2-40B4-BE49-F238E27FC236}">
                <a16:creationId xmlns:a16="http://schemas.microsoft.com/office/drawing/2014/main" id="{08E267D4-87FB-4E6B-8D9F-260940F068AB}"/>
              </a:ext>
            </a:extLst>
          </p:cNvPr>
          <p:cNvSpPr>
            <a:spLocks noChangeArrowheads="1"/>
          </p:cNvSpPr>
          <p:nvPr/>
        </p:nvSpPr>
        <p:spPr bwMode="auto">
          <a:xfrm>
            <a:off x="1154605" y="1552446"/>
            <a:ext cx="2692180" cy="564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itchFamily="34" charset="0"/>
                <a:ea typeface="宋体" pitchFamily="2" charset="-122"/>
              </a:defRPr>
            </a:lvl1pPr>
            <a:lvl2pPr marL="285750" indent="-285750">
              <a:spcBef>
                <a:spcPct val="20000"/>
              </a:spcBef>
              <a:buChar char="–"/>
              <a:defRPr sz="2800">
                <a:solidFill>
                  <a:schemeClr val="tx1"/>
                </a:solidFill>
                <a:latin typeface="Arial" pitchFamily="34" charset="0"/>
                <a:ea typeface="宋体" pitchFamily="2" charset="-122"/>
              </a:defRPr>
            </a:lvl2pPr>
            <a:lvl3pPr marL="6858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lvl="1">
              <a:lnSpc>
                <a:spcPct val="200000"/>
              </a:lnSpc>
              <a:spcBef>
                <a:spcPct val="0"/>
              </a:spcBef>
              <a:buClr>
                <a:srgbClr val="FFC000"/>
              </a:buClr>
              <a:buFont typeface="Wingdings" panose="05000000000000000000" pitchFamily="2" charset="2"/>
              <a:buChar char="p"/>
            </a:pPr>
            <a:r>
              <a:rPr lang="zh-CN" altLang="en-US" sz="1800">
                <a:latin typeface="微软雅黑 Light" panose="020B0502040204020203" pitchFamily="34" charset="-122"/>
                <a:ea typeface="微软雅黑 Light" panose="020B0502040204020203" pitchFamily="34" charset="-122"/>
              </a:rPr>
              <a:t>索引的选择性</a:t>
            </a:r>
            <a:r>
              <a:rPr lang="en-US" altLang="zh-CN" sz="1800">
                <a:latin typeface="微软雅黑 Light" panose="020B0502040204020203" pitchFamily="34" charset="-122"/>
                <a:ea typeface="微软雅黑 Light" panose="020B0502040204020203" pitchFamily="34" charset="-122"/>
              </a:rPr>
              <a:t>/</a:t>
            </a:r>
            <a:r>
              <a:rPr lang="zh-CN" altLang="en-US" sz="1800">
                <a:latin typeface="微软雅黑 Light" panose="020B0502040204020203" pitchFamily="34" charset="-122"/>
                <a:ea typeface="微软雅黑 Light" panose="020B0502040204020203" pitchFamily="34" charset="-122"/>
              </a:rPr>
              <a:t>离散性</a:t>
            </a:r>
          </a:p>
        </p:txBody>
      </p:sp>
      <p:sp>
        <p:nvSpPr>
          <p:cNvPr id="104" name="文本框 48">
            <a:extLst>
              <a:ext uri="{FF2B5EF4-FFF2-40B4-BE49-F238E27FC236}">
                <a16:creationId xmlns:a16="http://schemas.microsoft.com/office/drawing/2014/main" id="{F566D4B5-6153-4699-A2A7-BEB0271B2793}"/>
              </a:ext>
            </a:extLst>
          </p:cNvPr>
          <p:cNvSpPr txBox="1">
            <a:spLocks noChangeArrowheads="1"/>
          </p:cNvSpPr>
          <p:nvPr/>
        </p:nvSpPr>
        <p:spPr bwMode="auto">
          <a:xfrm>
            <a:off x="907738" y="218374"/>
            <a:ext cx="50059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zh-CN" altLang="en-US" sz="3200">
                <a:solidFill>
                  <a:schemeClr val="bg1">
                    <a:lumMod val="85000"/>
                  </a:schemeClr>
                </a:solidFill>
                <a:latin typeface="+mn-lt"/>
                <a:ea typeface="+mn-ea"/>
                <a:cs typeface="+mn-ea"/>
                <a:sym typeface="+mn-lt"/>
              </a:rPr>
              <a:t>高性能的索引创建策略</a:t>
            </a:r>
          </a:p>
        </p:txBody>
      </p:sp>
      <p:sp>
        <p:nvSpPr>
          <p:cNvPr id="105" name="等腰三角形 104">
            <a:extLst>
              <a:ext uri="{FF2B5EF4-FFF2-40B4-BE49-F238E27FC236}">
                <a16:creationId xmlns:a16="http://schemas.microsoft.com/office/drawing/2014/main" id="{512F7181-F18B-41BE-BC1C-ECAC67BBF624}"/>
              </a:ext>
            </a:extLst>
          </p:cNvPr>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6" name="等腰三角形 105">
            <a:extLst>
              <a:ext uri="{FF2B5EF4-FFF2-40B4-BE49-F238E27FC236}">
                <a16:creationId xmlns:a16="http://schemas.microsoft.com/office/drawing/2014/main" id="{37F3D6A6-A40A-4524-A9D6-DCAA5EB82EC7}"/>
              </a:ext>
            </a:extLst>
          </p:cNvPr>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2565387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矩形 2">
            <a:extLst>
              <a:ext uri="{FF2B5EF4-FFF2-40B4-BE49-F238E27FC236}">
                <a16:creationId xmlns:a16="http://schemas.microsoft.com/office/drawing/2014/main" id="{16E37D9E-A06B-4C10-A293-C894492E931F}"/>
              </a:ext>
            </a:extLst>
          </p:cNvPr>
          <p:cNvSpPr>
            <a:spLocks noChangeArrowheads="1"/>
          </p:cNvSpPr>
          <p:nvPr/>
        </p:nvSpPr>
        <p:spPr bwMode="auto">
          <a:xfrm>
            <a:off x="808756" y="936181"/>
            <a:ext cx="7461417" cy="61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itchFamily="34" charset="0"/>
                <a:ea typeface="宋体" pitchFamily="2" charset="-122"/>
              </a:defRPr>
            </a:lvl1pPr>
            <a:lvl2pPr marL="285750" indent="-285750">
              <a:spcBef>
                <a:spcPct val="20000"/>
              </a:spcBef>
              <a:buChar char="–"/>
              <a:defRPr sz="2800">
                <a:solidFill>
                  <a:schemeClr val="tx1"/>
                </a:solidFill>
                <a:latin typeface="Arial" pitchFamily="34" charset="0"/>
                <a:ea typeface="宋体" pitchFamily="2" charset="-122"/>
              </a:defRPr>
            </a:lvl2pPr>
            <a:lvl3pPr marL="6858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lvl="1">
              <a:lnSpc>
                <a:spcPct val="200000"/>
              </a:lnSpc>
              <a:spcBef>
                <a:spcPct val="0"/>
              </a:spcBef>
              <a:buClr>
                <a:srgbClr val="FFC000"/>
              </a:buClr>
              <a:buFont typeface="Wingdings" pitchFamily="2" charset="2"/>
              <a:buChar char="n"/>
            </a:pPr>
            <a:r>
              <a:rPr lang="zh-CN" altLang="en-US" sz="2000">
                <a:latin typeface="微软雅黑 Light" pitchFamily="34" charset="-122"/>
                <a:ea typeface="微软雅黑 Light" pitchFamily="34" charset="-122"/>
              </a:rPr>
              <a:t>索引选择性和前缀索引</a:t>
            </a:r>
            <a:endParaRPr lang="en-US" altLang="zh-CN" sz="2000">
              <a:latin typeface="微软雅黑 Light" pitchFamily="34" charset="-122"/>
              <a:ea typeface="微软雅黑 Light" pitchFamily="34" charset="-122"/>
            </a:endParaRPr>
          </a:p>
        </p:txBody>
      </p:sp>
      <p:sp>
        <p:nvSpPr>
          <p:cNvPr id="103" name="矩形 2">
            <a:extLst>
              <a:ext uri="{FF2B5EF4-FFF2-40B4-BE49-F238E27FC236}">
                <a16:creationId xmlns:a16="http://schemas.microsoft.com/office/drawing/2014/main" id="{08E267D4-87FB-4E6B-8D9F-260940F068AB}"/>
              </a:ext>
            </a:extLst>
          </p:cNvPr>
          <p:cNvSpPr>
            <a:spLocks noChangeArrowheads="1"/>
          </p:cNvSpPr>
          <p:nvPr/>
        </p:nvSpPr>
        <p:spPr bwMode="auto">
          <a:xfrm>
            <a:off x="1154605" y="1552446"/>
            <a:ext cx="2692180" cy="564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itchFamily="34" charset="0"/>
                <a:ea typeface="宋体" pitchFamily="2" charset="-122"/>
              </a:defRPr>
            </a:lvl1pPr>
            <a:lvl2pPr marL="285750" indent="-285750">
              <a:spcBef>
                <a:spcPct val="20000"/>
              </a:spcBef>
              <a:buChar char="–"/>
              <a:defRPr sz="2800">
                <a:solidFill>
                  <a:schemeClr val="tx1"/>
                </a:solidFill>
                <a:latin typeface="Arial" pitchFamily="34" charset="0"/>
                <a:ea typeface="宋体" pitchFamily="2" charset="-122"/>
              </a:defRPr>
            </a:lvl2pPr>
            <a:lvl3pPr marL="6858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lvl="1">
              <a:lnSpc>
                <a:spcPct val="200000"/>
              </a:lnSpc>
              <a:spcBef>
                <a:spcPct val="0"/>
              </a:spcBef>
              <a:buClr>
                <a:srgbClr val="FFC000"/>
              </a:buClr>
              <a:buFont typeface="Wingdings" panose="05000000000000000000" pitchFamily="2" charset="2"/>
              <a:buChar char="p"/>
            </a:pPr>
            <a:r>
              <a:rPr lang="zh-CN" altLang="en-US" sz="1800">
                <a:latin typeface="微软雅黑 Light" panose="020B0502040204020203" pitchFamily="34" charset="-122"/>
                <a:ea typeface="微软雅黑 Light" panose="020B0502040204020203" pitchFamily="34" charset="-122"/>
              </a:rPr>
              <a:t>前缀索引</a:t>
            </a:r>
          </a:p>
        </p:txBody>
      </p:sp>
      <p:sp>
        <p:nvSpPr>
          <p:cNvPr id="104" name="文本框 103">
            <a:extLst>
              <a:ext uri="{FF2B5EF4-FFF2-40B4-BE49-F238E27FC236}">
                <a16:creationId xmlns:a16="http://schemas.microsoft.com/office/drawing/2014/main" id="{39641522-DF87-4889-B97A-F80F4A45073B}"/>
              </a:ext>
            </a:extLst>
          </p:cNvPr>
          <p:cNvSpPr txBox="1"/>
          <p:nvPr/>
        </p:nvSpPr>
        <p:spPr>
          <a:xfrm>
            <a:off x="1454469" y="2173634"/>
            <a:ext cx="10124913" cy="646331"/>
          </a:xfrm>
          <a:prstGeom prst="rect">
            <a:avLst/>
          </a:prstGeom>
          <a:noFill/>
        </p:spPr>
        <p:txBody>
          <a:bodyPr wrap="square" rtlCol="0">
            <a:spAutoFit/>
          </a:bodyPr>
          <a:lstStyle/>
          <a:p>
            <a:r>
              <a:rPr lang="zh-CN" altLang="en-US">
                <a:latin typeface="微软雅黑 Light" panose="020B0502040204020203" pitchFamily="34" charset="-122"/>
                <a:ea typeface="微软雅黑 Light" panose="020B0502040204020203" pitchFamily="34" charset="-122"/>
              </a:rPr>
              <a:t>有时候需要索引很长的字符列，通常可以索引开始的部分字符，这样可以大大节约索引空间，从而提高索引效率。但这样也会降低索引的选择性。</a:t>
            </a:r>
            <a:endParaRPr lang="zh-CN" altLang="en-US" dirty="0">
              <a:latin typeface="微软雅黑 Light" panose="020B0502040204020203" pitchFamily="34" charset="-122"/>
              <a:ea typeface="微软雅黑 Light" panose="020B0502040204020203" pitchFamily="34" charset="-122"/>
            </a:endParaRPr>
          </a:p>
        </p:txBody>
      </p:sp>
      <p:sp>
        <p:nvSpPr>
          <p:cNvPr id="105" name="文本框 104">
            <a:extLst>
              <a:ext uri="{FF2B5EF4-FFF2-40B4-BE49-F238E27FC236}">
                <a16:creationId xmlns:a16="http://schemas.microsoft.com/office/drawing/2014/main" id="{17A37853-7532-41BA-BB3C-49B0EB89D3E1}"/>
              </a:ext>
            </a:extLst>
          </p:cNvPr>
          <p:cNvSpPr txBox="1"/>
          <p:nvPr/>
        </p:nvSpPr>
        <p:spPr>
          <a:xfrm>
            <a:off x="122886" y="2876575"/>
            <a:ext cx="11697341" cy="2667397"/>
          </a:xfrm>
          <a:prstGeom prst="rect">
            <a:avLst/>
          </a:prstGeom>
          <a:noFill/>
        </p:spPr>
        <p:txBody>
          <a:bodyPr wrap="square">
            <a:spAutoFit/>
          </a:bodyPr>
          <a:lstStyle/>
          <a:p>
            <a:pPr indent="306070">
              <a:spcAft>
                <a:spcPts val="400"/>
              </a:spcAft>
            </a:pPr>
            <a:r>
              <a:rPr lang="en-US" altLang="zh-CN" sz="1800">
                <a:effectLst/>
                <a:latin typeface="Calibri" panose="020F0502020204030204" pitchFamily="34" charset="0"/>
                <a:ea typeface="宋体" panose="02010600030101010101" pitchFamily="2" charset="-122"/>
                <a:cs typeface="Arial" panose="020B0604020202020204" pitchFamily="34" charset="0"/>
              </a:rPr>
              <a:t>SELECT COUNT(DISTINCT LEFT(order_note,3))/COUNT(*) AS sel3,</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a:p>
            <a:pPr indent="306070">
              <a:spcAft>
                <a:spcPts val="400"/>
              </a:spcAft>
            </a:pPr>
            <a:r>
              <a:rPr lang="en-US" altLang="zh-CN" sz="1800">
                <a:effectLst/>
                <a:latin typeface="Calibri" panose="020F0502020204030204" pitchFamily="34" charset="0"/>
                <a:ea typeface="宋体" panose="02010600030101010101" pitchFamily="2" charset="-122"/>
                <a:cs typeface="Arial" panose="020B0604020202020204" pitchFamily="34" charset="0"/>
              </a:rPr>
              <a:t>COUNT(DISTINCT LEFT(order_note,4))/COUNT(*)AS sel4, COUNT(DISTINCT LEFT(order_note,5))/COUNT(*) AS sel5,</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a:p>
            <a:pPr indent="306070">
              <a:spcAft>
                <a:spcPts val="400"/>
              </a:spcAft>
            </a:pPr>
            <a:r>
              <a:rPr lang="en-US" altLang="zh-CN" sz="1800">
                <a:effectLst/>
                <a:latin typeface="Calibri" panose="020F0502020204030204" pitchFamily="34" charset="0"/>
                <a:ea typeface="宋体" panose="02010600030101010101" pitchFamily="2" charset="-122"/>
                <a:cs typeface="Arial" panose="020B0604020202020204" pitchFamily="34" charset="0"/>
              </a:rPr>
              <a:t>COUNT(DISTINCT LEFT(order_note, 6))/COUNT(*) As sel6,COUNT(DISTINCT LEFT(order_note, 7))/COUNT(*) As sel7,</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a:p>
            <a:pPr indent="306070">
              <a:spcAft>
                <a:spcPts val="400"/>
              </a:spcAft>
            </a:pPr>
            <a:r>
              <a:rPr lang="en-US" altLang="zh-CN" sz="1800">
                <a:effectLst/>
                <a:latin typeface="Calibri" panose="020F0502020204030204" pitchFamily="34" charset="0"/>
                <a:ea typeface="宋体" panose="02010600030101010101" pitchFamily="2" charset="-122"/>
                <a:cs typeface="Arial" panose="020B0604020202020204" pitchFamily="34" charset="0"/>
              </a:rPr>
              <a:t>COUNT(DISTINCT LEFT(order_note, 8))/COUNT(*) As sel8,COUNT(DISTINCT LEFT(order_note, 9))/COUNT(*) As sel9,</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a:p>
            <a:pPr indent="306070">
              <a:spcAft>
                <a:spcPts val="400"/>
              </a:spcAft>
            </a:pPr>
            <a:r>
              <a:rPr lang="en-US" altLang="zh-CN" sz="1800">
                <a:effectLst/>
                <a:latin typeface="Calibri" panose="020F0502020204030204" pitchFamily="34" charset="0"/>
                <a:ea typeface="宋体" panose="02010600030101010101" pitchFamily="2" charset="-122"/>
                <a:cs typeface="Arial" panose="020B0604020202020204" pitchFamily="34" charset="0"/>
              </a:rPr>
              <a:t>COUNT(DISTINCT LEFT(order_note, 10))/COUNT(*) As sel10,COUNT(DISTINCT LEFT(order_note, 11))/COUNT(*) As sel11,</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a:p>
            <a:pPr indent="306070">
              <a:spcAft>
                <a:spcPts val="400"/>
              </a:spcAft>
            </a:pPr>
            <a:r>
              <a:rPr lang="en-US" altLang="zh-CN" sz="1800">
                <a:effectLst/>
                <a:latin typeface="Calibri" panose="020F0502020204030204" pitchFamily="34" charset="0"/>
                <a:ea typeface="宋体" panose="02010600030101010101" pitchFamily="2" charset="-122"/>
                <a:cs typeface="Arial" panose="020B0604020202020204" pitchFamily="34" charset="0"/>
              </a:rPr>
              <a:t>COUNT(DISTINCT LEFT(order_note, 12))/COUNT(*) As sel12,COUNT(DISTINCT LEFT(order_note, 13))/COUNT(*) As sel13,</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a:p>
            <a:pPr indent="306070">
              <a:spcAft>
                <a:spcPts val="400"/>
              </a:spcAft>
            </a:pPr>
            <a:r>
              <a:rPr lang="en-US" altLang="zh-CN" sz="1800">
                <a:effectLst/>
                <a:latin typeface="Calibri" panose="020F0502020204030204" pitchFamily="34" charset="0"/>
                <a:ea typeface="宋体" panose="02010600030101010101" pitchFamily="2" charset="-122"/>
                <a:cs typeface="Arial" panose="020B0604020202020204" pitchFamily="34" charset="0"/>
              </a:rPr>
              <a:t>COUNT(DISTINCT LEFT(order_note, 14))/COUNT(*) As sel14,COUNT(DISTINCT LEFT(order_note, 15))/COUNT(*) As sel15,</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a:p>
            <a:pPr indent="306070">
              <a:spcAft>
                <a:spcPts val="400"/>
              </a:spcAft>
            </a:pPr>
            <a:r>
              <a:rPr lang="en-US" altLang="zh-CN" sz="1800">
                <a:effectLst/>
                <a:latin typeface="Calibri" panose="020F0502020204030204" pitchFamily="34" charset="0"/>
                <a:ea typeface="宋体" panose="02010600030101010101" pitchFamily="2" charset="-122"/>
                <a:cs typeface="Arial" panose="020B0604020202020204" pitchFamily="34" charset="0"/>
              </a:rPr>
              <a:t>COUNT(DISTINCT order_note)/COUNT(*) As total  FROM order_exp;</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p:txBody>
      </p:sp>
      <p:sp>
        <p:nvSpPr>
          <p:cNvPr id="106" name="文本框 105">
            <a:extLst>
              <a:ext uri="{FF2B5EF4-FFF2-40B4-BE49-F238E27FC236}">
                <a16:creationId xmlns:a16="http://schemas.microsoft.com/office/drawing/2014/main" id="{80E8068F-E32B-4B62-BB3B-841BFEDBB5F2}"/>
              </a:ext>
            </a:extLst>
          </p:cNvPr>
          <p:cNvSpPr txBox="1"/>
          <p:nvPr/>
        </p:nvSpPr>
        <p:spPr>
          <a:xfrm>
            <a:off x="854741" y="5655755"/>
            <a:ext cx="6097508" cy="369332"/>
          </a:xfrm>
          <a:prstGeom prst="rect">
            <a:avLst/>
          </a:prstGeom>
          <a:noFill/>
        </p:spPr>
        <p:txBody>
          <a:bodyPr wrap="square">
            <a:spAutoFit/>
          </a:bodyPr>
          <a:lstStyle/>
          <a:p>
            <a:pPr indent="306070">
              <a:spcAft>
                <a:spcPts val="400"/>
              </a:spcAft>
            </a:pPr>
            <a:r>
              <a:rPr lang="en-US" altLang="zh-CN" sz="1800" b="1">
                <a:effectLst/>
                <a:latin typeface="Calibri" panose="020F0502020204030204" pitchFamily="34" charset="0"/>
                <a:ea typeface="宋体" panose="02010600030101010101" pitchFamily="2" charset="-122"/>
                <a:cs typeface="Arial" panose="020B0604020202020204" pitchFamily="34" charset="0"/>
              </a:rPr>
              <a:t>ALTER TABLE order_exp ADD KEY (order_note(12));</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p:txBody>
      </p:sp>
      <p:sp>
        <p:nvSpPr>
          <p:cNvPr id="107" name="矩形 2">
            <a:extLst>
              <a:ext uri="{FF2B5EF4-FFF2-40B4-BE49-F238E27FC236}">
                <a16:creationId xmlns:a16="http://schemas.microsoft.com/office/drawing/2014/main" id="{9328B9A1-639B-4052-BA9F-BC71253C0C00}"/>
              </a:ext>
            </a:extLst>
          </p:cNvPr>
          <p:cNvSpPr>
            <a:spLocks noChangeArrowheads="1"/>
          </p:cNvSpPr>
          <p:nvPr/>
        </p:nvSpPr>
        <p:spPr bwMode="auto">
          <a:xfrm>
            <a:off x="1154605" y="6050868"/>
            <a:ext cx="2692180" cy="564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itchFamily="34" charset="0"/>
                <a:ea typeface="宋体" pitchFamily="2" charset="-122"/>
              </a:defRPr>
            </a:lvl1pPr>
            <a:lvl2pPr marL="285750" indent="-285750">
              <a:spcBef>
                <a:spcPct val="20000"/>
              </a:spcBef>
              <a:buChar char="–"/>
              <a:defRPr sz="2800">
                <a:solidFill>
                  <a:schemeClr val="tx1"/>
                </a:solidFill>
                <a:latin typeface="Arial" pitchFamily="34" charset="0"/>
                <a:ea typeface="宋体" pitchFamily="2" charset="-122"/>
              </a:defRPr>
            </a:lvl2pPr>
            <a:lvl3pPr marL="6858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lvl="1">
              <a:lnSpc>
                <a:spcPct val="200000"/>
              </a:lnSpc>
              <a:spcBef>
                <a:spcPct val="0"/>
              </a:spcBef>
              <a:buClr>
                <a:srgbClr val="FFC000"/>
              </a:buClr>
              <a:buFont typeface="Wingdings" panose="05000000000000000000" pitchFamily="2" charset="2"/>
              <a:buChar char="p"/>
            </a:pPr>
            <a:r>
              <a:rPr lang="zh-CN" altLang="en-US" sz="1800">
                <a:latin typeface="微软雅黑 Light" panose="020B0502040204020203" pitchFamily="34" charset="-122"/>
                <a:ea typeface="微软雅黑 Light" panose="020B0502040204020203" pitchFamily="34" charset="-122"/>
              </a:rPr>
              <a:t>后缀索引怎么处理？</a:t>
            </a:r>
          </a:p>
        </p:txBody>
      </p:sp>
      <p:sp>
        <p:nvSpPr>
          <p:cNvPr id="14" name="文本框 48">
            <a:extLst>
              <a:ext uri="{FF2B5EF4-FFF2-40B4-BE49-F238E27FC236}">
                <a16:creationId xmlns:a16="http://schemas.microsoft.com/office/drawing/2014/main" id="{B16AF258-CACD-40F0-9A16-B7694A149224}"/>
              </a:ext>
            </a:extLst>
          </p:cNvPr>
          <p:cNvSpPr txBox="1">
            <a:spLocks noChangeArrowheads="1"/>
          </p:cNvSpPr>
          <p:nvPr/>
        </p:nvSpPr>
        <p:spPr bwMode="auto">
          <a:xfrm>
            <a:off x="907738" y="218374"/>
            <a:ext cx="50059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zh-CN" altLang="en-US" sz="3200">
                <a:solidFill>
                  <a:schemeClr val="bg1">
                    <a:lumMod val="85000"/>
                  </a:schemeClr>
                </a:solidFill>
                <a:latin typeface="+mn-lt"/>
                <a:ea typeface="+mn-ea"/>
                <a:cs typeface="+mn-ea"/>
                <a:sym typeface="+mn-lt"/>
              </a:rPr>
              <a:t>高性能的索引创建策略</a:t>
            </a:r>
          </a:p>
        </p:txBody>
      </p:sp>
      <p:sp>
        <p:nvSpPr>
          <p:cNvPr id="15" name="等腰三角形 14">
            <a:extLst>
              <a:ext uri="{FF2B5EF4-FFF2-40B4-BE49-F238E27FC236}">
                <a16:creationId xmlns:a16="http://schemas.microsoft.com/office/drawing/2014/main" id="{12523561-FCF6-4DBD-A343-4B73B3CD1069}"/>
              </a:ext>
            </a:extLst>
          </p:cNvPr>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等腰三角形 15">
            <a:extLst>
              <a:ext uri="{FF2B5EF4-FFF2-40B4-BE49-F238E27FC236}">
                <a16:creationId xmlns:a16="http://schemas.microsoft.com/office/drawing/2014/main" id="{FBE8280C-0D23-4951-88A8-7340C2891CBF}"/>
              </a:ext>
            </a:extLst>
          </p:cNvPr>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182030354"/>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矩形 2">
            <a:extLst>
              <a:ext uri="{FF2B5EF4-FFF2-40B4-BE49-F238E27FC236}">
                <a16:creationId xmlns:a16="http://schemas.microsoft.com/office/drawing/2014/main" id="{16E37D9E-A06B-4C10-A293-C894492E931F}"/>
              </a:ext>
            </a:extLst>
          </p:cNvPr>
          <p:cNvSpPr>
            <a:spLocks noChangeArrowheads="1"/>
          </p:cNvSpPr>
          <p:nvPr/>
        </p:nvSpPr>
        <p:spPr bwMode="auto">
          <a:xfrm>
            <a:off x="808756" y="936181"/>
            <a:ext cx="7461417" cy="61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itchFamily="34" charset="0"/>
                <a:ea typeface="宋体" pitchFamily="2" charset="-122"/>
              </a:defRPr>
            </a:lvl1pPr>
            <a:lvl2pPr marL="285750" indent="-285750">
              <a:spcBef>
                <a:spcPct val="20000"/>
              </a:spcBef>
              <a:buChar char="–"/>
              <a:defRPr sz="2800">
                <a:solidFill>
                  <a:schemeClr val="tx1"/>
                </a:solidFill>
                <a:latin typeface="Arial" pitchFamily="34" charset="0"/>
                <a:ea typeface="宋体" pitchFamily="2" charset="-122"/>
              </a:defRPr>
            </a:lvl2pPr>
            <a:lvl3pPr marL="6858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lvl="1">
              <a:lnSpc>
                <a:spcPct val="200000"/>
              </a:lnSpc>
              <a:spcBef>
                <a:spcPct val="0"/>
              </a:spcBef>
              <a:buClr>
                <a:srgbClr val="FFC000"/>
              </a:buClr>
              <a:buFont typeface="Wingdings" pitchFamily="2" charset="2"/>
              <a:buChar char="n"/>
            </a:pPr>
            <a:r>
              <a:rPr lang="zh-CN" altLang="en-US" sz="2000">
                <a:latin typeface="微软雅黑 Light" pitchFamily="34" charset="-122"/>
                <a:ea typeface="微软雅黑 Light" pitchFamily="34" charset="-122"/>
              </a:rPr>
              <a:t>只为用于搜索、排序或分组的列创建索引</a:t>
            </a:r>
            <a:endParaRPr lang="en-US" altLang="zh-CN" sz="2000">
              <a:latin typeface="微软雅黑 Light" pitchFamily="34" charset="-122"/>
              <a:ea typeface="微软雅黑 Light" pitchFamily="34" charset="-122"/>
            </a:endParaRPr>
          </a:p>
        </p:txBody>
      </p:sp>
      <p:sp>
        <p:nvSpPr>
          <p:cNvPr id="104" name="文本框 103">
            <a:extLst>
              <a:ext uri="{FF2B5EF4-FFF2-40B4-BE49-F238E27FC236}">
                <a16:creationId xmlns:a16="http://schemas.microsoft.com/office/drawing/2014/main" id="{39641522-DF87-4889-B97A-F80F4A45073B}"/>
              </a:ext>
            </a:extLst>
          </p:cNvPr>
          <p:cNvSpPr txBox="1"/>
          <p:nvPr/>
        </p:nvSpPr>
        <p:spPr>
          <a:xfrm>
            <a:off x="1154605" y="1540604"/>
            <a:ext cx="10124913" cy="923330"/>
          </a:xfrm>
          <a:prstGeom prst="rect">
            <a:avLst/>
          </a:prstGeom>
          <a:noFill/>
        </p:spPr>
        <p:txBody>
          <a:bodyPr wrap="square" rtlCol="0">
            <a:spAutoFit/>
          </a:bodyPr>
          <a:lstStyle/>
          <a:p>
            <a:r>
              <a:rPr lang="zh-CN" altLang="en-US">
                <a:latin typeface="微软雅黑 Light" panose="020B0502040204020203" pitchFamily="34" charset="-122"/>
                <a:ea typeface="微软雅黑 Light" panose="020B0502040204020203" pitchFamily="34" charset="-122"/>
              </a:rPr>
              <a:t>只为出现在</a:t>
            </a:r>
            <a:r>
              <a:rPr lang="en-US" altLang="zh-CN">
                <a:latin typeface="微软雅黑 Light" panose="020B0502040204020203" pitchFamily="34" charset="-122"/>
                <a:ea typeface="微软雅黑 Light" panose="020B0502040204020203" pitchFamily="34" charset="-122"/>
              </a:rPr>
              <a:t>WHERE </a:t>
            </a:r>
            <a:r>
              <a:rPr lang="zh-CN" altLang="en-US">
                <a:latin typeface="微软雅黑 Light" panose="020B0502040204020203" pitchFamily="34" charset="-122"/>
                <a:ea typeface="微软雅黑 Light" panose="020B0502040204020203" pitchFamily="34" charset="-122"/>
              </a:rPr>
              <a:t>子句中的列、连接子句中的连接列创建索引，而出现在查询列表中的列一般就没必要建立索引了，除非是需要使用覆盖索引；又或者为出现在</a:t>
            </a:r>
            <a:r>
              <a:rPr lang="en-US" altLang="zh-CN">
                <a:latin typeface="微软雅黑 Light" panose="020B0502040204020203" pitchFamily="34" charset="-122"/>
                <a:ea typeface="微软雅黑 Light" panose="020B0502040204020203" pitchFamily="34" charset="-122"/>
              </a:rPr>
              <a:t>ORDER BY</a:t>
            </a:r>
            <a:r>
              <a:rPr lang="zh-CN" altLang="en-US">
                <a:latin typeface="微软雅黑 Light" panose="020B0502040204020203" pitchFamily="34" charset="-122"/>
                <a:ea typeface="微软雅黑 Light" panose="020B0502040204020203" pitchFamily="34" charset="-122"/>
              </a:rPr>
              <a:t>或</a:t>
            </a:r>
            <a:r>
              <a:rPr lang="en-US" altLang="zh-CN">
                <a:latin typeface="微软雅黑 Light" panose="020B0502040204020203" pitchFamily="34" charset="-122"/>
                <a:ea typeface="微软雅黑 Light" panose="020B0502040204020203" pitchFamily="34" charset="-122"/>
              </a:rPr>
              <a:t>GROUP BY</a:t>
            </a:r>
            <a:r>
              <a:rPr lang="zh-CN" altLang="en-US">
                <a:latin typeface="微软雅黑 Light" panose="020B0502040204020203" pitchFamily="34" charset="-122"/>
                <a:ea typeface="微软雅黑 Light" panose="020B0502040204020203" pitchFamily="34" charset="-122"/>
              </a:rPr>
              <a:t>子句中的列创建索引。</a:t>
            </a:r>
            <a:endParaRPr lang="zh-CN" altLang="en-US" dirty="0">
              <a:latin typeface="微软雅黑 Light" panose="020B0502040204020203" pitchFamily="34" charset="-122"/>
              <a:ea typeface="微软雅黑 Light" panose="020B0502040204020203" pitchFamily="34" charset="-122"/>
            </a:endParaRPr>
          </a:p>
        </p:txBody>
      </p:sp>
      <p:sp>
        <p:nvSpPr>
          <p:cNvPr id="17" name="文本框 16">
            <a:extLst>
              <a:ext uri="{FF2B5EF4-FFF2-40B4-BE49-F238E27FC236}">
                <a16:creationId xmlns:a16="http://schemas.microsoft.com/office/drawing/2014/main" id="{2EFDCFD1-90C9-4AF3-A72E-9B84C71D5F12}"/>
              </a:ext>
            </a:extLst>
          </p:cNvPr>
          <p:cNvSpPr txBox="1"/>
          <p:nvPr/>
        </p:nvSpPr>
        <p:spPr>
          <a:xfrm>
            <a:off x="973536" y="5552487"/>
            <a:ext cx="8170464" cy="369332"/>
          </a:xfrm>
          <a:prstGeom prst="rect">
            <a:avLst/>
          </a:prstGeom>
          <a:noFill/>
        </p:spPr>
        <p:txBody>
          <a:bodyPr wrap="square">
            <a:spAutoFit/>
          </a:bodyPr>
          <a:lstStyle/>
          <a:p>
            <a:pPr indent="304800">
              <a:spcAft>
                <a:spcPts val="400"/>
              </a:spcAft>
            </a:pPr>
            <a:r>
              <a:rPr lang="en-US" altLang="zh-CN" sz="1800">
                <a:effectLst/>
                <a:latin typeface="Calibri" panose="020F0502020204030204" pitchFamily="34" charset="0"/>
                <a:ea typeface="宋体" panose="02010600030101010101" pitchFamily="2" charset="-122"/>
                <a:cs typeface="Arial" panose="020B0604020202020204" pitchFamily="34" charset="0"/>
              </a:rPr>
              <a:t>SELECT * FROM order_exp ORDER BY insert_time, order_status,expire_time;</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p:txBody>
      </p:sp>
      <p:sp>
        <p:nvSpPr>
          <p:cNvPr id="19" name="文本框 18">
            <a:extLst>
              <a:ext uri="{FF2B5EF4-FFF2-40B4-BE49-F238E27FC236}">
                <a16:creationId xmlns:a16="http://schemas.microsoft.com/office/drawing/2014/main" id="{E220C26F-A6D4-4D07-93D4-B014AFAD6683}"/>
              </a:ext>
            </a:extLst>
          </p:cNvPr>
          <p:cNvSpPr txBox="1"/>
          <p:nvPr/>
        </p:nvSpPr>
        <p:spPr>
          <a:xfrm>
            <a:off x="973536" y="5925145"/>
            <a:ext cx="10592816" cy="646331"/>
          </a:xfrm>
          <a:prstGeom prst="rect">
            <a:avLst/>
          </a:prstGeom>
          <a:noFill/>
        </p:spPr>
        <p:txBody>
          <a:bodyPr wrap="square">
            <a:spAutoFit/>
          </a:bodyPr>
          <a:lstStyle/>
          <a:p>
            <a:pPr indent="304800">
              <a:spcAft>
                <a:spcPts val="400"/>
              </a:spcAft>
            </a:pPr>
            <a:r>
              <a:rPr lang="en-US" altLang="zh-CN" sz="1800">
                <a:effectLst/>
                <a:latin typeface="Calibri" panose="020F0502020204030204" pitchFamily="34" charset="0"/>
                <a:ea typeface="宋体" panose="02010600030101010101" pitchFamily="2" charset="-122"/>
                <a:cs typeface="Arial" panose="020B0604020202020204" pitchFamily="34" charset="0"/>
              </a:rPr>
              <a:t>SELECT insert_time, order_status,expire_time,count(*) FROM order_exp GROUP BY insert_time, order_status,expire_time;</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p:txBody>
      </p:sp>
      <p:pic>
        <p:nvPicPr>
          <p:cNvPr id="13" name="图片 12">
            <a:extLst>
              <a:ext uri="{FF2B5EF4-FFF2-40B4-BE49-F238E27FC236}">
                <a16:creationId xmlns:a16="http://schemas.microsoft.com/office/drawing/2014/main" id="{62E708DB-908B-48B6-891C-F01CE7EBEE1D}"/>
              </a:ext>
            </a:extLst>
          </p:cNvPr>
          <p:cNvPicPr/>
          <p:nvPr/>
        </p:nvPicPr>
        <p:blipFill>
          <a:blip r:embed="rId2"/>
          <a:stretch>
            <a:fillRect/>
          </a:stretch>
        </p:blipFill>
        <p:spPr>
          <a:xfrm>
            <a:off x="222517" y="2463934"/>
            <a:ext cx="11773325" cy="3085227"/>
          </a:xfrm>
          <a:prstGeom prst="rect">
            <a:avLst/>
          </a:prstGeom>
        </p:spPr>
      </p:pic>
      <p:sp>
        <p:nvSpPr>
          <p:cNvPr id="14" name="文本框 48">
            <a:extLst>
              <a:ext uri="{FF2B5EF4-FFF2-40B4-BE49-F238E27FC236}">
                <a16:creationId xmlns:a16="http://schemas.microsoft.com/office/drawing/2014/main" id="{16B5F086-9D86-4799-88C0-93B6DA8913B7}"/>
              </a:ext>
            </a:extLst>
          </p:cNvPr>
          <p:cNvSpPr txBox="1">
            <a:spLocks noChangeArrowheads="1"/>
          </p:cNvSpPr>
          <p:nvPr/>
        </p:nvSpPr>
        <p:spPr bwMode="auto">
          <a:xfrm>
            <a:off x="907738" y="218374"/>
            <a:ext cx="50059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zh-CN" altLang="en-US" sz="3200">
                <a:solidFill>
                  <a:schemeClr val="bg1">
                    <a:lumMod val="85000"/>
                  </a:schemeClr>
                </a:solidFill>
                <a:latin typeface="+mn-lt"/>
                <a:ea typeface="+mn-ea"/>
                <a:cs typeface="+mn-ea"/>
                <a:sym typeface="+mn-lt"/>
              </a:rPr>
              <a:t>高性能的索引创建策略</a:t>
            </a:r>
          </a:p>
        </p:txBody>
      </p:sp>
      <p:sp>
        <p:nvSpPr>
          <p:cNvPr id="15" name="等腰三角形 14">
            <a:extLst>
              <a:ext uri="{FF2B5EF4-FFF2-40B4-BE49-F238E27FC236}">
                <a16:creationId xmlns:a16="http://schemas.microsoft.com/office/drawing/2014/main" id="{ECEC6E70-85BE-4AF9-BF58-0955468AC26F}"/>
              </a:ext>
            </a:extLst>
          </p:cNvPr>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等腰三角形 15">
            <a:extLst>
              <a:ext uri="{FF2B5EF4-FFF2-40B4-BE49-F238E27FC236}">
                <a16:creationId xmlns:a16="http://schemas.microsoft.com/office/drawing/2014/main" id="{544B3F59-6206-407B-B00C-BD9DEB086100}"/>
              </a:ext>
            </a:extLst>
          </p:cNvPr>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75107421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a16="http://schemas.microsoft.com/office/drawing/2014/main" id="{E3E816CC-5700-4C1C-B216-FDE1D028D6DB}"/>
              </a:ext>
            </a:extLst>
          </p:cNvPr>
          <p:cNvSpPr txBox="1"/>
          <p:nvPr/>
        </p:nvSpPr>
        <p:spPr>
          <a:xfrm>
            <a:off x="438716" y="1371486"/>
            <a:ext cx="11112089" cy="1200329"/>
          </a:xfrm>
          <a:prstGeom prst="rect">
            <a:avLst/>
          </a:prstGeom>
          <a:noFill/>
        </p:spPr>
        <p:txBody>
          <a:bodyPr wrap="square">
            <a:spAutoFit/>
          </a:bodyPr>
          <a:lstStyle/>
          <a:p>
            <a:r>
              <a:rPr lang="en-US" altLang="zh-CN" sz="2400" b="1">
                <a:latin typeface="微软雅黑" panose="020B0503020204020204" pitchFamily="34" charset="-122"/>
                <a:ea typeface="微软雅黑" panose="020B0503020204020204" pitchFamily="34" charset="-122"/>
              </a:rPr>
              <a:t>MySQL</a:t>
            </a:r>
            <a:r>
              <a:rPr lang="zh-CN" altLang="en-US" sz="2400" b="1">
                <a:latin typeface="微软雅黑" panose="020B0503020204020204" pitchFamily="34" charset="-122"/>
                <a:ea typeface="微软雅黑" panose="020B0503020204020204" pitchFamily="34" charset="-122"/>
              </a:rPr>
              <a:t>的版本众多，目前最新版本为</a:t>
            </a:r>
            <a:r>
              <a:rPr lang="en-US" altLang="zh-CN" sz="2400" b="1">
                <a:latin typeface="微软雅黑" panose="020B0503020204020204" pitchFamily="34" charset="-122"/>
                <a:ea typeface="微软雅黑" panose="020B0503020204020204" pitchFamily="34" charset="-122"/>
              </a:rPr>
              <a:t>MySQL8</a:t>
            </a:r>
            <a:r>
              <a:rPr lang="zh-CN" altLang="en-US" sz="2400" b="1">
                <a:latin typeface="微软雅黑" panose="020B0503020204020204" pitchFamily="34" charset="-122"/>
                <a:ea typeface="微软雅黑" panose="020B0503020204020204" pitchFamily="34" charset="-122"/>
              </a:rPr>
              <a:t>，考虑到实际的情况，本次课程以</a:t>
            </a:r>
            <a:r>
              <a:rPr lang="en-US" altLang="zh-CN" sz="2400" b="1">
                <a:latin typeface="微软雅黑" panose="020B0503020204020204" pitchFamily="34" charset="-122"/>
                <a:ea typeface="微软雅黑" panose="020B0503020204020204" pitchFamily="34" charset="-122"/>
              </a:rPr>
              <a:t>CentOS7</a:t>
            </a:r>
            <a:r>
              <a:rPr lang="zh-CN" altLang="en-US" sz="2400" b="1">
                <a:latin typeface="微软雅黑" panose="020B0503020204020204" pitchFamily="34" charset="-122"/>
                <a:ea typeface="微软雅黑" panose="020B0503020204020204" pitchFamily="34" charset="-122"/>
              </a:rPr>
              <a:t>下</a:t>
            </a:r>
            <a:r>
              <a:rPr lang="en-US" altLang="zh-CN" sz="2400" b="1">
                <a:solidFill>
                  <a:srgbClr val="FF0000"/>
                </a:solidFill>
                <a:latin typeface="微软雅黑" panose="020B0503020204020204" pitchFamily="34" charset="-122"/>
                <a:ea typeface="微软雅黑" panose="020B0503020204020204" pitchFamily="34" charset="-122"/>
              </a:rPr>
              <a:t>MySQL5.7.32</a:t>
            </a:r>
            <a:r>
              <a:rPr lang="zh-CN" altLang="en-US" sz="2400" b="1">
                <a:solidFill>
                  <a:srgbClr val="FF0000"/>
                </a:solidFill>
                <a:latin typeface="微软雅黑" panose="020B0503020204020204" pitchFamily="34" charset="-122"/>
                <a:ea typeface="微软雅黑" panose="020B0503020204020204" pitchFamily="34" charset="-122"/>
              </a:rPr>
              <a:t>社区</a:t>
            </a:r>
            <a:r>
              <a:rPr lang="en-US" altLang="zh-CN" sz="2400" b="1">
                <a:solidFill>
                  <a:srgbClr val="FF0000"/>
                </a:solidFill>
                <a:latin typeface="微软雅黑" panose="020B0503020204020204" pitchFamily="34" charset="-122"/>
                <a:ea typeface="微软雅黑" panose="020B0503020204020204" pitchFamily="34" charset="-122"/>
              </a:rPr>
              <a:t> </a:t>
            </a:r>
            <a:r>
              <a:rPr lang="zh-CN" altLang="en-US" sz="2400" b="1">
                <a:latin typeface="微软雅黑" panose="020B0503020204020204" pitchFamily="34" charset="-122"/>
                <a:ea typeface="微软雅黑" panose="020B0503020204020204" pitchFamily="34" charset="-122"/>
              </a:rPr>
              <a:t>版本进行讲解，</a:t>
            </a:r>
            <a:r>
              <a:rPr lang="zh-CN" altLang="en-US" sz="2400" b="1">
                <a:solidFill>
                  <a:schemeClr val="bg1"/>
                </a:solidFill>
                <a:latin typeface="微软雅黑" panose="020B0503020204020204" pitchFamily="34" charset="-122"/>
                <a:ea typeface="微软雅黑" panose="020B0503020204020204" pitchFamily="34" charset="-122"/>
              </a:rPr>
              <a:t>但是</a:t>
            </a:r>
            <a:r>
              <a:rPr lang="zh-CN" altLang="en-US" sz="2400" b="1">
                <a:solidFill>
                  <a:srgbClr val="FFFF00"/>
                </a:solidFill>
                <a:latin typeface="微软雅黑" panose="020B0503020204020204" pitchFamily="34" charset="-122"/>
                <a:ea typeface="微软雅黑" panose="020B0503020204020204" pitchFamily="34" charset="-122"/>
              </a:rPr>
              <a:t>所讲述的内容在</a:t>
            </a:r>
            <a:r>
              <a:rPr lang="en-US" altLang="zh-CN" sz="2400" b="1">
                <a:solidFill>
                  <a:srgbClr val="FFFF00"/>
                </a:solidFill>
                <a:latin typeface="微软雅黑" panose="020B0503020204020204" pitchFamily="34" charset="-122"/>
                <a:ea typeface="微软雅黑" panose="020B0503020204020204" pitchFamily="34" charset="-122"/>
              </a:rPr>
              <a:t>MySQL8</a:t>
            </a:r>
            <a:r>
              <a:rPr lang="zh-CN" altLang="en-US" sz="2400" b="1">
                <a:solidFill>
                  <a:srgbClr val="FFFF00"/>
                </a:solidFill>
                <a:latin typeface="微软雅黑" panose="020B0503020204020204" pitchFamily="34" charset="-122"/>
                <a:ea typeface="微软雅黑" panose="020B0503020204020204" pitchFamily="34" charset="-122"/>
              </a:rPr>
              <a:t>中亦可适用</a:t>
            </a:r>
            <a:r>
              <a:rPr lang="zh-CN" altLang="en-US" sz="2400" b="1">
                <a:solidFill>
                  <a:schemeClr val="bg1"/>
                </a:solidFill>
                <a:latin typeface="微软雅黑" panose="020B0503020204020204" pitchFamily="34" charset="-122"/>
                <a:ea typeface="微软雅黑" panose="020B0503020204020204" pitchFamily="34" charset="-122"/>
              </a:rPr>
              <a:t>。</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15" name="文本框 14">
            <a:extLst>
              <a:ext uri="{FF2B5EF4-FFF2-40B4-BE49-F238E27FC236}">
                <a16:creationId xmlns:a16="http://schemas.microsoft.com/office/drawing/2014/main" id="{A0F01550-DB04-47DF-98ED-F07BBFC48BA2}"/>
              </a:ext>
            </a:extLst>
          </p:cNvPr>
          <p:cNvSpPr txBox="1"/>
          <p:nvPr/>
        </p:nvSpPr>
        <p:spPr>
          <a:xfrm>
            <a:off x="438716" y="2841526"/>
            <a:ext cx="11314568" cy="923330"/>
          </a:xfrm>
          <a:prstGeom prst="rect">
            <a:avLst/>
          </a:prstGeom>
          <a:noFill/>
        </p:spPr>
        <p:txBody>
          <a:bodyPr wrap="square">
            <a:spAutoFit/>
          </a:bodyPr>
          <a:lstStyle/>
          <a:p>
            <a:r>
              <a:rPr lang="zh-CN" altLang="en-US">
                <a:latin typeface="微软雅黑 Light" panose="020B0502040204020203" pitchFamily="34" charset="-122"/>
                <a:ea typeface="微软雅黑 Light" panose="020B0502040204020203" pitchFamily="34" charset="-122"/>
              </a:rPr>
              <a:t>如何安装运行</a:t>
            </a:r>
            <a:r>
              <a:rPr lang="en-US" altLang="zh-CN">
                <a:latin typeface="微软雅黑 Light" panose="020B0502040204020203" pitchFamily="34" charset="-122"/>
                <a:ea typeface="微软雅黑 Light" panose="020B0502040204020203" pitchFamily="34" charset="-122"/>
              </a:rPr>
              <a:t>MySQL</a:t>
            </a:r>
            <a:r>
              <a:rPr lang="zh-CN" altLang="en-US">
                <a:latin typeface="微软雅黑 Light" panose="020B0502040204020203" pitchFamily="34" charset="-122"/>
                <a:ea typeface="微软雅黑 Light" panose="020B0502040204020203" pitchFamily="34" charset="-122"/>
              </a:rPr>
              <a:t>，请咨询班主任获得往期视频并自行安装。如安装过程出错，请保证安装包完整无误</a:t>
            </a:r>
            <a:r>
              <a:rPr lang="en-US" altLang="zh-CN">
                <a:latin typeface="微软雅黑 Light" panose="020B0502040204020203" pitchFamily="34" charset="-122"/>
                <a:ea typeface="微软雅黑 Light" panose="020B0502040204020203" pitchFamily="34" charset="-122"/>
              </a:rPr>
              <a:t>,</a:t>
            </a:r>
            <a:r>
              <a:rPr lang="zh-CN" altLang="en-US">
                <a:latin typeface="微软雅黑 Light" panose="020B0502040204020203" pitchFamily="34" charset="-122"/>
                <a:ea typeface="微软雅黑 Light" panose="020B0502040204020203" pitchFamily="34" charset="-122"/>
              </a:rPr>
              <a:t>依赖包无误，并仔细阅读安装错误日志和检查操作系统层面的用户、用户组、文件和目录是否存在，各种权限是否正确等！同时安装</a:t>
            </a:r>
            <a:r>
              <a:rPr lang="en-US" altLang="zh-CN">
                <a:latin typeface="微软雅黑 Light" panose="020B0502040204020203" pitchFamily="34" charset="-122"/>
                <a:ea typeface="微软雅黑 Light" panose="020B0502040204020203" pitchFamily="34" charset="-122"/>
              </a:rPr>
              <a:t>Windows</a:t>
            </a:r>
            <a:r>
              <a:rPr lang="zh-CN" altLang="en-US">
                <a:latin typeface="微软雅黑 Light" panose="020B0502040204020203" pitchFamily="34" charset="-122"/>
                <a:ea typeface="微软雅黑 Light" panose="020B0502040204020203" pitchFamily="34" charset="-122"/>
              </a:rPr>
              <a:t>下的</a:t>
            </a:r>
            <a:r>
              <a:rPr lang="en-US" altLang="zh-CN">
                <a:latin typeface="微软雅黑 Light" panose="020B0502040204020203" pitchFamily="34" charset="-122"/>
                <a:ea typeface="微软雅黑 Light" panose="020B0502040204020203" pitchFamily="34" charset="-122"/>
              </a:rPr>
              <a:t>MySQL</a:t>
            </a:r>
            <a:r>
              <a:rPr lang="zh-CN" altLang="en-US">
                <a:latin typeface="微软雅黑 Light" panose="020B0502040204020203" pitchFamily="34" charset="-122"/>
                <a:ea typeface="微软雅黑 Light" panose="020B0502040204020203" pitchFamily="34" charset="-122"/>
              </a:rPr>
              <a:t>并不影响本课程的学习！</a:t>
            </a:r>
            <a:endParaRPr lang="zh-CN" altLang="en-US"/>
          </a:p>
        </p:txBody>
      </p:sp>
      <p:sp>
        <p:nvSpPr>
          <p:cNvPr id="14" name="文本框 48">
            <a:extLst>
              <a:ext uri="{FF2B5EF4-FFF2-40B4-BE49-F238E27FC236}">
                <a16:creationId xmlns:a16="http://schemas.microsoft.com/office/drawing/2014/main" id="{69D959C4-776C-441A-B12D-FADD3BAF12EF}"/>
              </a:ext>
            </a:extLst>
          </p:cNvPr>
          <p:cNvSpPr txBox="1">
            <a:spLocks noChangeArrowheads="1"/>
          </p:cNvSpPr>
          <p:nvPr/>
        </p:nvSpPr>
        <p:spPr bwMode="auto">
          <a:xfrm>
            <a:off x="952133" y="166412"/>
            <a:ext cx="57642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zh-CN" altLang="en-US" sz="3200">
                <a:solidFill>
                  <a:schemeClr val="bg1">
                    <a:lumMod val="85000"/>
                  </a:schemeClr>
                </a:solidFill>
                <a:latin typeface="+mn-lt"/>
                <a:ea typeface="+mn-ea"/>
                <a:cs typeface="+mn-ea"/>
                <a:sym typeface="+mn-lt"/>
              </a:rPr>
              <a:t>课程</a:t>
            </a:r>
            <a:r>
              <a:rPr lang="en-US" altLang="zh-CN" sz="3200">
                <a:solidFill>
                  <a:schemeClr val="bg1">
                    <a:lumMod val="85000"/>
                  </a:schemeClr>
                </a:solidFill>
                <a:latin typeface="+mn-lt"/>
                <a:ea typeface="+mn-ea"/>
                <a:cs typeface="+mn-ea"/>
                <a:sym typeface="+mn-lt"/>
              </a:rPr>
              <a:t>MySQL</a:t>
            </a:r>
            <a:r>
              <a:rPr lang="zh-CN" altLang="en-US" sz="3200">
                <a:solidFill>
                  <a:schemeClr val="bg1">
                    <a:lumMod val="85000"/>
                  </a:schemeClr>
                </a:solidFill>
                <a:latin typeface="+mn-lt"/>
                <a:ea typeface="+mn-ea"/>
                <a:cs typeface="+mn-ea"/>
                <a:sym typeface="+mn-lt"/>
              </a:rPr>
              <a:t>版本和安装运行</a:t>
            </a:r>
          </a:p>
        </p:txBody>
      </p:sp>
      <p:sp>
        <p:nvSpPr>
          <p:cNvPr id="16" name="等腰三角形 15">
            <a:extLst>
              <a:ext uri="{FF2B5EF4-FFF2-40B4-BE49-F238E27FC236}">
                <a16:creationId xmlns:a16="http://schemas.microsoft.com/office/drawing/2014/main" id="{F0D6CB6C-CCCC-47E9-A262-BB2A381E4644}"/>
              </a:ext>
            </a:extLst>
          </p:cNvPr>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等腰三角形 17">
            <a:extLst>
              <a:ext uri="{FF2B5EF4-FFF2-40B4-BE49-F238E27FC236}">
                <a16:creationId xmlns:a16="http://schemas.microsoft.com/office/drawing/2014/main" id="{F038B50C-E7B9-4FD9-BD25-0C6DB357F36F}"/>
              </a:ext>
            </a:extLst>
          </p:cNvPr>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333773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矩形 2">
            <a:extLst>
              <a:ext uri="{FF2B5EF4-FFF2-40B4-BE49-F238E27FC236}">
                <a16:creationId xmlns:a16="http://schemas.microsoft.com/office/drawing/2014/main" id="{16E37D9E-A06B-4C10-A293-C894492E931F}"/>
              </a:ext>
            </a:extLst>
          </p:cNvPr>
          <p:cNvSpPr>
            <a:spLocks noChangeArrowheads="1"/>
          </p:cNvSpPr>
          <p:nvPr/>
        </p:nvSpPr>
        <p:spPr bwMode="auto">
          <a:xfrm>
            <a:off x="808756" y="936181"/>
            <a:ext cx="7461417" cy="61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itchFamily="34" charset="0"/>
                <a:ea typeface="宋体" pitchFamily="2" charset="-122"/>
              </a:defRPr>
            </a:lvl1pPr>
            <a:lvl2pPr marL="285750" indent="-285750">
              <a:spcBef>
                <a:spcPct val="20000"/>
              </a:spcBef>
              <a:buChar char="–"/>
              <a:defRPr sz="2800">
                <a:solidFill>
                  <a:schemeClr val="tx1"/>
                </a:solidFill>
                <a:latin typeface="Arial" pitchFamily="34" charset="0"/>
                <a:ea typeface="宋体" pitchFamily="2" charset="-122"/>
              </a:defRPr>
            </a:lvl2pPr>
            <a:lvl3pPr marL="6858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lvl="1">
              <a:lnSpc>
                <a:spcPct val="200000"/>
              </a:lnSpc>
              <a:spcBef>
                <a:spcPct val="0"/>
              </a:spcBef>
              <a:buClr>
                <a:srgbClr val="FFC000"/>
              </a:buClr>
              <a:buFont typeface="Wingdings" pitchFamily="2" charset="2"/>
              <a:buChar char="n"/>
            </a:pPr>
            <a:r>
              <a:rPr lang="zh-CN" altLang="en-US" sz="2000">
                <a:latin typeface="微软雅黑 Light" pitchFamily="34" charset="-122"/>
                <a:ea typeface="微软雅黑 Light" pitchFamily="34" charset="-122"/>
              </a:rPr>
              <a:t>多列索引</a:t>
            </a:r>
            <a:endParaRPr lang="en-US" altLang="zh-CN" sz="2000">
              <a:latin typeface="微软雅黑 Light" pitchFamily="34" charset="-122"/>
              <a:ea typeface="微软雅黑 Light" pitchFamily="34" charset="-122"/>
            </a:endParaRPr>
          </a:p>
        </p:txBody>
      </p:sp>
      <p:sp>
        <p:nvSpPr>
          <p:cNvPr id="104" name="文本框 103">
            <a:extLst>
              <a:ext uri="{FF2B5EF4-FFF2-40B4-BE49-F238E27FC236}">
                <a16:creationId xmlns:a16="http://schemas.microsoft.com/office/drawing/2014/main" id="{39641522-DF87-4889-B97A-F80F4A45073B}"/>
              </a:ext>
            </a:extLst>
          </p:cNvPr>
          <p:cNvSpPr txBox="1"/>
          <p:nvPr/>
        </p:nvSpPr>
        <p:spPr>
          <a:xfrm>
            <a:off x="1154605" y="1540604"/>
            <a:ext cx="10124913" cy="369332"/>
          </a:xfrm>
          <a:prstGeom prst="rect">
            <a:avLst/>
          </a:prstGeom>
          <a:noFill/>
        </p:spPr>
        <p:txBody>
          <a:bodyPr wrap="square" rtlCol="0">
            <a:spAutoFit/>
          </a:bodyPr>
          <a:lstStyle/>
          <a:p>
            <a:r>
              <a:rPr lang="zh-CN" altLang="en-US">
                <a:latin typeface="微软雅黑 Light" panose="020B0502040204020203" pitchFamily="34" charset="-122"/>
                <a:ea typeface="微软雅黑 Light" panose="020B0502040204020203" pitchFamily="34" charset="-122"/>
              </a:rPr>
              <a:t>怎么选择合适的索引列顺序？</a:t>
            </a:r>
            <a:endParaRPr lang="zh-CN" altLang="en-US" dirty="0">
              <a:latin typeface="微软雅黑 Light" panose="020B0502040204020203" pitchFamily="34" charset="-122"/>
              <a:ea typeface="微软雅黑 Light" panose="020B0502040204020203" pitchFamily="34" charset="-122"/>
            </a:endParaRPr>
          </a:p>
        </p:txBody>
      </p:sp>
      <p:sp>
        <p:nvSpPr>
          <p:cNvPr id="13" name="文本框 12">
            <a:extLst>
              <a:ext uri="{FF2B5EF4-FFF2-40B4-BE49-F238E27FC236}">
                <a16:creationId xmlns:a16="http://schemas.microsoft.com/office/drawing/2014/main" id="{494F2087-DE6D-4A72-9865-F27E2744F714}"/>
              </a:ext>
            </a:extLst>
          </p:cNvPr>
          <p:cNvSpPr txBox="1"/>
          <p:nvPr/>
        </p:nvSpPr>
        <p:spPr>
          <a:xfrm>
            <a:off x="1154605" y="2157632"/>
            <a:ext cx="10124913" cy="1477328"/>
          </a:xfrm>
          <a:prstGeom prst="rect">
            <a:avLst/>
          </a:prstGeom>
          <a:noFill/>
        </p:spPr>
        <p:txBody>
          <a:bodyPr wrap="square" rtlCol="0">
            <a:spAutoFit/>
          </a:bodyPr>
          <a:lstStyle/>
          <a:p>
            <a:r>
              <a:rPr lang="en-US" altLang="zh-CN">
                <a:latin typeface="微软雅黑 Light" panose="020B0502040204020203" pitchFamily="34" charset="-122"/>
                <a:ea typeface="微软雅黑 Light" panose="020B0502040204020203" pitchFamily="34" charset="-122"/>
              </a:rPr>
              <a:t>1</a:t>
            </a:r>
            <a:r>
              <a:rPr lang="zh-CN" altLang="en-US">
                <a:latin typeface="微软雅黑 Light" panose="020B0502040204020203" pitchFamily="34" charset="-122"/>
                <a:ea typeface="微软雅黑 Light" panose="020B0502040204020203" pitchFamily="34" charset="-122"/>
              </a:rPr>
              <a:t>、经验法则</a:t>
            </a:r>
            <a:r>
              <a:rPr lang="en-US" altLang="zh-CN">
                <a:latin typeface="微软雅黑 Light" panose="020B0502040204020203" pitchFamily="34" charset="-122"/>
                <a:ea typeface="微软雅黑 Light" panose="020B0502040204020203" pitchFamily="34" charset="-122"/>
              </a:rPr>
              <a:t>:</a:t>
            </a:r>
            <a:r>
              <a:rPr lang="zh-CN" altLang="en-US">
                <a:latin typeface="微软雅黑 Light" panose="020B0502040204020203" pitchFamily="34" charset="-122"/>
                <a:ea typeface="微软雅黑 Light" panose="020B0502040204020203" pitchFamily="34" charset="-122"/>
              </a:rPr>
              <a:t>将选择性最高的列放到索引最前列。</a:t>
            </a:r>
            <a:endParaRPr lang="en-US" altLang="zh-CN">
              <a:latin typeface="微软雅黑 Light" panose="020B0502040204020203" pitchFamily="34" charset="-122"/>
              <a:ea typeface="微软雅黑 Light" panose="020B0502040204020203" pitchFamily="34" charset="-122"/>
            </a:endParaRPr>
          </a:p>
          <a:p>
            <a:endParaRPr lang="en-US" altLang="zh-CN">
              <a:latin typeface="微软雅黑 Light" panose="020B0502040204020203" pitchFamily="34" charset="-122"/>
              <a:ea typeface="微软雅黑 Light" panose="020B0502040204020203" pitchFamily="34" charset="-122"/>
            </a:endParaRPr>
          </a:p>
          <a:p>
            <a:r>
              <a:rPr lang="en-US" altLang="zh-CN">
                <a:latin typeface="微软雅黑 Light" panose="020B0502040204020203" pitchFamily="34" charset="-122"/>
                <a:ea typeface="微软雅黑 Light" panose="020B0502040204020203" pitchFamily="34" charset="-122"/>
              </a:rPr>
              <a:t>2</a:t>
            </a:r>
            <a:r>
              <a:rPr lang="zh-CN" altLang="en-US">
                <a:latin typeface="微软雅黑 Light" panose="020B0502040204020203" pitchFamily="34" charset="-122"/>
                <a:ea typeface="微软雅黑 Light" panose="020B0502040204020203" pitchFamily="34" charset="-122"/>
              </a:rPr>
              <a:t>、需要根据那些运行频率最高的查询来调整索引列的顺序</a:t>
            </a:r>
            <a:endParaRPr lang="en-US" altLang="zh-CN">
              <a:latin typeface="微软雅黑 Light" panose="020B0502040204020203" pitchFamily="34" charset="-122"/>
              <a:ea typeface="微软雅黑 Light" panose="020B0502040204020203" pitchFamily="34" charset="-122"/>
            </a:endParaRPr>
          </a:p>
          <a:p>
            <a:endParaRPr lang="en-US" altLang="zh-CN">
              <a:latin typeface="微软雅黑 Light" panose="020B0502040204020203" pitchFamily="34" charset="-122"/>
              <a:ea typeface="微软雅黑 Light" panose="020B0502040204020203" pitchFamily="34" charset="-122"/>
            </a:endParaRPr>
          </a:p>
          <a:p>
            <a:r>
              <a:rPr lang="en-US" altLang="zh-CN">
                <a:latin typeface="微软雅黑 Light" panose="020B0502040204020203" pitchFamily="34" charset="-122"/>
                <a:ea typeface="微软雅黑 Light" panose="020B0502040204020203" pitchFamily="34" charset="-122"/>
              </a:rPr>
              <a:t>3</a:t>
            </a:r>
            <a:r>
              <a:rPr lang="zh-CN" altLang="en-US">
                <a:latin typeface="微软雅黑 Light" panose="020B0502040204020203" pitchFamily="34" charset="-122"/>
                <a:ea typeface="微软雅黑 Light" panose="020B0502040204020203" pitchFamily="34" charset="-122"/>
              </a:rPr>
              <a:t>、在优化性能的时候，可能需要使用相同的列但顺序不同的索引来满足不同类型的查询需求</a:t>
            </a:r>
            <a:endParaRPr lang="zh-CN" altLang="en-US" dirty="0">
              <a:latin typeface="微软雅黑 Light" panose="020B0502040204020203" pitchFamily="34" charset="-122"/>
              <a:ea typeface="微软雅黑 Light" panose="020B0502040204020203" pitchFamily="34" charset="-122"/>
            </a:endParaRPr>
          </a:p>
        </p:txBody>
      </p:sp>
      <p:sp>
        <p:nvSpPr>
          <p:cNvPr id="11" name="文本框 48">
            <a:extLst>
              <a:ext uri="{FF2B5EF4-FFF2-40B4-BE49-F238E27FC236}">
                <a16:creationId xmlns:a16="http://schemas.microsoft.com/office/drawing/2014/main" id="{ED4D8F23-A470-4F0B-9488-01EFDFFFA03E}"/>
              </a:ext>
            </a:extLst>
          </p:cNvPr>
          <p:cNvSpPr txBox="1">
            <a:spLocks noChangeArrowheads="1"/>
          </p:cNvSpPr>
          <p:nvPr/>
        </p:nvSpPr>
        <p:spPr bwMode="auto">
          <a:xfrm>
            <a:off x="907738" y="218374"/>
            <a:ext cx="50059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zh-CN" altLang="en-US" sz="3200">
                <a:solidFill>
                  <a:schemeClr val="bg1">
                    <a:lumMod val="85000"/>
                  </a:schemeClr>
                </a:solidFill>
                <a:latin typeface="+mn-lt"/>
                <a:ea typeface="+mn-ea"/>
                <a:cs typeface="+mn-ea"/>
                <a:sym typeface="+mn-lt"/>
              </a:rPr>
              <a:t>高性能的索引创建策略</a:t>
            </a:r>
          </a:p>
        </p:txBody>
      </p:sp>
      <p:sp>
        <p:nvSpPr>
          <p:cNvPr id="12" name="等腰三角形 11">
            <a:extLst>
              <a:ext uri="{FF2B5EF4-FFF2-40B4-BE49-F238E27FC236}">
                <a16:creationId xmlns:a16="http://schemas.microsoft.com/office/drawing/2014/main" id="{43166FE4-4E87-45DB-A5AA-6B967E1FE3ED}"/>
              </a:ext>
            </a:extLst>
          </p:cNvPr>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等腰三角形 13">
            <a:extLst>
              <a:ext uri="{FF2B5EF4-FFF2-40B4-BE49-F238E27FC236}">
                <a16:creationId xmlns:a16="http://schemas.microsoft.com/office/drawing/2014/main" id="{00BDD632-7593-480D-8E00-CD55D0B6432C}"/>
              </a:ext>
            </a:extLst>
          </p:cNvPr>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33574187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304537" y="1749016"/>
            <a:ext cx="8795207" cy="3139321"/>
          </a:xfrm>
          <a:prstGeom prst="rect">
            <a:avLst/>
          </a:prstGeom>
          <a:noFill/>
        </p:spPr>
        <p:txBody>
          <a:bodyPr wrap="square" rtlCol="0">
            <a:spAutoFit/>
          </a:bodyPr>
          <a:lstStyle/>
          <a:p>
            <a:r>
              <a:rPr lang="zh-CN" altLang="en-US">
                <a:latin typeface="微软雅黑 Light" panose="020B0502040204020203" pitchFamily="34" charset="-122"/>
                <a:ea typeface="微软雅黑 Light" panose="020B0502040204020203" pitchFamily="34" charset="-122"/>
              </a:rPr>
              <a:t>三星索引概念是在</a:t>
            </a:r>
            <a:r>
              <a:rPr lang="en-US" altLang="zh-CN">
                <a:latin typeface="微软雅黑 Light" panose="020B0502040204020203" pitchFamily="34" charset="-122"/>
                <a:ea typeface="微软雅黑 Light" panose="020B0502040204020203" pitchFamily="34" charset="-122"/>
              </a:rPr>
              <a:t>《Relational Database Index Design and the optimizers》 </a:t>
            </a:r>
            <a:r>
              <a:rPr lang="zh-CN" altLang="en-US">
                <a:latin typeface="微软雅黑 Light" panose="020B0502040204020203" pitchFamily="34" charset="-122"/>
                <a:ea typeface="微软雅黑 Light" panose="020B0502040204020203" pitchFamily="34" charset="-122"/>
              </a:rPr>
              <a:t>一书中提出来的。原文如下：</a:t>
            </a:r>
          </a:p>
          <a:p>
            <a:r>
              <a:rPr lang="en-US" altLang="zh-CN">
                <a:latin typeface="微软雅黑 Light" panose="020B0502040204020203" pitchFamily="34" charset="-122"/>
                <a:ea typeface="微软雅黑 Light" panose="020B0502040204020203" pitchFamily="34" charset="-122"/>
              </a:rPr>
              <a:t>The index earns one star if it places relevant rows adjacent to each other,  </a:t>
            </a:r>
          </a:p>
          <a:p>
            <a:r>
              <a:rPr lang="en-US" altLang="zh-CN">
                <a:latin typeface="微软雅黑 Light" panose="020B0502040204020203" pitchFamily="34" charset="-122"/>
                <a:ea typeface="微软雅黑 Light" panose="020B0502040204020203" pitchFamily="34" charset="-122"/>
              </a:rPr>
              <a:t>a second star if its rows are sorted in the order the query needs, </a:t>
            </a:r>
          </a:p>
          <a:p>
            <a:r>
              <a:rPr lang="en-US" altLang="zh-CN">
                <a:latin typeface="微软雅黑 Light" panose="020B0502040204020203" pitchFamily="34" charset="-122"/>
                <a:ea typeface="微软雅黑 Light" panose="020B0502040204020203" pitchFamily="34" charset="-122"/>
              </a:rPr>
              <a:t>and a final star if it contains all the columns needed for the query.</a:t>
            </a:r>
          </a:p>
          <a:p>
            <a:endParaRPr lang="en-US" altLang="zh-CN">
              <a:latin typeface="微软雅黑 Light" panose="020B0502040204020203" pitchFamily="34" charset="-122"/>
              <a:ea typeface="微软雅黑 Light" panose="020B0502040204020203" pitchFamily="34" charset="-122"/>
            </a:endParaRPr>
          </a:p>
          <a:p>
            <a:r>
              <a:rPr lang="zh-CN" altLang="en-US">
                <a:latin typeface="微软雅黑 Light" panose="020B0502040204020203" pitchFamily="34" charset="-122"/>
                <a:ea typeface="微软雅黑 Light" panose="020B0502040204020203" pitchFamily="34" charset="-122"/>
              </a:rPr>
              <a:t>索引将相关的记录放到一起则获得</a:t>
            </a:r>
            <a:r>
              <a:rPr lang="zh-CN" altLang="en-US">
                <a:latin typeface="微软雅黑" panose="020B0503020204020204" pitchFamily="34" charset="-122"/>
                <a:ea typeface="微软雅黑" panose="020B0503020204020204" pitchFamily="34" charset="-122"/>
              </a:rPr>
              <a:t>一星</a:t>
            </a:r>
            <a:r>
              <a:rPr lang="zh-CN" altLang="en-US">
                <a:latin typeface="微软雅黑 Light" panose="020B0502040204020203" pitchFamily="34" charset="-122"/>
                <a:ea typeface="微软雅黑 Light" panose="020B0502040204020203" pitchFamily="34" charset="-122"/>
              </a:rPr>
              <a:t>；</a:t>
            </a:r>
            <a:endParaRPr lang="en-US" altLang="zh-CN">
              <a:latin typeface="微软雅黑 Light" panose="020B0502040204020203" pitchFamily="34" charset="-122"/>
              <a:ea typeface="微软雅黑 Light" panose="020B0502040204020203" pitchFamily="34" charset="-122"/>
            </a:endParaRPr>
          </a:p>
          <a:p>
            <a:endParaRPr lang="zh-CN" altLang="en-US">
              <a:latin typeface="微软雅黑 Light" panose="020B0502040204020203" pitchFamily="34" charset="-122"/>
              <a:ea typeface="微软雅黑 Light" panose="020B0502040204020203" pitchFamily="34" charset="-122"/>
            </a:endParaRPr>
          </a:p>
          <a:p>
            <a:r>
              <a:rPr lang="zh-CN" altLang="en-US">
                <a:latin typeface="微软雅黑 Light" panose="020B0502040204020203" pitchFamily="34" charset="-122"/>
                <a:ea typeface="微软雅黑 Light" panose="020B0502040204020203" pitchFamily="34" charset="-122"/>
              </a:rPr>
              <a:t>如果索引中的数据顺序和查找中的排列顺序一致则获得</a:t>
            </a:r>
            <a:r>
              <a:rPr lang="zh-CN" altLang="en-US">
                <a:latin typeface="微软雅黑" panose="020B0503020204020204" pitchFamily="34" charset="-122"/>
                <a:ea typeface="微软雅黑" panose="020B0503020204020204" pitchFamily="34" charset="-122"/>
              </a:rPr>
              <a:t>二星（排序星）</a:t>
            </a:r>
            <a:r>
              <a:rPr lang="zh-CN" altLang="en-US">
                <a:latin typeface="微软雅黑 Light" panose="020B0502040204020203" pitchFamily="34" charset="-122"/>
                <a:ea typeface="微软雅黑 Light" panose="020B0502040204020203" pitchFamily="34" charset="-122"/>
              </a:rPr>
              <a:t>；</a:t>
            </a:r>
            <a:endParaRPr lang="en-US" altLang="zh-CN">
              <a:latin typeface="微软雅黑 Light" panose="020B0502040204020203" pitchFamily="34" charset="-122"/>
              <a:ea typeface="微软雅黑 Light" panose="020B0502040204020203" pitchFamily="34" charset="-122"/>
            </a:endParaRPr>
          </a:p>
          <a:p>
            <a:endParaRPr lang="zh-CN" altLang="en-US">
              <a:latin typeface="微软雅黑 Light" panose="020B0502040204020203" pitchFamily="34" charset="-122"/>
              <a:ea typeface="微软雅黑 Light" panose="020B0502040204020203" pitchFamily="34" charset="-122"/>
            </a:endParaRPr>
          </a:p>
          <a:p>
            <a:r>
              <a:rPr lang="zh-CN" altLang="en-US">
                <a:latin typeface="微软雅黑 Light" panose="020B0502040204020203" pitchFamily="34" charset="-122"/>
                <a:ea typeface="微软雅黑 Light" panose="020B0502040204020203" pitchFamily="34" charset="-122"/>
              </a:rPr>
              <a:t>如果索引中的列包含了查询中需要的全部列则获得</a:t>
            </a:r>
            <a:r>
              <a:rPr lang="zh-CN" altLang="en-US">
                <a:latin typeface="微软雅黑" panose="020B0503020204020204" pitchFamily="34" charset="-122"/>
                <a:ea typeface="微软雅黑" panose="020B0503020204020204" pitchFamily="34" charset="-122"/>
              </a:rPr>
              <a:t>三星（宽索引星）</a:t>
            </a:r>
            <a:r>
              <a:rPr lang="zh-CN" altLang="en-US">
                <a:latin typeface="微软雅黑 Light" panose="020B0502040204020203" pitchFamily="34" charset="-122"/>
                <a:ea typeface="微软雅黑 Light" panose="020B0502040204020203" pitchFamily="34" charset="-122"/>
              </a:rPr>
              <a:t>；</a:t>
            </a:r>
            <a:endParaRPr lang="zh-CN" altLang="en-US" dirty="0">
              <a:latin typeface="微软雅黑 Light" panose="020B0502040204020203" pitchFamily="34" charset="-122"/>
              <a:ea typeface="微软雅黑 Light" panose="020B0502040204020203" pitchFamily="34" charset="-122"/>
            </a:endParaRPr>
          </a:p>
        </p:txBody>
      </p:sp>
      <p:sp>
        <p:nvSpPr>
          <p:cNvPr id="13" name="矩形 2">
            <a:extLst>
              <a:ext uri="{FF2B5EF4-FFF2-40B4-BE49-F238E27FC236}">
                <a16:creationId xmlns:a16="http://schemas.microsoft.com/office/drawing/2014/main" id="{74CF7484-5158-4F27-90FD-905CE9E1A7D6}"/>
              </a:ext>
            </a:extLst>
          </p:cNvPr>
          <p:cNvSpPr>
            <a:spLocks noChangeArrowheads="1"/>
          </p:cNvSpPr>
          <p:nvPr/>
        </p:nvSpPr>
        <p:spPr bwMode="auto">
          <a:xfrm>
            <a:off x="808756" y="936181"/>
            <a:ext cx="7461417" cy="61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itchFamily="34" charset="0"/>
                <a:ea typeface="宋体" pitchFamily="2" charset="-122"/>
              </a:defRPr>
            </a:lvl1pPr>
            <a:lvl2pPr marL="285750" indent="-285750">
              <a:spcBef>
                <a:spcPct val="20000"/>
              </a:spcBef>
              <a:buChar char="–"/>
              <a:defRPr sz="2800">
                <a:solidFill>
                  <a:schemeClr val="tx1"/>
                </a:solidFill>
                <a:latin typeface="Arial" pitchFamily="34" charset="0"/>
                <a:ea typeface="宋体" pitchFamily="2" charset="-122"/>
              </a:defRPr>
            </a:lvl2pPr>
            <a:lvl3pPr marL="6858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lvl="1">
              <a:lnSpc>
                <a:spcPct val="200000"/>
              </a:lnSpc>
              <a:spcBef>
                <a:spcPct val="0"/>
              </a:spcBef>
              <a:buClr>
                <a:srgbClr val="FFC000"/>
              </a:buClr>
              <a:buFont typeface="Wingdings" pitchFamily="2" charset="2"/>
              <a:buChar char="n"/>
            </a:pPr>
            <a:r>
              <a:rPr lang="zh-CN" altLang="en-US" sz="2000">
                <a:latin typeface="微软雅黑 Light" pitchFamily="34" charset="-122"/>
                <a:ea typeface="微软雅黑 Light" pitchFamily="34" charset="-122"/>
              </a:rPr>
              <a:t>设计三星索引</a:t>
            </a:r>
            <a:endParaRPr lang="en-US" altLang="zh-CN" sz="2000">
              <a:latin typeface="微软雅黑 Light" pitchFamily="34" charset="-122"/>
              <a:ea typeface="微软雅黑 Light" pitchFamily="34" charset="-122"/>
            </a:endParaRPr>
          </a:p>
        </p:txBody>
      </p:sp>
      <p:sp>
        <p:nvSpPr>
          <p:cNvPr id="12" name="文本框 48">
            <a:extLst>
              <a:ext uri="{FF2B5EF4-FFF2-40B4-BE49-F238E27FC236}">
                <a16:creationId xmlns:a16="http://schemas.microsoft.com/office/drawing/2014/main" id="{B96BD0C0-80EA-4D42-B688-7545D1812F85}"/>
              </a:ext>
            </a:extLst>
          </p:cNvPr>
          <p:cNvSpPr txBox="1">
            <a:spLocks noChangeArrowheads="1"/>
          </p:cNvSpPr>
          <p:nvPr/>
        </p:nvSpPr>
        <p:spPr bwMode="auto">
          <a:xfrm>
            <a:off x="907738" y="218374"/>
            <a:ext cx="50059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zh-CN" altLang="en-US" sz="3200">
                <a:solidFill>
                  <a:schemeClr val="bg1">
                    <a:lumMod val="85000"/>
                  </a:schemeClr>
                </a:solidFill>
                <a:latin typeface="+mn-lt"/>
                <a:ea typeface="+mn-ea"/>
                <a:cs typeface="+mn-ea"/>
                <a:sym typeface="+mn-lt"/>
              </a:rPr>
              <a:t>高性能的索引创建策略</a:t>
            </a:r>
          </a:p>
        </p:txBody>
      </p:sp>
      <p:sp>
        <p:nvSpPr>
          <p:cNvPr id="14" name="等腰三角形 13">
            <a:extLst>
              <a:ext uri="{FF2B5EF4-FFF2-40B4-BE49-F238E27FC236}">
                <a16:creationId xmlns:a16="http://schemas.microsoft.com/office/drawing/2014/main" id="{491116A2-A5F6-4A5F-A6F9-2E490EC19794}"/>
              </a:ext>
            </a:extLst>
          </p:cNvPr>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等腰三角形 14">
            <a:extLst>
              <a:ext uri="{FF2B5EF4-FFF2-40B4-BE49-F238E27FC236}">
                <a16:creationId xmlns:a16="http://schemas.microsoft.com/office/drawing/2014/main" id="{2524155C-18DC-48BF-8F79-650ED572AFDD}"/>
              </a:ext>
            </a:extLst>
          </p:cNvPr>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1280566804"/>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54741" y="1133381"/>
            <a:ext cx="8795207" cy="369332"/>
          </a:xfrm>
          <a:prstGeom prst="rect">
            <a:avLst/>
          </a:prstGeom>
          <a:noFill/>
        </p:spPr>
        <p:txBody>
          <a:bodyPr wrap="square" rtlCol="0">
            <a:spAutoFit/>
          </a:bodyPr>
          <a:lstStyle/>
          <a:p>
            <a:pPr marL="285750" indent="-285750">
              <a:buFont typeface="Wingdings" panose="05000000000000000000" pitchFamily="2" charset="2"/>
              <a:buChar char="p"/>
            </a:pPr>
            <a:r>
              <a:rPr lang="zh-CN" altLang="en-US">
                <a:latin typeface="微软雅黑 Light" panose="020B0502040204020203" pitchFamily="34" charset="-122"/>
                <a:ea typeface="微软雅黑 Light" panose="020B0502040204020203" pitchFamily="34" charset="-122"/>
              </a:rPr>
              <a:t>达成三星索引</a:t>
            </a:r>
            <a:endParaRPr lang="zh-CN" altLang="en-US" dirty="0">
              <a:latin typeface="微软雅黑 Light" panose="020B0502040204020203" pitchFamily="34" charset="-122"/>
              <a:ea typeface="微软雅黑 Light" panose="020B0502040204020203" pitchFamily="34" charset="-122"/>
            </a:endParaRPr>
          </a:p>
        </p:txBody>
      </p:sp>
      <p:sp>
        <p:nvSpPr>
          <p:cNvPr id="12" name="文本框 11">
            <a:extLst>
              <a:ext uri="{FF2B5EF4-FFF2-40B4-BE49-F238E27FC236}">
                <a16:creationId xmlns:a16="http://schemas.microsoft.com/office/drawing/2014/main" id="{A7FCA9B3-4C77-4D81-AAD0-7D0CAD4EC379}"/>
              </a:ext>
            </a:extLst>
          </p:cNvPr>
          <p:cNvSpPr txBox="1"/>
          <p:nvPr/>
        </p:nvSpPr>
        <p:spPr>
          <a:xfrm>
            <a:off x="704809" y="1519877"/>
            <a:ext cx="6097508" cy="2667397"/>
          </a:xfrm>
          <a:prstGeom prst="rect">
            <a:avLst/>
          </a:prstGeom>
          <a:noFill/>
        </p:spPr>
        <p:txBody>
          <a:bodyPr wrap="square">
            <a:spAutoFit/>
          </a:bodyPr>
          <a:lstStyle/>
          <a:p>
            <a:pPr indent="304800">
              <a:spcAft>
                <a:spcPts val="400"/>
              </a:spcAft>
            </a:pPr>
            <a:r>
              <a:rPr lang="en-US" altLang="zh-CN" sz="1800">
                <a:effectLst/>
                <a:latin typeface="Calibri" panose="020F0502020204030204" pitchFamily="34" charset="0"/>
                <a:ea typeface="宋体" panose="02010600030101010101" pitchFamily="2" charset="-122"/>
                <a:cs typeface="Arial" panose="020B0604020202020204" pitchFamily="34" charset="0"/>
              </a:rPr>
              <a:t>create table customer(</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a:p>
            <a:pPr indent="304800">
              <a:spcAft>
                <a:spcPts val="400"/>
              </a:spcAft>
            </a:pPr>
            <a:r>
              <a:rPr lang="en-US" altLang="zh-CN" sz="1800">
                <a:effectLst/>
                <a:latin typeface="Calibri" panose="020F0502020204030204" pitchFamily="34" charset="0"/>
                <a:ea typeface="宋体" panose="02010600030101010101" pitchFamily="2" charset="-122"/>
                <a:cs typeface="Arial" panose="020B0604020202020204" pitchFamily="34" charset="0"/>
              </a:rPr>
              <a:t>cno int,</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a:p>
            <a:pPr indent="304800">
              <a:spcAft>
                <a:spcPts val="400"/>
              </a:spcAft>
            </a:pPr>
            <a:r>
              <a:rPr lang="en-US" altLang="zh-CN" sz="1800">
                <a:effectLst/>
                <a:latin typeface="Calibri" panose="020F0502020204030204" pitchFamily="34" charset="0"/>
                <a:ea typeface="宋体" panose="02010600030101010101" pitchFamily="2" charset="-122"/>
                <a:cs typeface="Arial" panose="020B0604020202020204" pitchFamily="34" charset="0"/>
              </a:rPr>
              <a:t>lname varchar(10),</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a:p>
            <a:pPr indent="304800">
              <a:spcAft>
                <a:spcPts val="400"/>
              </a:spcAft>
            </a:pPr>
            <a:r>
              <a:rPr lang="en-US" altLang="zh-CN" sz="1800">
                <a:effectLst/>
                <a:latin typeface="Calibri" panose="020F0502020204030204" pitchFamily="34" charset="0"/>
                <a:ea typeface="宋体" panose="02010600030101010101" pitchFamily="2" charset="-122"/>
                <a:cs typeface="Arial" panose="020B0604020202020204" pitchFamily="34" charset="0"/>
              </a:rPr>
              <a:t>fname varchar(10),</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a:p>
            <a:pPr indent="304800">
              <a:spcAft>
                <a:spcPts val="400"/>
              </a:spcAft>
            </a:pPr>
            <a:r>
              <a:rPr lang="en-US" altLang="zh-CN" sz="1800">
                <a:effectLst/>
                <a:latin typeface="Calibri" panose="020F0502020204030204" pitchFamily="34" charset="0"/>
                <a:ea typeface="宋体" panose="02010600030101010101" pitchFamily="2" charset="-122"/>
                <a:cs typeface="Arial" panose="020B0604020202020204" pitchFamily="34" charset="0"/>
              </a:rPr>
              <a:t>sex int,</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a:p>
            <a:pPr indent="304800">
              <a:spcAft>
                <a:spcPts val="400"/>
              </a:spcAft>
            </a:pPr>
            <a:r>
              <a:rPr lang="en-US" altLang="zh-CN" sz="1800">
                <a:effectLst/>
                <a:latin typeface="Calibri" panose="020F0502020204030204" pitchFamily="34" charset="0"/>
                <a:ea typeface="宋体" panose="02010600030101010101" pitchFamily="2" charset="-122"/>
                <a:cs typeface="Arial" panose="020B0604020202020204" pitchFamily="34" charset="0"/>
              </a:rPr>
              <a:t>weight int,</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a:p>
            <a:pPr indent="304800">
              <a:spcAft>
                <a:spcPts val="400"/>
              </a:spcAft>
            </a:pPr>
            <a:r>
              <a:rPr lang="en-US" altLang="zh-CN" sz="1800">
                <a:effectLst/>
                <a:latin typeface="Calibri" panose="020F0502020204030204" pitchFamily="34" charset="0"/>
                <a:ea typeface="宋体" panose="02010600030101010101" pitchFamily="2" charset="-122"/>
                <a:cs typeface="Arial" panose="020B0604020202020204" pitchFamily="34" charset="0"/>
              </a:rPr>
              <a:t>city varchar(10));</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a:p>
            <a:pPr indent="304800">
              <a:spcAft>
                <a:spcPts val="400"/>
              </a:spcAft>
            </a:pPr>
            <a:r>
              <a:rPr lang="en-US" altLang="zh-CN" sz="1800">
                <a:effectLst/>
                <a:latin typeface="Calibri" panose="020F0502020204030204" pitchFamily="34" charset="0"/>
                <a:ea typeface="宋体" panose="02010600030101010101" pitchFamily="2" charset="-122"/>
                <a:cs typeface="Arial" panose="020B0604020202020204" pitchFamily="34" charset="0"/>
              </a:rPr>
              <a:t>create index idx_cust on customer(city,lname,fname,cno);</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p:txBody>
      </p:sp>
      <p:sp>
        <p:nvSpPr>
          <p:cNvPr id="14" name="文本框 13">
            <a:extLst>
              <a:ext uri="{FF2B5EF4-FFF2-40B4-BE49-F238E27FC236}">
                <a16:creationId xmlns:a16="http://schemas.microsoft.com/office/drawing/2014/main" id="{5EDF2C4A-0336-4E5C-8CF3-653704723BC6}"/>
              </a:ext>
            </a:extLst>
          </p:cNvPr>
          <p:cNvSpPr txBox="1"/>
          <p:nvPr/>
        </p:nvSpPr>
        <p:spPr>
          <a:xfrm>
            <a:off x="1004673" y="4475171"/>
            <a:ext cx="8528626" cy="369332"/>
          </a:xfrm>
          <a:prstGeom prst="rect">
            <a:avLst/>
          </a:prstGeom>
          <a:noFill/>
        </p:spPr>
        <p:txBody>
          <a:bodyPr wrap="square">
            <a:spAutoFit/>
          </a:bodyPr>
          <a:lstStyle/>
          <a:p>
            <a:r>
              <a:rPr lang="en-US" altLang="zh-CN" sz="1800">
                <a:effectLst/>
                <a:latin typeface="Calibri" panose="020F0502020204030204" pitchFamily="34" charset="0"/>
                <a:ea typeface="宋体" panose="02010600030101010101" pitchFamily="2" charset="-122"/>
                <a:cs typeface="Arial" panose="020B0604020202020204" pitchFamily="34" charset="0"/>
              </a:rPr>
              <a:t>select cno,fname from customer where lname =’xx’ and city =’yy’ order by fname;</a:t>
            </a:r>
            <a:endParaRPr lang="zh-CN" altLang="en-US"/>
          </a:p>
        </p:txBody>
      </p:sp>
      <p:sp>
        <p:nvSpPr>
          <p:cNvPr id="13" name="文本框 48">
            <a:extLst>
              <a:ext uri="{FF2B5EF4-FFF2-40B4-BE49-F238E27FC236}">
                <a16:creationId xmlns:a16="http://schemas.microsoft.com/office/drawing/2014/main" id="{2F462C61-FDCD-4617-90F5-C55290F1B5C2}"/>
              </a:ext>
            </a:extLst>
          </p:cNvPr>
          <p:cNvSpPr txBox="1">
            <a:spLocks noChangeArrowheads="1"/>
          </p:cNvSpPr>
          <p:nvPr/>
        </p:nvSpPr>
        <p:spPr bwMode="auto">
          <a:xfrm>
            <a:off x="907738" y="218374"/>
            <a:ext cx="50059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zh-CN" altLang="en-US" sz="3200">
                <a:solidFill>
                  <a:schemeClr val="bg1">
                    <a:lumMod val="85000"/>
                  </a:schemeClr>
                </a:solidFill>
                <a:latin typeface="+mn-lt"/>
                <a:ea typeface="+mn-ea"/>
                <a:cs typeface="+mn-ea"/>
                <a:sym typeface="+mn-lt"/>
              </a:rPr>
              <a:t>高性能的索引创建策略</a:t>
            </a:r>
          </a:p>
        </p:txBody>
      </p:sp>
      <p:sp>
        <p:nvSpPr>
          <p:cNvPr id="15" name="等腰三角形 14">
            <a:extLst>
              <a:ext uri="{FF2B5EF4-FFF2-40B4-BE49-F238E27FC236}">
                <a16:creationId xmlns:a16="http://schemas.microsoft.com/office/drawing/2014/main" id="{B550866A-B2EE-48C0-BA74-35CA2B72642A}"/>
              </a:ext>
            </a:extLst>
          </p:cNvPr>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等腰三角形 15">
            <a:extLst>
              <a:ext uri="{FF2B5EF4-FFF2-40B4-BE49-F238E27FC236}">
                <a16:creationId xmlns:a16="http://schemas.microsoft.com/office/drawing/2014/main" id="{D95DA9B4-B6A6-4F73-861B-63EBB349625D}"/>
              </a:ext>
            </a:extLst>
          </p:cNvPr>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35829265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54741" y="1133381"/>
            <a:ext cx="8795207" cy="369332"/>
          </a:xfrm>
          <a:prstGeom prst="rect">
            <a:avLst/>
          </a:prstGeom>
          <a:noFill/>
        </p:spPr>
        <p:txBody>
          <a:bodyPr wrap="square" rtlCol="0">
            <a:spAutoFit/>
          </a:bodyPr>
          <a:lstStyle/>
          <a:p>
            <a:pPr marL="285750" indent="-285750">
              <a:buFont typeface="Wingdings" panose="05000000000000000000" pitchFamily="2" charset="2"/>
              <a:buChar char="p"/>
            </a:pPr>
            <a:r>
              <a:rPr lang="zh-CN" altLang="en-US">
                <a:latin typeface="微软雅黑 Light" panose="020B0502040204020203" pitchFamily="34" charset="-122"/>
                <a:ea typeface="微软雅黑 Light" panose="020B0502040204020203" pitchFamily="34" charset="-122"/>
              </a:rPr>
              <a:t>达不成三星索引</a:t>
            </a:r>
            <a:endParaRPr lang="zh-CN" altLang="en-US" dirty="0">
              <a:latin typeface="微软雅黑 Light" panose="020B0502040204020203" pitchFamily="34" charset="-122"/>
              <a:ea typeface="微软雅黑 Light" panose="020B0502040204020203" pitchFamily="34" charset="-122"/>
            </a:endParaRPr>
          </a:p>
        </p:txBody>
      </p:sp>
      <p:sp>
        <p:nvSpPr>
          <p:cNvPr id="13" name="文本框 12">
            <a:extLst>
              <a:ext uri="{FF2B5EF4-FFF2-40B4-BE49-F238E27FC236}">
                <a16:creationId xmlns:a16="http://schemas.microsoft.com/office/drawing/2014/main" id="{0C4007E4-BE70-4C2F-B07C-8068FCFA1AA3}"/>
              </a:ext>
            </a:extLst>
          </p:cNvPr>
          <p:cNvSpPr txBox="1"/>
          <p:nvPr/>
        </p:nvSpPr>
        <p:spPr>
          <a:xfrm>
            <a:off x="941299" y="1600578"/>
            <a:ext cx="6097508" cy="3416320"/>
          </a:xfrm>
          <a:prstGeom prst="rect">
            <a:avLst/>
          </a:prstGeom>
          <a:noFill/>
        </p:spPr>
        <p:txBody>
          <a:bodyPr wrap="square">
            <a:spAutoFit/>
          </a:bodyPr>
          <a:lstStyle/>
          <a:p>
            <a:r>
              <a:rPr lang="en-US" altLang="zh-CN"/>
              <a:t>CREATE TABLE `test` (</a:t>
            </a:r>
          </a:p>
          <a:p>
            <a:r>
              <a:rPr lang="en-US" altLang="zh-CN"/>
              <a:t>  `id` int(11) NOT NULL AUTO_INCREMENT,</a:t>
            </a:r>
          </a:p>
          <a:p>
            <a:r>
              <a:rPr lang="en-US" altLang="zh-CN"/>
              <a:t>  `user_name` varchar(100) DEFAULT NULL,</a:t>
            </a:r>
          </a:p>
          <a:p>
            <a:r>
              <a:rPr lang="en-US" altLang="zh-CN"/>
              <a:t>  `sex` int(11) DEFAULT NULL,</a:t>
            </a:r>
          </a:p>
          <a:p>
            <a:r>
              <a:rPr lang="en-US" altLang="zh-CN"/>
              <a:t>  `age` int(11) DEFAULT NULL,</a:t>
            </a:r>
          </a:p>
          <a:p>
            <a:r>
              <a:rPr lang="en-US" altLang="zh-CN"/>
              <a:t>  `c_date` datetime DEFAULT NULL,</a:t>
            </a:r>
          </a:p>
          <a:p>
            <a:r>
              <a:rPr lang="en-US" altLang="zh-CN"/>
              <a:t>  PRIMARY KEY (`id`),</a:t>
            </a:r>
          </a:p>
          <a:p>
            <a:r>
              <a:rPr lang="en-US" altLang="zh-CN"/>
              <a:t>  ) ENGINE=InnoDB AUTO_INCREMENT=12 DEFAULT CHARSET=utf8;</a:t>
            </a:r>
          </a:p>
          <a:p>
            <a:endParaRPr lang="en-US" altLang="zh-CN"/>
          </a:p>
          <a:p>
            <a:r>
              <a:rPr lang="en-US" altLang="zh-CN"/>
              <a:t>select user_name,sex,age from test where user_name like 'test%'  and sex =1 ORDER BY age</a:t>
            </a:r>
          </a:p>
        </p:txBody>
      </p:sp>
      <p:sp>
        <p:nvSpPr>
          <p:cNvPr id="2" name="文本框 1">
            <a:extLst>
              <a:ext uri="{FF2B5EF4-FFF2-40B4-BE49-F238E27FC236}">
                <a16:creationId xmlns:a16="http://schemas.microsoft.com/office/drawing/2014/main" id="{7FA2D0DC-E42C-4647-B461-E4C90756CFC0}"/>
              </a:ext>
            </a:extLst>
          </p:cNvPr>
          <p:cNvSpPr txBox="1"/>
          <p:nvPr/>
        </p:nvSpPr>
        <p:spPr>
          <a:xfrm>
            <a:off x="1859918" y="5355287"/>
            <a:ext cx="2638030" cy="369332"/>
          </a:xfrm>
          <a:prstGeom prst="rect">
            <a:avLst/>
          </a:prstGeom>
          <a:noFill/>
        </p:spPr>
        <p:txBody>
          <a:bodyPr wrap="none" rtlCol="0">
            <a:spAutoFit/>
          </a:bodyPr>
          <a:lstStyle/>
          <a:p>
            <a:r>
              <a:rPr lang="en-US" altLang="zh-CN"/>
              <a:t>index(user_name,sex,age)</a:t>
            </a:r>
            <a:endParaRPr lang="zh-CN" altLang="en-US"/>
          </a:p>
        </p:txBody>
      </p:sp>
      <p:pic>
        <p:nvPicPr>
          <p:cNvPr id="12" name="图片 11">
            <a:extLst>
              <a:ext uri="{FF2B5EF4-FFF2-40B4-BE49-F238E27FC236}">
                <a16:creationId xmlns:a16="http://schemas.microsoft.com/office/drawing/2014/main" id="{FCA6FEE5-49A1-42D7-AEF8-D511E1739C85}"/>
              </a:ext>
            </a:extLst>
          </p:cNvPr>
          <p:cNvPicPr>
            <a:picLocks noChangeAspect="1"/>
          </p:cNvPicPr>
          <p:nvPr/>
        </p:nvPicPr>
        <p:blipFill>
          <a:blip r:embed="rId2"/>
          <a:stretch>
            <a:fillRect/>
          </a:stretch>
        </p:blipFill>
        <p:spPr>
          <a:xfrm>
            <a:off x="5711406" y="1502713"/>
            <a:ext cx="6281669" cy="1380753"/>
          </a:xfrm>
          <a:prstGeom prst="rect">
            <a:avLst/>
          </a:prstGeom>
        </p:spPr>
      </p:pic>
      <p:sp>
        <p:nvSpPr>
          <p:cNvPr id="14" name="文本框 13">
            <a:extLst>
              <a:ext uri="{FF2B5EF4-FFF2-40B4-BE49-F238E27FC236}">
                <a16:creationId xmlns:a16="http://schemas.microsoft.com/office/drawing/2014/main" id="{ADDC470A-DBFC-4788-802E-15AD8CA3E731}"/>
              </a:ext>
            </a:extLst>
          </p:cNvPr>
          <p:cNvSpPr txBox="1"/>
          <p:nvPr/>
        </p:nvSpPr>
        <p:spPr>
          <a:xfrm>
            <a:off x="5488849" y="5355287"/>
            <a:ext cx="2748638" cy="369332"/>
          </a:xfrm>
          <a:prstGeom prst="rect">
            <a:avLst/>
          </a:prstGeom>
          <a:noFill/>
        </p:spPr>
        <p:txBody>
          <a:bodyPr wrap="none" rtlCol="0">
            <a:spAutoFit/>
          </a:bodyPr>
          <a:lstStyle/>
          <a:p>
            <a:r>
              <a:rPr lang="en-US" altLang="zh-CN"/>
              <a:t>index(sex,age, user_name)</a:t>
            </a:r>
            <a:endParaRPr lang="zh-CN" altLang="en-US"/>
          </a:p>
        </p:txBody>
      </p:sp>
      <p:sp>
        <p:nvSpPr>
          <p:cNvPr id="15" name="文本框 48">
            <a:extLst>
              <a:ext uri="{FF2B5EF4-FFF2-40B4-BE49-F238E27FC236}">
                <a16:creationId xmlns:a16="http://schemas.microsoft.com/office/drawing/2014/main" id="{E99C9CEB-F3D1-4A04-9BE4-127FF8D59553}"/>
              </a:ext>
            </a:extLst>
          </p:cNvPr>
          <p:cNvSpPr txBox="1">
            <a:spLocks noChangeArrowheads="1"/>
          </p:cNvSpPr>
          <p:nvPr/>
        </p:nvSpPr>
        <p:spPr bwMode="auto">
          <a:xfrm>
            <a:off x="907738" y="218374"/>
            <a:ext cx="50059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zh-CN" altLang="en-US" sz="3200">
                <a:solidFill>
                  <a:schemeClr val="bg1">
                    <a:lumMod val="85000"/>
                  </a:schemeClr>
                </a:solidFill>
                <a:latin typeface="+mn-lt"/>
                <a:ea typeface="+mn-ea"/>
                <a:cs typeface="+mn-ea"/>
                <a:sym typeface="+mn-lt"/>
              </a:rPr>
              <a:t>高性能的索引创建策略</a:t>
            </a:r>
          </a:p>
        </p:txBody>
      </p:sp>
      <p:sp>
        <p:nvSpPr>
          <p:cNvPr id="16" name="等腰三角形 15">
            <a:extLst>
              <a:ext uri="{FF2B5EF4-FFF2-40B4-BE49-F238E27FC236}">
                <a16:creationId xmlns:a16="http://schemas.microsoft.com/office/drawing/2014/main" id="{6298A8B8-F840-450C-A820-77C15AC96A11}"/>
              </a:ext>
            </a:extLst>
          </p:cNvPr>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等腰三角形 16">
            <a:extLst>
              <a:ext uri="{FF2B5EF4-FFF2-40B4-BE49-F238E27FC236}">
                <a16:creationId xmlns:a16="http://schemas.microsoft.com/office/drawing/2014/main" id="{40EEB57E-EFB9-473A-B46F-B4A698898C03}"/>
              </a:ext>
            </a:extLst>
          </p:cNvPr>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88657986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2">
            <a:extLst>
              <a:ext uri="{FF2B5EF4-FFF2-40B4-BE49-F238E27FC236}">
                <a16:creationId xmlns:a16="http://schemas.microsoft.com/office/drawing/2014/main" id="{9B3D68AA-8934-4BEF-997E-BB2052F60C65}"/>
              </a:ext>
            </a:extLst>
          </p:cNvPr>
          <p:cNvSpPr>
            <a:spLocks noChangeArrowheads="1"/>
          </p:cNvSpPr>
          <p:nvPr/>
        </p:nvSpPr>
        <p:spPr bwMode="auto">
          <a:xfrm>
            <a:off x="854741" y="1238972"/>
            <a:ext cx="7461417" cy="61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itchFamily="34" charset="0"/>
                <a:ea typeface="宋体" pitchFamily="2" charset="-122"/>
              </a:defRPr>
            </a:lvl1pPr>
            <a:lvl2pPr marL="285750" indent="-285750">
              <a:spcBef>
                <a:spcPct val="20000"/>
              </a:spcBef>
              <a:buChar char="–"/>
              <a:defRPr sz="2800">
                <a:solidFill>
                  <a:schemeClr val="tx1"/>
                </a:solidFill>
                <a:latin typeface="Arial" pitchFamily="34" charset="0"/>
                <a:ea typeface="宋体" pitchFamily="2" charset="-122"/>
              </a:defRPr>
            </a:lvl2pPr>
            <a:lvl3pPr marL="6858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lvl="1">
              <a:lnSpc>
                <a:spcPct val="200000"/>
              </a:lnSpc>
              <a:spcBef>
                <a:spcPct val="0"/>
              </a:spcBef>
              <a:buClr>
                <a:srgbClr val="FFC000"/>
              </a:buClr>
              <a:buFont typeface="Wingdings" pitchFamily="2" charset="2"/>
              <a:buChar char="n"/>
            </a:pPr>
            <a:r>
              <a:rPr lang="zh-CN" altLang="en-US" sz="2000">
                <a:latin typeface="微软雅黑 Light" pitchFamily="34" charset="-122"/>
                <a:ea typeface="微软雅黑 Light" pitchFamily="34" charset="-122"/>
              </a:rPr>
              <a:t>主键是很少改变的列</a:t>
            </a:r>
            <a:endParaRPr lang="en-US" altLang="zh-CN" sz="2000">
              <a:latin typeface="微软雅黑 Light" pitchFamily="34" charset="-122"/>
              <a:ea typeface="微软雅黑 Light" pitchFamily="34" charset="-122"/>
            </a:endParaRPr>
          </a:p>
        </p:txBody>
      </p:sp>
      <p:sp>
        <p:nvSpPr>
          <p:cNvPr id="14" name="矩形 2">
            <a:extLst>
              <a:ext uri="{FF2B5EF4-FFF2-40B4-BE49-F238E27FC236}">
                <a16:creationId xmlns:a16="http://schemas.microsoft.com/office/drawing/2014/main" id="{4A117DDA-0E62-425A-A12C-6F13B9083D14}"/>
              </a:ext>
            </a:extLst>
          </p:cNvPr>
          <p:cNvSpPr>
            <a:spLocks noChangeArrowheads="1"/>
          </p:cNvSpPr>
          <p:nvPr/>
        </p:nvSpPr>
        <p:spPr bwMode="auto">
          <a:xfrm>
            <a:off x="918115" y="5739323"/>
            <a:ext cx="7461417" cy="61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itchFamily="34" charset="0"/>
                <a:ea typeface="宋体" pitchFamily="2" charset="-122"/>
              </a:defRPr>
            </a:lvl1pPr>
            <a:lvl2pPr marL="285750" indent="-285750">
              <a:spcBef>
                <a:spcPct val="20000"/>
              </a:spcBef>
              <a:buChar char="–"/>
              <a:defRPr sz="2800">
                <a:solidFill>
                  <a:schemeClr val="tx1"/>
                </a:solidFill>
                <a:latin typeface="Arial" pitchFamily="34" charset="0"/>
                <a:ea typeface="宋体" pitchFamily="2" charset="-122"/>
              </a:defRPr>
            </a:lvl2pPr>
            <a:lvl3pPr marL="6858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lvl="1">
              <a:lnSpc>
                <a:spcPct val="200000"/>
              </a:lnSpc>
              <a:spcBef>
                <a:spcPct val="0"/>
              </a:spcBef>
              <a:buClr>
                <a:srgbClr val="FFC000"/>
              </a:buClr>
              <a:buFont typeface="Wingdings" pitchFamily="2" charset="2"/>
              <a:buChar char="n"/>
            </a:pPr>
            <a:r>
              <a:rPr lang="zh-CN" altLang="en-US" sz="2000">
                <a:latin typeface="微软雅黑 Light" pitchFamily="34" charset="-122"/>
                <a:ea typeface="微软雅黑 Light" pitchFamily="34" charset="-122"/>
              </a:rPr>
              <a:t>未使用的索引</a:t>
            </a:r>
            <a:endParaRPr lang="en-US" altLang="zh-CN" sz="2000">
              <a:latin typeface="微软雅黑 Light" pitchFamily="34" charset="-122"/>
              <a:ea typeface="微软雅黑 Light" pitchFamily="34" charset="-122"/>
            </a:endParaRPr>
          </a:p>
        </p:txBody>
      </p:sp>
      <p:sp>
        <p:nvSpPr>
          <p:cNvPr id="15" name="矩形 2">
            <a:extLst>
              <a:ext uri="{FF2B5EF4-FFF2-40B4-BE49-F238E27FC236}">
                <a16:creationId xmlns:a16="http://schemas.microsoft.com/office/drawing/2014/main" id="{793B3DC5-E384-4960-8C9D-F0F4373555C8}"/>
              </a:ext>
            </a:extLst>
          </p:cNvPr>
          <p:cNvSpPr>
            <a:spLocks noChangeArrowheads="1"/>
          </p:cNvSpPr>
          <p:nvPr/>
        </p:nvSpPr>
        <p:spPr bwMode="auto">
          <a:xfrm>
            <a:off x="854740" y="2580763"/>
            <a:ext cx="7461417" cy="61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itchFamily="34" charset="0"/>
                <a:ea typeface="宋体" pitchFamily="2" charset="-122"/>
              </a:defRPr>
            </a:lvl1pPr>
            <a:lvl2pPr marL="285750" indent="-285750">
              <a:spcBef>
                <a:spcPct val="20000"/>
              </a:spcBef>
              <a:buChar char="–"/>
              <a:defRPr sz="2800">
                <a:solidFill>
                  <a:schemeClr val="tx1"/>
                </a:solidFill>
                <a:latin typeface="Arial" pitchFamily="34" charset="0"/>
                <a:ea typeface="宋体" pitchFamily="2" charset="-122"/>
              </a:defRPr>
            </a:lvl2pPr>
            <a:lvl3pPr marL="6858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lvl="1">
              <a:lnSpc>
                <a:spcPct val="200000"/>
              </a:lnSpc>
              <a:spcBef>
                <a:spcPct val="0"/>
              </a:spcBef>
              <a:buClr>
                <a:srgbClr val="FFC000"/>
              </a:buClr>
              <a:buFont typeface="Wingdings" pitchFamily="2" charset="2"/>
              <a:buChar char="n"/>
            </a:pPr>
            <a:r>
              <a:rPr lang="zh-CN" altLang="en-US" sz="2000">
                <a:latin typeface="微软雅黑 Light" pitchFamily="34" charset="-122"/>
                <a:ea typeface="微软雅黑 Light" pitchFamily="34" charset="-122"/>
              </a:rPr>
              <a:t>冗余和重复索引</a:t>
            </a:r>
            <a:endParaRPr lang="en-US" altLang="zh-CN" sz="2000">
              <a:latin typeface="微软雅黑 Light" pitchFamily="34" charset="-122"/>
              <a:ea typeface="微软雅黑 Light" pitchFamily="34" charset="-122"/>
            </a:endParaRPr>
          </a:p>
        </p:txBody>
      </p:sp>
      <p:sp>
        <p:nvSpPr>
          <p:cNvPr id="19" name="文本框 18">
            <a:extLst>
              <a:ext uri="{FF2B5EF4-FFF2-40B4-BE49-F238E27FC236}">
                <a16:creationId xmlns:a16="http://schemas.microsoft.com/office/drawing/2014/main" id="{FEEA2992-D9C0-452B-8C63-471A30611138}"/>
              </a:ext>
            </a:extLst>
          </p:cNvPr>
          <p:cNvSpPr txBox="1"/>
          <p:nvPr/>
        </p:nvSpPr>
        <p:spPr>
          <a:xfrm>
            <a:off x="1427807" y="1889870"/>
            <a:ext cx="9336386" cy="369332"/>
          </a:xfrm>
          <a:prstGeom prst="rect">
            <a:avLst/>
          </a:prstGeom>
          <a:noFill/>
        </p:spPr>
        <p:txBody>
          <a:bodyPr wrap="square">
            <a:spAutoFit/>
          </a:bodyPr>
          <a:lstStyle/>
          <a:p>
            <a:r>
              <a:rPr lang="zh-CN" altLang="en-US">
                <a:latin typeface="微软雅黑 Light" panose="020B0502040204020203" pitchFamily="34" charset="-122"/>
                <a:ea typeface="微软雅黑 Light" panose="020B0502040204020203" pitchFamily="34" charset="-122"/>
              </a:rPr>
              <a:t>行是按照聚集索引物理排序的，如果主键频繁改变，物理顺序会改变，性能会急剧降低。</a:t>
            </a:r>
          </a:p>
        </p:txBody>
      </p:sp>
      <p:sp>
        <p:nvSpPr>
          <p:cNvPr id="21" name="文本框 20">
            <a:extLst>
              <a:ext uri="{FF2B5EF4-FFF2-40B4-BE49-F238E27FC236}">
                <a16:creationId xmlns:a16="http://schemas.microsoft.com/office/drawing/2014/main" id="{37B12750-FD38-4DA7-8399-4D5C642CA445}"/>
              </a:ext>
            </a:extLst>
          </p:cNvPr>
          <p:cNvSpPr txBox="1"/>
          <p:nvPr/>
        </p:nvSpPr>
        <p:spPr>
          <a:xfrm>
            <a:off x="1004673" y="3227980"/>
            <a:ext cx="4237283" cy="2391047"/>
          </a:xfrm>
          <a:prstGeom prst="rect">
            <a:avLst/>
          </a:prstGeom>
          <a:noFill/>
        </p:spPr>
        <p:txBody>
          <a:bodyPr wrap="square">
            <a:spAutoFit/>
          </a:bodyPr>
          <a:lstStyle/>
          <a:p>
            <a:pPr indent="304800">
              <a:spcAft>
                <a:spcPts val="400"/>
              </a:spcAft>
            </a:pPr>
            <a:r>
              <a:rPr lang="en-US" altLang="zh-CN" sz="1800">
                <a:effectLst/>
                <a:latin typeface="Calibri" panose="020F0502020204030204" pitchFamily="34" charset="0"/>
                <a:ea typeface="宋体" panose="02010600030101010101" pitchFamily="2" charset="-122"/>
                <a:cs typeface="Arial" panose="020B0604020202020204" pitchFamily="34" charset="0"/>
              </a:rPr>
              <a:t>CREATE TABLE test (</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a:p>
            <a:pPr marL="152400" indent="304800">
              <a:spcAft>
                <a:spcPts val="400"/>
              </a:spcAft>
            </a:pPr>
            <a:r>
              <a:rPr lang="en-US" altLang="zh-CN" sz="1800">
                <a:effectLst/>
                <a:latin typeface="Calibri" panose="020F0502020204030204" pitchFamily="34" charset="0"/>
                <a:ea typeface="宋体" panose="02010600030101010101" pitchFamily="2" charset="-122"/>
                <a:cs typeface="Arial" panose="020B0604020202020204" pitchFamily="34" charset="0"/>
              </a:rPr>
              <a:t>ID INT NOT NULL PRIMARY KEY,</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a:p>
            <a:pPr marL="152400" indent="304800">
              <a:spcAft>
                <a:spcPts val="400"/>
              </a:spcAft>
            </a:pPr>
            <a:r>
              <a:rPr lang="en-US" altLang="zh-CN" sz="1800">
                <a:effectLst/>
                <a:latin typeface="Calibri" panose="020F0502020204030204" pitchFamily="34" charset="0"/>
                <a:ea typeface="宋体" panose="02010600030101010101" pitchFamily="2" charset="-122"/>
                <a:cs typeface="Arial" panose="020B0604020202020204" pitchFamily="34" charset="0"/>
              </a:rPr>
              <a:t>A INT NOT NULL,</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a:p>
            <a:pPr marL="152400" indent="304800">
              <a:spcAft>
                <a:spcPts val="400"/>
              </a:spcAft>
            </a:pPr>
            <a:r>
              <a:rPr lang="en-US" altLang="zh-CN" sz="1800">
                <a:effectLst/>
                <a:latin typeface="Calibri" panose="020F0502020204030204" pitchFamily="34" charset="0"/>
                <a:ea typeface="宋体" panose="02010600030101010101" pitchFamily="2" charset="-122"/>
                <a:cs typeface="Arial" panose="020B0604020202020204" pitchFamily="34" charset="0"/>
              </a:rPr>
              <a:t>B INT NOT NULL,</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a:p>
            <a:pPr marL="152400" indent="304800">
              <a:spcAft>
                <a:spcPts val="400"/>
              </a:spcAft>
            </a:pPr>
            <a:r>
              <a:rPr lang="en-US" altLang="zh-CN" sz="1800">
                <a:effectLst/>
                <a:latin typeface="Calibri" panose="020F0502020204030204" pitchFamily="34" charset="0"/>
                <a:ea typeface="宋体" panose="02010600030101010101" pitchFamily="2" charset="-122"/>
                <a:cs typeface="Arial" panose="020B0604020202020204" pitchFamily="34" charset="0"/>
              </a:rPr>
              <a:t>UNIQUE(ID),</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a:p>
            <a:pPr marL="152400" indent="304800">
              <a:spcAft>
                <a:spcPts val="400"/>
              </a:spcAft>
            </a:pPr>
            <a:r>
              <a:rPr lang="en-US" altLang="zh-CN" sz="1800">
                <a:effectLst/>
                <a:latin typeface="Calibri" panose="020F0502020204030204" pitchFamily="34" charset="0"/>
                <a:ea typeface="宋体" panose="02010600030101010101" pitchFamily="2" charset="-122"/>
                <a:cs typeface="Arial" panose="020B0604020202020204" pitchFamily="34" charset="0"/>
              </a:rPr>
              <a:t>INDEX(ID)</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a:p>
            <a:pPr indent="304800">
              <a:spcAft>
                <a:spcPts val="400"/>
              </a:spcAft>
            </a:pPr>
            <a:r>
              <a:rPr lang="en-US" altLang="zh-CN" sz="1800">
                <a:effectLst/>
                <a:latin typeface="Calibri" panose="020F0502020204030204" pitchFamily="34" charset="0"/>
                <a:ea typeface="宋体" panose="02010600030101010101" pitchFamily="2" charset="-122"/>
                <a:cs typeface="Arial" panose="020B0604020202020204" pitchFamily="34" charset="0"/>
              </a:rPr>
              <a:t>) ENGINE=InnoDB;</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p:txBody>
      </p:sp>
      <p:sp>
        <p:nvSpPr>
          <p:cNvPr id="23" name="文本框 22">
            <a:extLst>
              <a:ext uri="{FF2B5EF4-FFF2-40B4-BE49-F238E27FC236}">
                <a16:creationId xmlns:a16="http://schemas.microsoft.com/office/drawing/2014/main" id="{BE27A490-C424-41DA-927B-E5BE56DF83CC}"/>
              </a:ext>
            </a:extLst>
          </p:cNvPr>
          <p:cNvSpPr txBox="1"/>
          <p:nvPr/>
        </p:nvSpPr>
        <p:spPr>
          <a:xfrm>
            <a:off x="6340821" y="3227980"/>
            <a:ext cx="2504792" cy="369332"/>
          </a:xfrm>
          <a:prstGeom prst="rect">
            <a:avLst/>
          </a:prstGeom>
          <a:noFill/>
        </p:spPr>
        <p:txBody>
          <a:bodyPr wrap="square">
            <a:spAutoFit/>
          </a:bodyPr>
          <a:lstStyle/>
          <a:p>
            <a:r>
              <a:rPr lang="zh-CN" altLang="zh-CN" sz="1800">
                <a:effectLst/>
                <a:latin typeface="微软雅黑 Light" panose="020B0502040204020203" pitchFamily="34" charset="-122"/>
                <a:ea typeface="微软雅黑 Light" panose="020B0502040204020203" pitchFamily="34" charset="-122"/>
                <a:cs typeface="Arial" panose="020B0604020202020204" pitchFamily="34" charset="0"/>
              </a:rPr>
              <a:t>索引</a:t>
            </a:r>
            <a:r>
              <a:rPr lang="en-US" altLang="zh-CN" sz="1800">
                <a:effectLst/>
                <a:latin typeface="微软雅黑 Light" panose="020B0502040204020203" pitchFamily="34" charset="-122"/>
                <a:ea typeface="微软雅黑 Light" panose="020B0502040204020203" pitchFamily="34" charset="-122"/>
                <a:cs typeface="Arial" panose="020B0604020202020204" pitchFamily="34" charset="0"/>
              </a:rPr>
              <a:t>(A B)</a:t>
            </a:r>
            <a:r>
              <a:rPr lang="zh-CN" altLang="en-US" sz="1800">
                <a:effectLst/>
                <a:latin typeface="微软雅黑 Light" panose="020B0502040204020203" pitchFamily="34" charset="-122"/>
                <a:ea typeface="微软雅黑 Light" panose="020B0502040204020203" pitchFamily="34" charset="-122"/>
                <a:cs typeface="Arial" panose="020B0604020202020204" pitchFamily="34" charset="0"/>
              </a:rPr>
              <a:t>和索引</a:t>
            </a:r>
            <a:r>
              <a:rPr lang="en-US" altLang="zh-CN" sz="1800">
                <a:effectLst/>
                <a:latin typeface="微软雅黑 Light" panose="020B0502040204020203" pitchFamily="34" charset="-122"/>
                <a:ea typeface="微软雅黑 Light" panose="020B0502040204020203" pitchFamily="34" charset="-122"/>
                <a:cs typeface="Arial" panose="020B0604020202020204" pitchFamily="34" charset="0"/>
              </a:rPr>
              <a:t>(A)</a:t>
            </a:r>
            <a:r>
              <a:rPr lang="zh-CN" altLang="en-US" sz="1800">
                <a:effectLst/>
                <a:latin typeface="微软雅黑 Light" panose="020B0502040204020203" pitchFamily="34" charset="-122"/>
                <a:ea typeface="微软雅黑 Light" panose="020B0502040204020203" pitchFamily="34" charset="-122"/>
                <a:cs typeface="Arial" panose="020B0604020202020204" pitchFamily="34" charset="0"/>
              </a:rPr>
              <a:t>呢？</a:t>
            </a:r>
            <a:endParaRPr lang="zh-CN" altLang="en-US">
              <a:latin typeface="微软雅黑 Light" panose="020B0502040204020203" pitchFamily="34" charset="-122"/>
              <a:ea typeface="微软雅黑 Light" panose="020B0502040204020203" pitchFamily="34" charset="-122"/>
            </a:endParaRPr>
          </a:p>
        </p:txBody>
      </p:sp>
      <p:sp>
        <p:nvSpPr>
          <p:cNvPr id="24" name="文本框 23">
            <a:extLst>
              <a:ext uri="{FF2B5EF4-FFF2-40B4-BE49-F238E27FC236}">
                <a16:creationId xmlns:a16="http://schemas.microsoft.com/office/drawing/2014/main" id="{B2B21EDB-872E-4798-A67A-8BEBBE34F70F}"/>
              </a:ext>
            </a:extLst>
          </p:cNvPr>
          <p:cNvSpPr txBox="1"/>
          <p:nvPr/>
        </p:nvSpPr>
        <p:spPr>
          <a:xfrm>
            <a:off x="6340821" y="3935482"/>
            <a:ext cx="2504792" cy="369332"/>
          </a:xfrm>
          <a:prstGeom prst="rect">
            <a:avLst/>
          </a:prstGeom>
          <a:noFill/>
        </p:spPr>
        <p:txBody>
          <a:bodyPr wrap="square">
            <a:spAutoFit/>
          </a:bodyPr>
          <a:lstStyle/>
          <a:p>
            <a:r>
              <a:rPr lang="zh-CN" altLang="zh-CN" sz="1800">
                <a:effectLst/>
                <a:latin typeface="微软雅黑 Light" panose="020B0502040204020203" pitchFamily="34" charset="-122"/>
                <a:ea typeface="微软雅黑 Light" panose="020B0502040204020203" pitchFamily="34" charset="-122"/>
                <a:cs typeface="Arial" panose="020B0604020202020204" pitchFamily="34" charset="0"/>
              </a:rPr>
              <a:t>索引</a:t>
            </a:r>
            <a:r>
              <a:rPr lang="en-US" altLang="zh-CN" sz="1800">
                <a:effectLst/>
                <a:latin typeface="微软雅黑 Light" panose="020B0502040204020203" pitchFamily="34" charset="-122"/>
                <a:ea typeface="微软雅黑 Light" panose="020B0502040204020203" pitchFamily="34" charset="-122"/>
                <a:cs typeface="Arial" panose="020B0604020202020204" pitchFamily="34" charset="0"/>
              </a:rPr>
              <a:t>(A)</a:t>
            </a:r>
            <a:r>
              <a:rPr lang="zh-CN" altLang="en-US" sz="1800">
                <a:effectLst/>
                <a:latin typeface="微软雅黑 Light" panose="020B0502040204020203" pitchFamily="34" charset="-122"/>
                <a:ea typeface="微软雅黑 Light" panose="020B0502040204020203" pitchFamily="34" charset="-122"/>
                <a:cs typeface="Arial" panose="020B0604020202020204" pitchFamily="34" charset="0"/>
              </a:rPr>
              <a:t>和索引</a:t>
            </a:r>
            <a:r>
              <a:rPr lang="en-US" altLang="zh-CN" sz="1800">
                <a:effectLst/>
                <a:latin typeface="微软雅黑 Light" panose="020B0502040204020203" pitchFamily="34" charset="-122"/>
                <a:ea typeface="微软雅黑 Light" panose="020B0502040204020203" pitchFamily="34" charset="-122"/>
                <a:cs typeface="Arial" panose="020B0604020202020204" pitchFamily="34" charset="0"/>
              </a:rPr>
              <a:t>(A,ID)</a:t>
            </a:r>
            <a:r>
              <a:rPr lang="zh-CN" altLang="en-US" sz="1800">
                <a:effectLst/>
                <a:latin typeface="微软雅黑 Light" panose="020B0502040204020203" pitchFamily="34" charset="-122"/>
                <a:ea typeface="微软雅黑 Light" panose="020B0502040204020203" pitchFamily="34" charset="-122"/>
                <a:cs typeface="Arial" panose="020B0604020202020204" pitchFamily="34" charset="0"/>
              </a:rPr>
              <a:t>呢？</a:t>
            </a:r>
            <a:endParaRPr lang="zh-CN" altLang="en-US">
              <a:latin typeface="微软雅黑 Light" panose="020B0502040204020203" pitchFamily="34" charset="-122"/>
              <a:ea typeface="微软雅黑 Light" panose="020B0502040204020203" pitchFamily="34" charset="-122"/>
            </a:endParaRPr>
          </a:p>
        </p:txBody>
      </p:sp>
      <p:sp>
        <p:nvSpPr>
          <p:cNvPr id="16" name="文本框 48">
            <a:extLst>
              <a:ext uri="{FF2B5EF4-FFF2-40B4-BE49-F238E27FC236}">
                <a16:creationId xmlns:a16="http://schemas.microsoft.com/office/drawing/2014/main" id="{E4BFBB39-0C00-42BD-BC5C-507C968FE6F0}"/>
              </a:ext>
            </a:extLst>
          </p:cNvPr>
          <p:cNvSpPr txBox="1">
            <a:spLocks noChangeArrowheads="1"/>
          </p:cNvSpPr>
          <p:nvPr/>
        </p:nvSpPr>
        <p:spPr bwMode="auto">
          <a:xfrm>
            <a:off x="907738" y="218374"/>
            <a:ext cx="50059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zh-CN" altLang="en-US" sz="3200">
                <a:solidFill>
                  <a:schemeClr val="bg1">
                    <a:lumMod val="85000"/>
                  </a:schemeClr>
                </a:solidFill>
                <a:latin typeface="+mn-lt"/>
                <a:ea typeface="+mn-ea"/>
                <a:cs typeface="+mn-ea"/>
                <a:sym typeface="+mn-lt"/>
              </a:rPr>
              <a:t>高性能的索引创建策略</a:t>
            </a:r>
          </a:p>
        </p:txBody>
      </p:sp>
      <p:sp>
        <p:nvSpPr>
          <p:cNvPr id="17" name="等腰三角形 16">
            <a:extLst>
              <a:ext uri="{FF2B5EF4-FFF2-40B4-BE49-F238E27FC236}">
                <a16:creationId xmlns:a16="http://schemas.microsoft.com/office/drawing/2014/main" id="{177E25ED-516C-4FB1-8224-F60FCD34CB52}"/>
              </a:ext>
            </a:extLst>
          </p:cNvPr>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等腰三角形 17">
            <a:extLst>
              <a:ext uri="{FF2B5EF4-FFF2-40B4-BE49-F238E27FC236}">
                <a16:creationId xmlns:a16="http://schemas.microsoft.com/office/drawing/2014/main" id="{326B577A-5DF4-44B8-A881-98CFB7B9586B}"/>
              </a:ext>
            </a:extLst>
          </p:cNvPr>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384732924"/>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2"/>
          <p:cNvSpPr>
            <a:spLocks noChangeArrowheads="1"/>
          </p:cNvSpPr>
          <p:nvPr/>
        </p:nvSpPr>
        <p:spPr bwMode="auto">
          <a:xfrm>
            <a:off x="708068" y="1568300"/>
            <a:ext cx="9832325" cy="222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itchFamily="34" charset="0"/>
                <a:ea typeface="宋体" pitchFamily="2" charset="-122"/>
              </a:defRPr>
            </a:lvl1pPr>
            <a:lvl2pPr marL="285750" indent="-285750">
              <a:spcBef>
                <a:spcPct val="20000"/>
              </a:spcBef>
              <a:buChar char="–"/>
              <a:defRPr sz="2800">
                <a:solidFill>
                  <a:schemeClr val="tx1"/>
                </a:solidFill>
                <a:latin typeface="Arial" pitchFamily="34" charset="0"/>
                <a:ea typeface="宋体" pitchFamily="2" charset="-122"/>
              </a:defRPr>
            </a:lvl2pPr>
            <a:lvl3pPr marL="6858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lvl="1">
              <a:lnSpc>
                <a:spcPct val="200000"/>
              </a:lnSpc>
              <a:spcBef>
                <a:spcPct val="0"/>
              </a:spcBef>
              <a:buClr>
                <a:srgbClr val="FFC000"/>
              </a:buClr>
              <a:buFont typeface="Wingdings" panose="05000000000000000000" pitchFamily="2" charset="2"/>
              <a:buChar char="u"/>
            </a:pPr>
            <a:r>
              <a:rPr lang="en-US" altLang="zh-CN" sz="1800" b="1">
                <a:solidFill>
                  <a:srgbClr val="FFC000"/>
                </a:solidFill>
                <a:latin typeface="微软雅黑" panose="020B0503020204020204" pitchFamily="34" charset="-122"/>
                <a:ea typeface="微软雅黑" panose="020B0503020204020204" pitchFamily="34" charset="-122"/>
              </a:rPr>
              <a:t>1</a:t>
            </a:r>
            <a:r>
              <a:rPr lang="zh-CN" altLang="en-US" sz="1800" b="1">
                <a:solidFill>
                  <a:srgbClr val="FFC000"/>
                </a:solidFill>
                <a:latin typeface="微软雅黑" panose="020B0503020204020204" pitchFamily="34" charset="-122"/>
                <a:ea typeface="微软雅黑" panose="020B0503020204020204" pitchFamily="34" charset="-122"/>
              </a:rPr>
              <a:t>、一个索引就是一个</a:t>
            </a:r>
            <a:r>
              <a:rPr lang="en-US" altLang="zh-CN" sz="1800" b="1">
                <a:solidFill>
                  <a:srgbClr val="FFC000"/>
                </a:solidFill>
                <a:latin typeface="微软雅黑" panose="020B0503020204020204" pitchFamily="34" charset="-122"/>
                <a:ea typeface="微软雅黑" panose="020B0503020204020204" pitchFamily="34" charset="-122"/>
              </a:rPr>
              <a:t>B+</a:t>
            </a:r>
            <a:r>
              <a:rPr lang="zh-CN" altLang="en-US" sz="1800" b="1">
                <a:solidFill>
                  <a:srgbClr val="FFC000"/>
                </a:solidFill>
                <a:latin typeface="微软雅黑" panose="020B0503020204020204" pitchFamily="34" charset="-122"/>
                <a:ea typeface="微软雅黑" panose="020B0503020204020204" pitchFamily="34" charset="-122"/>
              </a:rPr>
              <a:t>树，索引让我们的查询可以快速定位和扫描到我们需要的数据记录上，加快查询的速度。</a:t>
            </a:r>
          </a:p>
          <a:p>
            <a:pPr lvl="1">
              <a:lnSpc>
                <a:spcPct val="200000"/>
              </a:lnSpc>
              <a:spcBef>
                <a:spcPct val="0"/>
              </a:spcBef>
              <a:buClr>
                <a:srgbClr val="FFC000"/>
              </a:buClr>
              <a:buFont typeface="Wingdings" panose="05000000000000000000" pitchFamily="2" charset="2"/>
              <a:buChar char="u"/>
            </a:pPr>
            <a:r>
              <a:rPr lang="en-US" altLang="zh-CN" sz="1800" b="1">
                <a:solidFill>
                  <a:srgbClr val="FFC000"/>
                </a:solidFill>
                <a:latin typeface="微软雅黑" panose="020B0503020204020204" pitchFamily="34" charset="-122"/>
                <a:ea typeface="微软雅黑" panose="020B0503020204020204" pitchFamily="34" charset="-122"/>
              </a:rPr>
              <a:t>2</a:t>
            </a:r>
            <a:r>
              <a:rPr lang="zh-CN" altLang="en-US" sz="1800" b="1">
                <a:solidFill>
                  <a:srgbClr val="FFC000"/>
                </a:solidFill>
                <a:latin typeface="微软雅黑" panose="020B0503020204020204" pitchFamily="34" charset="-122"/>
                <a:ea typeface="微软雅黑" panose="020B0503020204020204" pitchFamily="34" charset="-122"/>
              </a:rPr>
              <a:t>、一个</a:t>
            </a:r>
            <a:r>
              <a:rPr lang="en-US" altLang="zh-CN" sz="1800" b="1">
                <a:solidFill>
                  <a:srgbClr val="FFC000"/>
                </a:solidFill>
                <a:latin typeface="微软雅黑" panose="020B0503020204020204" pitchFamily="34" charset="-122"/>
                <a:ea typeface="微软雅黑" panose="020B0503020204020204" pitchFamily="34" charset="-122"/>
              </a:rPr>
              <a:t>select</a:t>
            </a:r>
            <a:r>
              <a:rPr lang="zh-CN" altLang="en-US" sz="1800" b="1">
                <a:solidFill>
                  <a:srgbClr val="FFC000"/>
                </a:solidFill>
                <a:latin typeface="微软雅黑" panose="020B0503020204020204" pitchFamily="34" charset="-122"/>
                <a:ea typeface="微软雅黑" panose="020B0503020204020204" pitchFamily="34" charset="-122"/>
              </a:rPr>
              <a:t>查询语句在执行过程中一般最多能使用一个二级索引来加快查询，即使在</a:t>
            </a:r>
            <a:r>
              <a:rPr lang="en-US" altLang="zh-CN" sz="1800" b="1">
                <a:solidFill>
                  <a:srgbClr val="FFC000"/>
                </a:solidFill>
                <a:latin typeface="微软雅黑" panose="020B0503020204020204" pitchFamily="34" charset="-122"/>
                <a:ea typeface="微软雅黑" panose="020B0503020204020204" pitchFamily="34" charset="-122"/>
              </a:rPr>
              <a:t>where</a:t>
            </a:r>
            <a:r>
              <a:rPr lang="zh-CN" altLang="en-US" sz="1800" b="1">
                <a:solidFill>
                  <a:srgbClr val="FFC000"/>
                </a:solidFill>
                <a:latin typeface="微软雅黑" panose="020B0503020204020204" pitchFamily="34" charset="-122"/>
                <a:ea typeface="微软雅黑" panose="020B0503020204020204" pitchFamily="34" charset="-122"/>
              </a:rPr>
              <a:t>条件中用了多个二级索引。</a:t>
            </a:r>
          </a:p>
        </p:txBody>
      </p:sp>
      <p:sp>
        <p:nvSpPr>
          <p:cNvPr id="1026" name="AutoShape 2" descr="http://img2.imgtn.bdimg.com/it/u=1651955577,2287531558&amp;fm=214&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28" name="AutoShape 4" descr="http://img2.imgtn.bdimg.com/it/u=1651955577,2287531558&amp;fm=214&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0" name="AutoShape 6" descr="http://img2.imgtn.bdimg.com/it/u=1651955577,2287531558&amp;fm=214&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2" name="AutoShape 8" descr="http://img2.imgtn.bdimg.com/it/u=1651955577,2287531558&amp;fm=214&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4" name="AutoShape 10" descr="http://img2.imgtn.bdimg.com/it/u=1651955577,2287531558&amp;fm=214&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5" name="矩形 4">
            <a:extLst>
              <a:ext uri="{FF2B5EF4-FFF2-40B4-BE49-F238E27FC236}">
                <a16:creationId xmlns:a16="http://schemas.microsoft.com/office/drawing/2014/main" id="{EA5E95B9-23F3-4711-8B66-1D9CEE297B63}"/>
              </a:ext>
            </a:extLst>
          </p:cNvPr>
          <p:cNvSpPr/>
          <p:nvPr/>
        </p:nvSpPr>
        <p:spPr>
          <a:xfrm>
            <a:off x="307975" y="1196758"/>
            <a:ext cx="8584168" cy="369332"/>
          </a:xfrm>
          <a:prstGeom prst="rect">
            <a:avLst/>
          </a:prstGeom>
        </p:spPr>
        <p:txBody>
          <a:bodyPr wrap="square">
            <a:spAutoFit/>
          </a:bodyPr>
          <a:lstStyle/>
          <a:p>
            <a:pPr indent="304800">
              <a:spcAft>
                <a:spcPts val="400"/>
              </a:spcAft>
            </a:pPr>
            <a:r>
              <a:rPr lang="zh-CN" altLang="en-US">
                <a:latin typeface="微软雅黑 Light" panose="020B0502040204020203" pitchFamily="34" charset="-122"/>
                <a:ea typeface="微软雅黑 Light" panose="020B0502040204020203" pitchFamily="34" charset="-122"/>
                <a:cs typeface="Arial" panose="020B0604020202020204" pitchFamily="34" charset="0"/>
              </a:rPr>
              <a:t>索引在查询中的作用到底是什么？在我们的查询中发挥着什么样的作用呢？</a:t>
            </a:r>
            <a:endParaRPr lang="zh-CN" altLang="zh-CN" sz="1400">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19" name="文本框 48">
            <a:extLst>
              <a:ext uri="{FF2B5EF4-FFF2-40B4-BE49-F238E27FC236}">
                <a16:creationId xmlns:a16="http://schemas.microsoft.com/office/drawing/2014/main" id="{A4A33E22-C555-431F-91B8-57CB045F27EF}"/>
              </a:ext>
            </a:extLst>
          </p:cNvPr>
          <p:cNvSpPr txBox="1">
            <a:spLocks noChangeArrowheads="1"/>
          </p:cNvSpPr>
          <p:nvPr/>
        </p:nvSpPr>
        <p:spPr bwMode="auto">
          <a:xfrm>
            <a:off x="907738" y="218374"/>
            <a:ext cx="34591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en-US" altLang="zh-CN" sz="3200">
                <a:solidFill>
                  <a:schemeClr val="bg1">
                    <a:lumMod val="85000"/>
                  </a:schemeClr>
                </a:solidFill>
                <a:latin typeface="+mn-lt"/>
                <a:ea typeface="+mn-ea"/>
                <a:cs typeface="+mn-ea"/>
                <a:sym typeface="+mn-lt"/>
              </a:rPr>
              <a:t>InnoDB</a:t>
            </a:r>
            <a:r>
              <a:rPr lang="zh-CN" altLang="en-US" sz="3200">
                <a:solidFill>
                  <a:schemeClr val="bg1">
                    <a:lumMod val="85000"/>
                  </a:schemeClr>
                </a:solidFill>
                <a:latin typeface="+mn-lt"/>
                <a:ea typeface="+mn-ea"/>
                <a:cs typeface="+mn-ea"/>
                <a:sym typeface="+mn-lt"/>
              </a:rPr>
              <a:t>中的索引</a:t>
            </a:r>
          </a:p>
        </p:txBody>
      </p:sp>
      <p:sp>
        <p:nvSpPr>
          <p:cNvPr id="20" name="等腰三角形 19">
            <a:extLst>
              <a:ext uri="{FF2B5EF4-FFF2-40B4-BE49-F238E27FC236}">
                <a16:creationId xmlns:a16="http://schemas.microsoft.com/office/drawing/2014/main" id="{35674549-08EC-4786-96DF-B30153B68EAF}"/>
              </a:ext>
            </a:extLst>
          </p:cNvPr>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等腰三角形 20">
            <a:extLst>
              <a:ext uri="{FF2B5EF4-FFF2-40B4-BE49-F238E27FC236}">
                <a16:creationId xmlns:a16="http://schemas.microsoft.com/office/drawing/2014/main" id="{1A935188-AA49-4319-B6F1-213DDAE7B5EA}"/>
              </a:ext>
            </a:extLst>
          </p:cNvPr>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1390005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img2.imgtn.bdimg.com/it/u=1651955577,2287531558&amp;fm=214&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28" name="AutoShape 4" descr="http://img2.imgtn.bdimg.com/it/u=1651955577,2287531558&amp;fm=214&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0" name="AutoShape 6" descr="http://img2.imgtn.bdimg.com/it/u=1651955577,2287531558&amp;fm=214&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2" name="AutoShape 8" descr="http://img2.imgtn.bdimg.com/it/u=1651955577,2287531558&amp;fm=214&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4" name="AutoShape 10" descr="http://img2.imgtn.bdimg.com/it/u=1651955577,2287531558&amp;fm=214&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9" name="文本框 48">
            <a:extLst>
              <a:ext uri="{FF2B5EF4-FFF2-40B4-BE49-F238E27FC236}">
                <a16:creationId xmlns:a16="http://schemas.microsoft.com/office/drawing/2014/main" id="{A4A33E22-C555-431F-91B8-57CB045F27EF}"/>
              </a:ext>
            </a:extLst>
          </p:cNvPr>
          <p:cNvSpPr txBox="1">
            <a:spLocks noChangeArrowheads="1"/>
          </p:cNvSpPr>
          <p:nvPr/>
        </p:nvSpPr>
        <p:spPr bwMode="auto">
          <a:xfrm>
            <a:off x="907738" y="218374"/>
            <a:ext cx="34591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en-US" altLang="zh-CN" sz="3200">
                <a:solidFill>
                  <a:schemeClr val="bg1">
                    <a:lumMod val="85000"/>
                  </a:schemeClr>
                </a:solidFill>
                <a:latin typeface="+mn-lt"/>
                <a:ea typeface="+mn-ea"/>
                <a:cs typeface="+mn-ea"/>
                <a:sym typeface="+mn-lt"/>
              </a:rPr>
              <a:t>InnoDB</a:t>
            </a:r>
            <a:r>
              <a:rPr lang="zh-CN" altLang="en-US" sz="3200">
                <a:solidFill>
                  <a:schemeClr val="bg1">
                    <a:lumMod val="85000"/>
                  </a:schemeClr>
                </a:solidFill>
                <a:latin typeface="+mn-lt"/>
                <a:ea typeface="+mn-ea"/>
                <a:cs typeface="+mn-ea"/>
                <a:sym typeface="+mn-lt"/>
              </a:rPr>
              <a:t>中的索引</a:t>
            </a:r>
          </a:p>
        </p:txBody>
      </p:sp>
      <p:sp>
        <p:nvSpPr>
          <p:cNvPr id="20" name="等腰三角形 19">
            <a:extLst>
              <a:ext uri="{FF2B5EF4-FFF2-40B4-BE49-F238E27FC236}">
                <a16:creationId xmlns:a16="http://schemas.microsoft.com/office/drawing/2014/main" id="{35674549-08EC-4786-96DF-B30153B68EAF}"/>
              </a:ext>
            </a:extLst>
          </p:cNvPr>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等腰三角形 20">
            <a:extLst>
              <a:ext uri="{FF2B5EF4-FFF2-40B4-BE49-F238E27FC236}">
                <a16:creationId xmlns:a16="http://schemas.microsoft.com/office/drawing/2014/main" id="{1A935188-AA49-4319-B6F1-213DDAE7B5EA}"/>
              </a:ext>
            </a:extLst>
          </p:cNvPr>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图片 11">
            <a:extLst>
              <a:ext uri="{FF2B5EF4-FFF2-40B4-BE49-F238E27FC236}">
                <a16:creationId xmlns:a16="http://schemas.microsoft.com/office/drawing/2014/main" id="{E0764980-B44B-4D58-8CDD-EEDCC4B6997A}"/>
              </a:ext>
            </a:extLst>
          </p:cNvPr>
          <p:cNvPicPr/>
          <p:nvPr/>
        </p:nvPicPr>
        <p:blipFill>
          <a:blip r:embed="rId2"/>
          <a:stretch>
            <a:fillRect/>
          </a:stretch>
        </p:blipFill>
        <p:spPr>
          <a:xfrm>
            <a:off x="1009651" y="1552142"/>
            <a:ext cx="5086349" cy="4957299"/>
          </a:xfrm>
          <a:prstGeom prst="rect">
            <a:avLst/>
          </a:prstGeom>
        </p:spPr>
      </p:pic>
      <p:sp>
        <p:nvSpPr>
          <p:cNvPr id="13" name="文本框 12">
            <a:extLst>
              <a:ext uri="{FF2B5EF4-FFF2-40B4-BE49-F238E27FC236}">
                <a16:creationId xmlns:a16="http://schemas.microsoft.com/office/drawing/2014/main" id="{7E3944EC-2162-42DF-8155-AB108978BC7F}"/>
              </a:ext>
            </a:extLst>
          </p:cNvPr>
          <p:cNvSpPr txBox="1"/>
          <p:nvPr/>
        </p:nvSpPr>
        <p:spPr>
          <a:xfrm>
            <a:off x="679389" y="970014"/>
            <a:ext cx="4894308" cy="501612"/>
          </a:xfrm>
          <a:prstGeom prst="rect">
            <a:avLst/>
          </a:prstGeom>
          <a:noFill/>
        </p:spPr>
        <p:txBody>
          <a:bodyPr wrap="square">
            <a:spAutoFit/>
          </a:bodyPr>
          <a:lstStyle/>
          <a:p>
            <a:pPr marL="342900" lvl="1" indent="-342900">
              <a:lnSpc>
                <a:spcPct val="150000"/>
              </a:lnSpc>
              <a:buClr>
                <a:srgbClr val="FFC000"/>
              </a:buClr>
              <a:buFont typeface="Wingdings" panose="05000000000000000000" charset="0"/>
              <a:buChar char="n"/>
            </a:pPr>
            <a:r>
              <a:rPr lang="zh-CN" altLang="en-US" sz="2000" b="1">
                <a:latin typeface="微软雅黑 Light" panose="020B0502040204020203" pitchFamily="34" charset="-122"/>
                <a:ea typeface="微软雅黑 Light" panose="020B0502040204020203" pitchFamily="34" charset="-122"/>
                <a:sym typeface="+mn-ea"/>
              </a:rPr>
              <a:t>磁盘和</a:t>
            </a:r>
            <a:r>
              <a:rPr lang="en-US" altLang="zh-CN" sz="2000" b="1">
                <a:latin typeface="微软雅黑 Light" panose="020B0502040204020203" pitchFamily="34" charset="-122"/>
                <a:ea typeface="微软雅黑 Light" panose="020B0502040204020203" pitchFamily="34" charset="-122"/>
                <a:sym typeface="+mn-ea"/>
              </a:rPr>
              <a:t>B+</a:t>
            </a:r>
            <a:r>
              <a:rPr lang="zh-CN" altLang="en-US" sz="2000" b="1">
                <a:latin typeface="微软雅黑 Light" panose="020B0502040204020203" pitchFamily="34" charset="-122"/>
                <a:ea typeface="微软雅黑 Light" panose="020B0502040204020203" pitchFamily="34" charset="-122"/>
                <a:sym typeface="+mn-ea"/>
              </a:rPr>
              <a:t>树</a:t>
            </a:r>
            <a:endParaRPr lang="en-US" altLang="zh-CN" sz="2000" b="1">
              <a:latin typeface="微软雅黑 Light" panose="020B0502040204020203" pitchFamily="34" charset="-122"/>
              <a:ea typeface="微软雅黑 Light" panose="020B0502040204020203" pitchFamily="34" charset="-122"/>
              <a:sym typeface="+mn-ea"/>
            </a:endParaRPr>
          </a:p>
        </p:txBody>
      </p:sp>
      <p:pic>
        <p:nvPicPr>
          <p:cNvPr id="14" name="图片 13">
            <a:extLst>
              <a:ext uri="{FF2B5EF4-FFF2-40B4-BE49-F238E27FC236}">
                <a16:creationId xmlns:a16="http://schemas.microsoft.com/office/drawing/2014/main" id="{567F725D-E474-46DB-9BDE-F2A4F83EA0D9}"/>
              </a:ext>
            </a:extLst>
          </p:cNvPr>
          <p:cNvPicPr/>
          <p:nvPr/>
        </p:nvPicPr>
        <p:blipFill>
          <a:blip r:embed="rId3"/>
          <a:stretch>
            <a:fillRect/>
          </a:stretch>
        </p:blipFill>
        <p:spPr>
          <a:xfrm>
            <a:off x="6366308" y="2700117"/>
            <a:ext cx="4027069" cy="1974302"/>
          </a:xfrm>
          <a:prstGeom prst="rect">
            <a:avLst/>
          </a:prstGeom>
        </p:spPr>
      </p:pic>
    </p:spTree>
    <p:extLst>
      <p:ext uri="{BB962C8B-B14F-4D97-AF65-F5344CB8AC3E}">
        <p14:creationId xmlns:p14="http://schemas.microsoft.com/office/powerpoint/2010/main" val="27285146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img2.imgtn.bdimg.com/it/u=1651955577,2287531558&amp;fm=214&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28" name="AutoShape 4" descr="http://img2.imgtn.bdimg.com/it/u=1651955577,2287531558&amp;fm=214&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0" name="AutoShape 6" descr="http://img2.imgtn.bdimg.com/it/u=1651955577,2287531558&amp;fm=214&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2" name="AutoShape 8" descr="http://img2.imgtn.bdimg.com/it/u=1651955577,2287531558&amp;fm=214&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4" name="AutoShape 10" descr="http://img2.imgtn.bdimg.com/it/u=1651955577,2287531558&amp;fm=214&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9" name="文本框 48">
            <a:extLst>
              <a:ext uri="{FF2B5EF4-FFF2-40B4-BE49-F238E27FC236}">
                <a16:creationId xmlns:a16="http://schemas.microsoft.com/office/drawing/2014/main" id="{A4A33E22-C555-431F-91B8-57CB045F27EF}"/>
              </a:ext>
            </a:extLst>
          </p:cNvPr>
          <p:cNvSpPr txBox="1">
            <a:spLocks noChangeArrowheads="1"/>
          </p:cNvSpPr>
          <p:nvPr/>
        </p:nvSpPr>
        <p:spPr bwMode="auto">
          <a:xfrm>
            <a:off x="907738" y="218374"/>
            <a:ext cx="34591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en-US" altLang="zh-CN" sz="3200">
                <a:solidFill>
                  <a:schemeClr val="bg1">
                    <a:lumMod val="85000"/>
                  </a:schemeClr>
                </a:solidFill>
                <a:latin typeface="+mn-lt"/>
                <a:ea typeface="+mn-ea"/>
                <a:cs typeface="+mn-ea"/>
                <a:sym typeface="+mn-lt"/>
              </a:rPr>
              <a:t>InnoDB</a:t>
            </a:r>
            <a:r>
              <a:rPr lang="zh-CN" altLang="en-US" sz="3200">
                <a:solidFill>
                  <a:schemeClr val="bg1">
                    <a:lumMod val="85000"/>
                  </a:schemeClr>
                </a:solidFill>
                <a:latin typeface="+mn-lt"/>
                <a:ea typeface="+mn-ea"/>
                <a:cs typeface="+mn-ea"/>
                <a:sym typeface="+mn-lt"/>
              </a:rPr>
              <a:t>中的索引</a:t>
            </a:r>
          </a:p>
        </p:txBody>
      </p:sp>
      <p:sp>
        <p:nvSpPr>
          <p:cNvPr id="20" name="等腰三角形 19">
            <a:extLst>
              <a:ext uri="{FF2B5EF4-FFF2-40B4-BE49-F238E27FC236}">
                <a16:creationId xmlns:a16="http://schemas.microsoft.com/office/drawing/2014/main" id="{35674549-08EC-4786-96DF-B30153B68EAF}"/>
              </a:ext>
            </a:extLst>
          </p:cNvPr>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等腰三角形 20">
            <a:extLst>
              <a:ext uri="{FF2B5EF4-FFF2-40B4-BE49-F238E27FC236}">
                <a16:creationId xmlns:a16="http://schemas.microsoft.com/office/drawing/2014/main" id="{1A935188-AA49-4319-B6F1-213DDAE7B5EA}"/>
              </a:ext>
            </a:extLst>
          </p:cNvPr>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图片 14">
            <a:extLst>
              <a:ext uri="{FF2B5EF4-FFF2-40B4-BE49-F238E27FC236}">
                <a16:creationId xmlns:a16="http://schemas.microsoft.com/office/drawing/2014/main" id="{C8D10BC5-0C2D-4A6A-89D1-4B021BDA7952}"/>
              </a:ext>
            </a:extLst>
          </p:cNvPr>
          <p:cNvPicPr/>
          <p:nvPr/>
        </p:nvPicPr>
        <p:blipFill>
          <a:blip r:embed="rId2"/>
          <a:stretch>
            <a:fillRect/>
          </a:stretch>
        </p:blipFill>
        <p:spPr>
          <a:xfrm>
            <a:off x="859719" y="1353764"/>
            <a:ext cx="4363581" cy="4138698"/>
          </a:xfrm>
          <a:prstGeom prst="rect">
            <a:avLst/>
          </a:prstGeom>
        </p:spPr>
      </p:pic>
      <p:sp>
        <p:nvSpPr>
          <p:cNvPr id="16" name="文本框 15">
            <a:extLst>
              <a:ext uri="{FF2B5EF4-FFF2-40B4-BE49-F238E27FC236}">
                <a16:creationId xmlns:a16="http://schemas.microsoft.com/office/drawing/2014/main" id="{4BB75D3A-1C13-4049-A702-A7A45F32A527}"/>
              </a:ext>
            </a:extLst>
          </p:cNvPr>
          <p:cNvSpPr txBox="1"/>
          <p:nvPr/>
        </p:nvSpPr>
        <p:spPr>
          <a:xfrm>
            <a:off x="709787" y="852152"/>
            <a:ext cx="4894308" cy="501612"/>
          </a:xfrm>
          <a:prstGeom prst="rect">
            <a:avLst/>
          </a:prstGeom>
          <a:noFill/>
        </p:spPr>
        <p:txBody>
          <a:bodyPr wrap="square">
            <a:spAutoFit/>
          </a:bodyPr>
          <a:lstStyle/>
          <a:p>
            <a:pPr marL="342900" lvl="1" indent="-342900">
              <a:lnSpc>
                <a:spcPct val="150000"/>
              </a:lnSpc>
              <a:buClr>
                <a:srgbClr val="FFC000"/>
              </a:buClr>
              <a:buFont typeface="Wingdings" panose="05000000000000000000" charset="0"/>
              <a:buChar char="n"/>
            </a:pPr>
            <a:r>
              <a:rPr lang="zh-CN" altLang="en-US" sz="2000" b="1">
                <a:latin typeface="微软雅黑 Light" panose="020B0502040204020203" pitchFamily="34" charset="-122"/>
                <a:ea typeface="微软雅黑 Light" panose="020B0502040204020203" pitchFamily="34" charset="-122"/>
                <a:sym typeface="+mn-ea"/>
              </a:rPr>
              <a:t>磁盘和</a:t>
            </a:r>
            <a:r>
              <a:rPr lang="en-US" altLang="zh-CN" sz="2000" b="1">
                <a:latin typeface="微软雅黑 Light" panose="020B0502040204020203" pitchFamily="34" charset="-122"/>
                <a:ea typeface="微软雅黑 Light" panose="020B0502040204020203" pitchFamily="34" charset="-122"/>
                <a:sym typeface="+mn-ea"/>
              </a:rPr>
              <a:t>B+</a:t>
            </a:r>
            <a:r>
              <a:rPr lang="zh-CN" altLang="en-US" sz="2000" b="1">
                <a:latin typeface="微软雅黑 Light" panose="020B0502040204020203" pitchFamily="34" charset="-122"/>
                <a:ea typeface="微软雅黑 Light" panose="020B0502040204020203" pitchFamily="34" charset="-122"/>
                <a:sym typeface="+mn-ea"/>
              </a:rPr>
              <a:t>树</a:t>
            </a:r>
            <a:endParaRPr lang="en-US" altLang="zh-CN" sz="2000" b="1">
              <a:latin typeface="微软雅黑 Light" panose="020B0502040204020203" pitchFamily="34" charset="-122"/>
              <a:ea typeface="微软雅黑 Light" panose="020B0502040204020203" pitchFamily="34" charset="-122"/>
              <a:sym typeface="+mn-ea"/>
            </a:endParaRPr>
          </a:p>
        </p:txBody>
      </p:sp>
      <p:pic>
        <p:nvPicPr>
          <p:cNvPr id="17" name="图片 16">
            <a:extLst>
              <a:ext uri="{FF2B5EF4-FFF2-40B4-BE49-F238E27FC236}">
                <a16:creationId xmlns:a16="http://schemas.microsoft.com/office/drawing/2014/main" id="{77238F6E-DCC2-421D-BEDF-FF5CA763D5D2}"/>
              </a:ext>
            </a:extLst>
          </p:cNvPr>
          <p:cNvPicPr/>
          <p:nvPr/>
        </p:nvPicPr>
        <p:blipFill>
          <a:blip r:embed="rId3"/>
          <a:stretch>
            <a:fillRect/>
          </a:stretch>
        </p:blipFill>
        <p:spPr>
          <a:xfrm>
            <a:off x="6463343" y="1200022"/>
            <a:ext cx="3813169" cy="4065593"/>
          </a:xfrm>
          <a:prstGeom prst="rect">
            <a:avLst/>
          </a:prstGeom>
        </p:spPr>
      </p:pic>
      <p:sp>
        <p:nvSpPr>
          <p:cNvPr id="18" name="文本框 17">
            <a:extLst>
              <a:ext uri="{FF2B5EF4-FFF2-40B4-BE49-F238E27FC236}">
                <a16:creationId xmlns:a16="http://schemas.microsoft.com/office/drawing/2014/main" id="{C333AADC-3387-422E-BD2E-37C38B10CF19}"/>
              </a:ext>
            </a:extLst>
          </p:cNvPr>
          <p:cNvSpPr txBox="1"/>
          <p:nvPr/>
        </p:nvSpPr>
        <p:spPr>
          <a:xfrm>
            <a:off x="709787" y="5657978"/>
            <a:ext cx="6097508" cy="923330"/>
          </a:xfrm>
          <a:prstGeom prst="rect">
            <a:avLst/>
          </a:prstGeom>
          <a:noFill/>
        </p:spPr>
        <p:txBody>
          <a:bodyPr wrap="square">
            <a:spAutoFit/>
          </a:bodyPr>
          <a:lstStyle/>
          <a:p>
            <a:r>
              <a:rPr lang="zh-CN" altLang="en-US" b="1">
                <a:latin typeface="微软雅黑" panose="020B0503020204020204" pitchFamily="34" charset="-122"/>
                <a:ea typeface="微软雅黑" panose="020B0503020204020204" pitchFamily="34" charset="-122"/>
              </a:rPr>
              <a:t>预读</a:t>
            </a:r>
            <a:r>
              <a:rPr lang="zh-CN" altLang="en-US">
                <a:latin typeface="微软雅黑" panose="020B0503020204020204" pitchFamily="34" charset="-122"/>
                <a:ea typeface="微软雅黑" panose="020B0503020204020204" pitchFamily="34" charset="-122"/>
              </a:rPr>
              <a:t>和局部性原理：</a:t>
            </a:r>
          </a:p>
          <a:p>
            <a:r>
              <a:rPr lang="zh-CN" altLang="en-US">
                <a:latin typeface="微软雅黑" panose="020B0503020204020204" pitchFamily="34" charset="-122"/>
                <a:ea typeface="微软雅黑" panose="020B0503020204020204" pitchFamily="34" charset="-122"/>
              </a:rPr>
              <a:t>当一个数据被用到时，其附近的数据也通常会马上被使用。</a:t>
            </a:r>
          </a:p>
          <a:p>
            <a:r>
              <a:rPr lang="zh-CN" altLang="en-US">
                <a:latin typeface="微软雅黑" panose="020B0503020204020204" pitchFamily="34" charset="-122"/>
                <a:ea typeface="微软雅黑" panose="020B0503020204020204" pitchFamily="34" charset="-122"/>
              </a:rPr>
              <a:t>程序运行期间所需要的数据通常比较集中。</a:t>
            </a:r>
          </a:p>
        </p:txBody>
      </p:sp>
    </p:spTree>
    <p:extLst>
      <p:ext uri="{BB962C8B-B14F-4D97-AF65-F5344CB8AC3E}">
        <p14:creationId xmlns:p14="http://schemas.microsoft.com/office/powerpoint/2010/main" val="3972206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等腰三角形 4"/>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等腰三角形 5"/>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PA_文本框 21">
            <a:extLst>
              <a:ext uri="{FF2B5EF4-FFF2-40B4-BE49-F238E27FC236}">
                <a16:creationId xmlns:a16="http://schemas.microsoft.com/office/drawing/2014/main" id="{D4A6667E-B56A-4176-BDDA-7C1E26BC90C8}"/>
              </a:ext>
            </a:extLst>
          </p:cNvPr>
          <p:cNvSpPr txBox="1"/>
          <p:nvPr>
            <p:custDataLst>
              <p:tags r:id="rId2"/>
            </p:custDataLst>
          </p:nvPr>
        </p:nvSpPr>
        <p:spPr>
          <a:xfrm>
            <a:off x="1866437" y="2191933"/>
            <a:ext cx="8653436" cy="830997"/>
          </a:xfrm>
          <a:prstGeom prst="rect">
            <a:avLst/>
          </a:prstGeom>
          <a:noFill/>
        </p:spPr>
        <p:txBody>
          <a:bodyPr wrap="square" rtlCol="0">
            <a:spAutoFit/>
          </a:bodyPr>
          <a:lstStyle/>
          <a:p>
            <a:r>
              <a:rPr lang="en-US" altLang="zh-CN" sz="4800" b="1">
                <a:solidFill>
                  <a:schemeClr val="tx1">
                    <a:lumMod val="75000"/>
                    <a:lumOff val="25000"/>
                  </a:schemeClr>
                </a:solidFill>
                <a:latin typeface="微软雅黑" panose="020B0503020204020204" pitchFamily="34" charset="-122"/>
                <a:ea typeface="微软雅黑" panose="020B0503020204020204" pitchFamily="34" charset="-122"/>
              </a:rPr>
              <a:t>MySQL</a:t>
            </a:r>
            <a:r>
              <a:rPr lang="zh-CN" altLang="en-US" sz="4800" b="1">
                <a:solidFill>
                  <a:schemeClr val="tx1">
                    <a:lumMod val="75000"/>
                    <a:lumOff val="25000"/>
                  </a:schemeClr>
                </a:solidFill>
                <a:latin typeface="微软雅黑" panose="020B0503020204020204" pitchFamily="34" charset="-122"/>
                <a:ea typeface="微软雅黑" panose="020B0503020204020204" pitchFamily="34" charset="-122"/>
              </a:rPr>
              <a:t>内核查询成本计算实战</a:t>
            </a:r>
          </a:p>
        </p:txBody>
      </p:sp>
      <p:sp>
        <p:nvSpPr>
          <p:cNvPr id="8" name="PA_圆角矩形 22">
            <a:extLst>
              <a:ext uri="{FF2B5EF4-FFF2-40B4-BE49-F238E27FC236}">
                <a16:creationId xmlns:a16="http://schemas.microsoft.com/office/drawing/2014/main" id="{D577B89D-5715-4DC7-838F-F076B3F0C4E6}"/>
              </a:ext>
            </a:extLst>
          </p:cNvPr>
          <p:cNvSpPr/>
          <p:nvPr>
            <p:custDataLst>
              <p:tags r:id="rId3"/>
            </p:custDataLst>
          </p:nvPr>
        </p:nvSpPr>
        <p:spPr>
          <a:xfrm>
            <a:off x="3048000" y="4206584"/>
            <a:ext cx="6098091" cy="297454"/>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dist" defTabSz="1219170"/>
            <a:r>
              <a:rPr lang="en-US" altLang="zh-CN" sz="1333">
                <a:solidFill>
                  <a:srgbClr val="FFFFFF">
                    <a:lumMod val="50000"/>
                  </a:srgbClr>
                </a:solidFill>
                <a:latin typeface="Calibri"/>
                <a:ea typeface="宋体" panose="02010600030101010101" pitchFamily="2" charset="-122"/>
              </a:rPr>
              <a:t>THANK </a:t>
            </a:r>
            <a:r>
              <a:rPr lang="en-US" altLang="zh-CN" sz="1333" dirty="0">
                <a:solidFill>
                  <a:srgbClr val="FFFFFF">
                    <a:lumMod val="50000"/>
                  </a:srgbClr>
                </a:solidFill>
                <a:latin typeface="Calibri"/>
                <a:ea typeface="宋体" panose="02010600030101010101" pitchFamily="2" charset="-122"/>
              </a:rPr>
              <a:t>YOU FOR WATCHING</a:t>
            </a:r>
            <a:endParaRPr lang="zh-CN" altLang="en-US" sz="1333" dirty="0">
              <a:solidFill>
                <a:srgbClr val="FFFFFF">
                  <a:lumMod val="50000"/>
                </a:srgbClr>
              </a:solidFill>
              <a:latin typeface="Calibri"/>
              <a:ea typeface="宋体" panose="02010600030101010101" pitchFamily="2" charset="-122"/>
            </a:endParaRPr>
          </a:p>
        </p:txBody>
      </p:sp>
      <p:grpSp>
        <p:nvGrpSpPr>
          <p:cNvPr id="13" name="PA_组合 20">
            <a:extLst>
              <a:ext uri="{FF2B5EF4-FFF2-40B4-BE49-F238E27FC236}">
                <a16:creationId xmlns:a16="http://schemas.microsoft.com/office/drawing/2014/main" id="{87BBDF42-AD88-4177-B419-08D2A2453F1F}"/>
              </a:ext>
            </a:extLst>
          </p:cNvPr>
          <p:cNvGrpSpPr/>
          <p:nvPr>
            <p:custDataLst>
              <p:tags r:id="rId4"/>
            </p:custDataLst>
          </p:nvPr>
        </p:nvGrpSpPr>
        <p:grpSpPr>
          <a:xfrm>
            <a:off x="0" y="4007977"/>
            <a:ext cx="12192000" cy="192233"/>
            <a:chOff x="2190216" y="0"/>
            <a:chExt cx="7128792" cy="108012"/>
          </a:xfrm>
        </p:grpSpPr>
        <p:sp>
          <p:nvSpPr>
            <p:cNvPr id="14" name="矩形 13">
              <a:extLst>
                <a:ext uri="{FF2B5EF4-FFF2-40B4-BE49-F238E27FC236}">
                  <a16:creationId xmlns:a16="http://schemas.microsoft.com/office/drawing/2014/main" id="{1F43C04B-2F31-45E0-926B-721BD6B1632F}"/>
                </a:ext>
              </a:extLst>
            </p:cNvPr>
            <p:cNvSpPr/>
            <p:nvPr/>
          </p:nvSpPr>
          <p:spPr>
            <a:xfrm>
              <a:off x="2190216" y="0"/>
              <a:ext cx="1188132" cy="1080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srgbClr val="FFFFFF"/>
                </a:solidFill>
                <a:latin typeface="Calibri"/>
                <a:ea typeface="宋体" panose="02010600030101010101" pitchFamily="2" charset="-122"/>
              </a:endParaRPr>
            </a:p>
          </p:txBody>
        </p:sp>
        <p:sp>
          <p:nvSpPr>
            <p:cNvPr id="15" name="矩形 14">
              <a:extLst>
                <a:ext uri="{FF2B5EF4-FFF2-40B4-BE49-F238E27FC236}">
                  <a16:creationId xmlns:a16="http://schemas.microsoft.com/office/drawing/2014/main" id="{74F101D9-6ACF-4ABD-83A0-74262CFB1066}"/>
                </a:ext>
              </a:extLst>
            </p:cNvPr>
            <p:cNvSpPr/>
            <p:nvPr/>
          </p:nvSpPr>
          <p:spPr>
            <a:xfrm>
              <a:off x="3378348" y="0"/>
              <a:ext cx="1188132" cy="10801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srgbClr val="FFFFFF"/>
                </a:solidFill>
                <a:latin typeface="Calibri"/>
                <a:ea typeface="宋体" panose="02010600030101010101" pitchFamily="2" charset="-122"/>
              </a:endParaRPr>
            </a:p>
          </p:txBody>
        </p:sp>
        <p:sp>
          <p:nvSpPr>
            <p:cNvPr id="23" name="矩形 22">
              <a:extLst>
                <a:ext uri="{FF2B5EF4-FFF2-40B4-BE49-F238E27FC236}">
                  <a16:creationId xmlns:a16="http://schemas.microsoft.com/office/drawing/2014/main" id="{0782E835-19A4-4AB8-8B91-3E0CE508EA8C}"/>
                </a:ext>
              </a:extLst>
            </p:cNvPr>
            <p:cNvSpPr/>
            <p:nvPr/>
          </p:nvSpPr>
          <p:spPr>
            <a:xfrm>
              <a:off x="4566480" y="0"/>
              <a:ext cx="1188132" cy="10801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srgbClr val="FFFFFF"/>
                </a:solidFill>
                <a:latin typeface="Calibri"/>
                <a:ea typeface="宋体" panose="02010600030101010101" pitchFamily="2" charset="-122"/>
              </a:endParaRPr>
            </a:p>
          </p:txBody>
        </p:sp>
        <p:sp>
          <p:nvSpPr>
            <p:cNvPr id="24" name="矩形 23">
              <a:extLst>
                <a:ext uri="{FF2B5EF4-FFF2-40B4-BE49-F238E27FC236}">
                  <a16:creationId xmlns:a16="http://schemas.microsoft.com/office/drawing/2014/main" id="{12BA4D9A-161E-4342-A55C-B3DB6C74AF84}"/>
                </a:ext>
              </a:extLst>
            </p:cNvPr>
            <p:cNvSpPr/>
            <p:nvPr/>
          </p:nvSpPr>
          <p:spPr>
            <a:xfrm>
              <a:off x="5754612" y="0"/>
              <a:ext cx="1188132" cy="1080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srgbClr val="FFFFFF"/>
                </a:solidFill>
                <a:latin typeface="Calibri"/>
                <a:ea typeface="宋体" panose="02010600030101010101" pitchFamily="2" charset="-122"/>
              </a:endParaRPr>
            </a:p>
          </p:txBody>
        </p:sp>
        <p:sp>
          <p:nvSpPr>
            <p:cNvPr id="25" name="矩形 24">
              <a:extLst>
                <a:ext uri="{FF2B5EF4-FFF2-40B4-BE49-F238E27FC236}">
                  <a16:creationId xmlns:a16="http://schemas.microsoft.com/office/drawing/2014/main" id="{BDFCBE49-DEE4-411B-870C-EFD43D23361B}"/>
                </a:ext>
              </a:extLst>
            </p:cNvPr>
            <p:cNvSpPr/>
            <p:nvPr/>
          </p:nvSpPr>
          <p:spPr>
            <a:xfrm>
              <a:off x="6942744" y="0"/>
              <a:ext cx="1188132" cy="10801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srgbClr val="FFFFFF"/>
                </a:solidFill>
                <a:latin typeface="Calibri"/>
                <a:ea typeface="宋体" panose="02010600030101010101" pitchFamily="2" charset="-122"/>
              </a:endParaRPr>
            </a:p>
          </p:txBody>
        </p:sp>
        <p:sp>
          <p:nvSpPr>
            <p:cNvPr id="26" name="矩形 25">
              <a:extLst>
                <a:ext uri="{FF2B5EF4-FFF2-40B4-BE49-F238E27FC236}">
                  <a16:creationId xmlns:a16="http://schemas.microsoft.com/office/drawing/2014/main" id="{C87B83BE-B22E-41DF-94C4-706F572B8F30}"/>
                </a:ext>
              </a:extLst>
            </p:cNvPr>
            <p:cNvSpPr/>
            <p:nvPr/>
          </p:nvSpPr>
          <p:spPr>
            <a:xfrm>
              <a:off x="8130876" y="0"/>
              <a:ext cx="1188132" cy="1080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srgbClr val="FFFFFF"/>
                </a:solidFill>
                <a:latin typeface="Calibri"/>
                <a:ea typeface="宋体" panose="02010600030101010101" pitchFamily="2" charset="-122"/>
              </a:endParaRPr>
            </a:p>
          </p:txBody>
        </p:sp>
      </p:grpSp>
      <p:pic>
        <p:nvPicPr>
          <p:cNvPr id="3" name="图片 2">
            <a:extLst>
              <a:ext uri="{FF2B5EF4-FFF2-40B4-BE49-F238E27FC236}">
                <a16:creationId xmlns:a16="http://schemas.microsoft.com/office/drawing/2014/main" id="{5BE29B46-58BE-46D4-8E77-01300051AC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30390" y="-1275558"/>
            <a:ext cx="5941418" cy="9189393"/>
          </a:xfrm>
          <a:prstGeom prst="rect">
            <a:avLst/>
          </a:prstGeom>
        </p:spPr>
      </p:pic>
    </p:spTree>
    <p:custDataLst>
      <p:tags r:id="rId1"/>
    </p:custDataLst>
    <p:extLst>
      <p:ext uri="{BB962C8B-B14F-4D97-AF65-F5344CB8AC3E}">
        <p14:creationId xmlns:p14="http://schemas.microsoft.com/office/powerpoint/2010/main" val="207118674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to="" calcmode="lin" valueType="num">
                                      <p:cBhvr>
                                        <p:cTn id="7" dur="700" fill="hold">
                                          <p:stCondLst>
                                            <p:cond delay="0"/>
                                          </p:stCondLst>
                                        </p:cTn>
                                        <p:tgtEl>
                                          <p:spTgt spid="7"/>
                                        </p:tgtEl>
                                        <p:attrNameLst>
                                          <p:attrName>ppt_x</p:attrName>
                                        </p:attrNameLst>
                                      </p:cBhvr>
                                      <p:tavLst>
                                        <p:tav tm="0" fmla="#ppt_x-(-#ppt_w/2*cos(ppt_r/180*pi))*((1.5-1.5*$)^2-(1.5-1.5*$)^3)">
                                          <p:val>
                                            <p:strVal val="0"/>
                                          </p:val>
                                        </p:tav>
                                        <p:tav tm="100000">
                                          <p:val>
                                            <p:strVal val="1"/>
                                          </p:val>
                                        </p:tav>
                                      </p:tavLst>
                                    </p:anim>
                                    <p:anim to="" calcmode="lin" valueType="num">
                                      <p:cBhvr>
                                        <p:cTn id="8" dur="700" fill="hold">
                                          <p:stCondLst>
                                            <p:cond delay="0"/>
                                          </p:stCondLst>
                                        </p:cTn>
                                        <p:tgtEl>
                                          <p:spTgt spid="7"/>
                                        </p:tgtEl>
                                        <p:attrNameLst>
                                          <p:attrName>ppt_y</p:attrName>
                                        </p:attrNameLst>
                                      </p:cBhvr>
                                      <p:tavLst>
                                        <p:tav tm="0" fmla="#ppt_y+(-#ppt_h/2*cos(ppt_r/180*pi))*((1.5-1.5*$)^2-(1.5-1.5*$)^3)">
                                          <p:val>
                                            <p:strVal val="0"/>
                                          </p:val>
                                        </p:tav>
                                        <p:tav tm="100000">
                                          <p:val>
                                            <p:strVal val="1"/>
                                          </p:val>
                                        </p:tav>
                                      </p:tavLst>
                                    </p:anim>
                                    <p:anim to="" calcmode="lin" valueType="num">
                                      <p:cBhvr>
                                        <p:cTn id="9" dur="700" fill="hold">
                                          <p:stCondLst>
                                            <p:cond delay="0"/>
                                          </p:stCondLst>
                                        </p:cTn>
                                        <p:tgtEl>
                                          <p:spTgt spid="7"/>
                                        </p:tgtEl>
                                        <p:attrNameLst>
                                          <p:attrName>ppt_h</p:attrName>
                                        </p:attrNameLst>
                                      </p:cBhvr>
                                      <p:tavLst>
                                        <p:tav tm="0" fmla="#ppt_h-(-#ppt_h)*((1.5-1.5*$)^2-(1.5-1.5*$)^3)">
                                          <p:val>
                                            <p:strVal val="0"/>
                                          </p:val>
                                        </p:tav>
                                        <p:tav tm="100000">
                                          <p:val>
                                            <p:strVal val="1"/>
                                          </p:val>
                                        </p:tav>
                                      </p:tavLst>
                                    </p:anim>
                                    <p:anim to="" calcmode="lin" valueType="num">
                                      <p:cBhvr>
                                        <p:cTn id="10" dur="700" fill="hold">
                                          <p:stCondLst>
                                            <p:cond delay="0"/>
                                          </p:stCondLst>
                                        </p:cTn>
                                        <p:tgtEl>
                                          <p:spTgt spid="7"/>
                                        </p:tgtEl>
                                        <p:attrNameLst>
                                          <p:attrName>ppt_w</p:attrName>
                                        </p:attrNameLst>
                                      </p:cBhvr>
                                      <p:tavLst>
                                        <p:tav tm="0" fmla="#ppt_w-(-#ppt_w)*((1.5-1.5*$)^2-(1.5-1.5*$)^3)">
                                          <p:val>
                                            <p:strVal val="0"/>
                                          </p:val>
                                        </p:tav>
                                        <p:tav tm="100000">
                                          <p:val>
                                            <p:strVal val="1"/>
                                          </p:val>
                                        </p:tav>
                                      </p:tavLst>
                                    </p:anim>
                                  </p:childTnLst>
                                </p:cTn>
                              </p:par>
                              <p:par>
                                <p:cTn id="11" presetID="0" presetClass="entr" presetSubtype="0" fill="hold" grpId="0" nodeType="with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to="" calcmode="lin" valueType="num">
                                      <p:cBhvr>
                                        <p:cTn id="13" dur="700" fill="hold">
                                          <p:stCondLst>
                                            <p:cond delay="0"/>
                                          </p:stCondLst>
                                        </p:cTn>
                                        <p:tgtEl>
                                          <p:spTgt spid="8"/>
                                        </p:tgtEl>
                                        <p:attrNameLst>
                                          <p:attrName>ppt_x</p:attrName>
                                        </p:attrNameLst>
                                      </p:cBhvr>
                                      <p:tavLst>
                                        <p:tav tm="0" fmla="#ppt_x-(-#ppt_w/2*cos(ppt_r/180*pi))*((1.5-1.5*$)^2-(1.5-1.5*$)^3)">
                                          <p:val>
                                            <p:strVal val="0"/>
                                          </p:val>
                                        </p:tav>
                                        <p:tav tm="100000">
                                          <p:val>
                                            <p:strVal val="1"/>
                                          </p:val>
                                        </p:tav>
                                      </p:tavLst>
                                    </p:anim>
                                    <p:anim to="" calcmode="lin" valueType="num">
                                      <p:cBhvr>
                                        <p:cTn id="14" dur="700" fill="hold">
                                          <p:stCondLst>
                                            <p:cond delay="0"/>
                                          </p:stCondLst>
                                        </p:cTn>
                                        <p:tgtEl>
                                          <p:spTgt spid="8"/>
                                        </p:tgtEl>
                                        <p:attrNameLst>
                                          <p:attrName>ppt_y</p:attrName>
                                        </p:attrNameLst>
                                      </p:cBhvr>
                                      <p:tavLst>
                                        <p:tav tm="0" fmla="#ppt_y+(-#ppt_h/2*cos(ppt_r/180*pi))*((1.5-1.5*$)^2-(1.5-1.5*$)^3)">
                                          <p:val>
                                            <p:strVal val="0"/>
                                          </p:val>
                                        </p:tav>
                                        <p:tav tm="100000">
                                          <p:val>
                                            <p:strVal val="1"/>
                                          </p:val>
                                        </p:tav>
                                      </p:tavLst>
                                    </p:anim>
                                    <p:anim to="" calcmode="lin" valueType="num">
                                      <p:cBhvr>
                                        <p:cTn id="15" dur="700" fill="hold">
                                          <p:stCondLst>
                                            <p:cond delay="0"/>
                                          </p:stCondLst>
                                        </p:cTn>
                                        <p:tgtEl>
                                          <p:spTgt spid="8"/>
                                        </p:tgtEl>
                                        <p:attrNameLst>
                                          <p:attrName>ppt_h</p:attrName>
                                        </p:attrNameLst>
                                      </p:cBhvr>
                                      <p:tavLst>
                                        <p:tav tm="0" fmla="#ppt_h-(-#ppt_h)*((1.5-1.5*$)^2-(1.5-1.5*$)^3)">
                                          <p:val>
                                            <p:strVal val="0"/>
                                          </p:val>
                                        </p:tav>
                                        <p:tav tm="100000">
                                          <p:val>
                                            <p:strVal val="1"/>
                                          </p:val>
                                        </p:tav>
                                      </p:tavLst>
                                    </p:anim>
                                    <p:anim to="" calcmode="lin" valueType="num">
                                      <p:cBhvr>
                                        <p:cTn id="16" dur="700" fill="hold">
                                          <p:stCondLst>
                                            <p:cond delay="0"/>
                                          </p:stCondLst>
                                        </p:cTn>
                                        <p:tgtEl>
                                          <p:spTgt spid="8"/>
                                        </p:tgtEl>
                                        <p:attrNameLst>
                                          <p:attrName>ppt_w</p:attrName>
                                        </p:attrNameLst>
                                      </p:cBhvr>
                                      <p:tavLst>
                                        <p:tav tm="0" fmla="#ppt_w-(-#ppt_w)*((1.5-1.5*$)^2-(1.5-1.5*$)^3)">
                                          <p:val>
                                            <p:strVal val="0"/>
                                          </p:val>
                                        </p:tav>
                                        <p:tav tm="100000">
                                          <p:val>
                                            <p:strVal val="1"/>
                                          </p:val>
                                        </p:tav>
                                      </p:tavLst>
                                    </p:anim>
                                  </p:childTnLst>
                                </p:cTn>
                              </p:par>
                              <p:par>
                                <p:cTn id="17" presetID="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to="" calcmode="lin" valueType="num">
                                      <p:cBhvr>
                                        <p:cTn id="19" dur="700" fill="hold">
                                          <p:stCondLst>
                                            <p:cond delay="0"/>
                                          </p:stCondLst>
                                        </p:cTn>
                                        <p:tgtEl>
                                          <p:spTgt spid="13"/>
                                        </p:tgtEl>
                                        <p:attrNameLst>
                                          <p:attrName>ppt_x</p:attrName>
                                        </p:attrNameLst>
                                      </p:cBhvr>
                                      <p:tavLst>
                                        <p:tav tm="0" fmla="#ppt_x-(-#ppt_w/2*cos(ppt_r/180*pi))*((1.5-1.5*$)^2-(1.5-1.5*$)^3)">
                                          <p:val>
                                            <p:strVal val="0"/>
                                          </p:val>
                                        </p:tav>
                                        <p:tav tm="100000">
                                          <p:val>
                                            <p:strVal val="1"/>
                                          </p:val>
                                        </p:tav>
                                      </p:tavLst>
                                    </p:anim>
                                    <p:anim to="" calcmode="lin" valueType="num">
                                      <p:cBhvr>
                                        <p:cTn id="20" dur="700" fill="hold">
                                          <p:stCondLst>
                                            <p:cond delay="0"/>
                                          </p:stCondLst>
                                        </p:cTn>
                                        <p:tgtEl>
                                          <p:spTgt spid="13"/>
                                        </p:tgtEl>
                                        <p:attrNameLst>
                                          <p:attrName>ppt_y</p:attrName>
                                        </p:attrNameLst>
                                      </p:cBhvr>
                                      <p:tavLst>
                                        <p:tav tm="0" fmla="#ppt_y+(-#ppt_h/2*cos(ppt_r/180*pi))*((1.5-1.5*$)^2-(1.5-1.5*$)^3)">
                                          <p:val>
                                            <p:strVal val="0"/>
                                          </p:val>
                                        </p:tav>
                                        <p:tav tm="100000">
                                          <p:val>
                                            <p:strVal val="1"/>
                                          </p:val>
                                        </p:tav>
                                      </p:tavLst>
                                    </p:anim>
                                    <p:anim to="" calcmode="lin" valueType="num">
                                      <p:cBhvr>
                                        <p:cTn id="21" dur="700" fill="hold">
                                          <p:stCondLst>
                                            <p:cond delay="0"/>
                                          </p:stCondLst>
                                        </p:cTn>
                                        <p:tgtEl>
                                          <p:spTgt spid="13"/>
                                        </p:tgtEl>
                                        <p:attrNameLst>
                                          <p:attrName>ppt_h</p:attrName>
                                        </p:attrNameLst>
                                      </p:cBhvr>
                                      <p:tavLst>
                                        <p:tav tm="0" fmla="#ppt_h-(-#ppt_h)*((1.5-1.5*$)^2-(1.5-1.5*$)^3)">
                                          <p:val>
                                            <p:strVal val="0"/>
                                          </p:val>
                                        </p:tav>
                                        <p:tav tm="100000">
                                          <p:val>
                                            <p:strVal val="1"/>
                                          </p:val>
                                        </p:tav>
                                      </p:tavLst>
                                    </p:anim>
                                    <p:anim to="" calcmode="lin" valueType="num">
                                      <p:cBhvr>
                                        <p:cTn id="22" dur="700" fill="hold">
                                          <p:stCondLst>
                                            <p:cond delay="0"/>
                                          </p:stCondLst>
                                        </p:cTn>
                                        <p:tgtEl>
                                          <p:spTgt spid="13"/>
                                        </p:tgtEl>
                                        <p:attrNameLst>
                                          <p:attrName>ppt_w</p:attrName>
                                        </p:attrNameLst>
                                      </p:cBhvr>
                                      <p:tavLst>
                                        <p:tav tm="0" fmla="#ppt_w-(-#ppt_w)*((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descr="https://upload-images.jianshu.io/upload_images/1856419-efd361484c60d785.png?imageMogr2/auto-orient/strip%7CimageView2/2/w/581/format/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21" name="文本框 20">
            <a:extLst>
              <a:ext uri="{FF2B5EF4-FFF2-40B4-BE49-F238E27FC236}">
                <a16:creationId xmlns:a16="http://schemas.microsoft.com/office/drawing/2014/main" id="{D3C29F0E-02B0-44DD-9242-DF98E4C74454}"/>
              </a:ext>
            </a:extLst>
          </p:cNvPr>
          <p:cNvSpPr txBox="1"/>
          <p:nvPr/>
        </p:nvSpPr>
        <p:spPr>
          <a:xfrm>
            <a:off x="521017" y="1174932"/>
            <a:ext cx="2961258" cy="583493"/>
          </a:xfrm>
          <a:prstGeom prst="rect">
            <a:avLst/>
          </a:prstGeom>
          <a:noFill/>
        </p:spPr>
        <p:txBody>
          <a:bodyPr wrap="square">
            <a:spAutoFit/>
          </a:bodyPr>
          <a:lstStyle/>
          <a:p>
            <a:pPr marL="342900" lvl="1" indent="-342900">
              <a:lnSpc>
                <a:spcPct val="150000"/>
              </a:lnSpc>
              <a:buClr>
                <a:srgbClr val="FFC000"/>
              </a:buClr>
              <a:buFont typeface="Wingdings" panose="05000000000000000000" charset="0"/>
              <a:buChar char="n"/>
            </a:pPr>
            <a:r>
              <a:rPr lang="en-US" altLang="zh-CN" sz="2400" b="1">
                <a:latin typeface="微软雅黑 Light" panose="020B0502040204020203" pitchFamily="34" charset="-122"/>
                <a:ea typeface="微软雅黑 Light" panose="020B0502040204020203" pitchFamily="34" charset="-122"/>
                <a:sym typeface="+mn-ea"/>
              </a:rPr>
              <a:t>Optimizer Trace</a:t>
            </a:r>
            <a:endParaRPr lang="zh-CN" altLang="en-US" sz="2400" b="1">
              <a:latin typeface="微软雅黑 Light" panose="020B0502040204020203" pitchFamily="34" charset="-122"/>
              <a:ea typeface="微软雅黑 Light" panose="020B0502040204020203" pitchFamily="34" charset="-122"/>
              <a:sym typeface="+mn-ea"/>
            </a:endParaRPr>
          </a:p>
        </p:txBody>
      </p:sp>
      <p:sp>
        <p:nvSpPr>
          <p:cNvPr id="18" name="文本框 17">
            <a:extLst>
              <a:ext uri="{FF2B5EF4-FFF2-40B4-BE49-F238E27FC236}">
                <a16:creationId xmlns:a16="http://schemas.microsoft.com/office/drawing/2014/main" id="{747D4201-DCB9-4FEA-8BAC-B1DB416921BC}"/>
              </a:ext>
            </a:extLst>
          </p:cNvPr>
          <p:cNvSpPr txBox="1"/>
          <p:nvPr/>
        </p:nvSpPr>
        <p:spPr>
          <a:xfrm>
            <a:off x="521017" y="1881169"/>
            <a:ext cx="10871592" cy="923330"/>
          </a:xfrm>
          <a:prstGeom prst="rect">
            <a:avLst/>
          </a:prstGeom>
          <a:noFill/>
        </p:spPr>
        <p:txBody>
          <a:bodyPr wrap="square">
            <a:spAutoFit/>
          </a:bodyPr>
          <a:lstStyle/>
          <a:p>
            <a:r>
              <a:rPr lang="en-US" altLang="zh-CN" sz="1800">
                <a:effectLst/>
                <a:latin typeface="Calibri" panose="020F0502020204030204" pitchFamily="34" charset="0"/>
                <a:ea typeface="宋体" panose="02010600030101010101" pitchFamily="2" charset="-122"/>
                <a:cs typeface="Arial" panose="020B0604020202020204" pitchFamily="34" charset="0"/>
              </a:rPr>
              <a:t> </a:t>
            </a:r>
            <a:r>
              <a:rPr lang="en-US" altLang="zh-CN" sz="1800" b="1">
                <a:effectLst/>
                <a:latin typeface="微软雅黑 Light" panose="020B0502040204020203" pitchFamily="34" charset="-122"/>
                <a:ea typeface="微软雅黑 Light" panose="020B0502040204020203" pitchFamily="34" charset="-122"/>
                <a:cs typeface="Arial" panose="020B0604020202020204" pitchFamily="34" charset="0"/>
              </a:rPr>
              <a:t>SELECT * FROM order_exp WHERE order_no IN ('DD00_6S', 'DD00_9S', 'DD00_10S') AND  expire_time&gt; '2021-03-22 18:28:28' AND expire_time&lt;= '2021-03-22 18:35:09' AND insert_time&gt; expire_time AND order_note LIKE '%7</a:t>
            </a:r>
            <a:r>
              <a:rPr lang="zh-CN" altLang="zh-CN" sz="1800" b="1">
                <a:effectLst/>
                <a:latin typeface="微软雅黑 Light" panose="020B0502040204020203" pitchFamily="34" charset="-122"/>
                <a:ea typeface="微软雅黑 Light" panose="020B0502040204020203" pitchFamily="34" charset="-122"/>
                <a:cs typeface="Arial" panose="020B0604020202020204" pitchFamily="34" charset="0"/>
              </a:rPr>
              <a:t>排</a:t>
            </a:r>
            <a:r>
              <a:rPr lang="en-US" altLang="zh-CN" sz="1800" b="1">
                <a:effectLst/>
                <a:latin typeface="微软雅黑 Light" panose="020B0502040204020203" pitchFamily="34" charset="-122"/>
                <a:ea typeface="微软雅黑 Light" panose="020B0502040204020203" pitchFamily="34" charset="-122"/>
                <a:cs typeface="Arial" panose="020B0604020202020204" pitchFamily="34" charset="0"/>
              </a:rPr>
              <a:t>1%' AND  order_status = 0;</a:t>
            </a:r>
            <a:endParaRPr lang="zh-CN" altLang="en-US"/>
          </a:p>
        </p:txBody>
      </p:sp>
      <p:sp>
        <p:nvSpPr>
          <p:cNvPr id="14" name="文本框 48">
            <a:extLst>
              <a:ext uri="{FF2B5EF4-FFF2-40B4-BE49-F238E27FC236}">
                <a16:creationId xmlns:a16="http://schemas.microsoft.com/office/drawing/2014/main" id="{5EBA62A4-D85E-42D9-955F-50684FF7C30C}"/>
              </a:ext>
            </a:extLst>
          </p:cNvPr>
          <p:cNvSpPr txBox="1">
            <a:spLocks noChangeArrowheads="1"/>
          </p:cNvSpPr>
          <p:nvPr/>
        </p:nvSpPr>
        <p:spPr bwMode="auto">
          <a:xfrm>
            <a:off x="907738" y="218374"/>
            <a:ext cx="50059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en-US" altLang="zh-CN" sz="3200">
                <a:solidFill>
                  <a:schemeClr val="bg1">
                    <a:lumMod val="85000"/>
                  </a:schemeClr>
                </a:solidFill>
                <a:latin typeface="+mn-lt"/>
                <a:ea typeface="+mn-ea"/>
                <a:cs typeface="+mn-ea"/>
                <a:sym typeface="+mn-lt"/>
              </a:rPr>
              <a:t>MySQL</a:t>
            </a:r>
            <a:r>
              <a:rPr lang="zh-CN" altLang="en-US" sz="3200">
                <a:solidFill>
                  <a:schemeClr val="bg1">
                    <a:lumMod val="85000"/>
                  </a:schemeClr>
                </a:solidFill>
                <a:latin typeface="+mn-lt"/>
                <a:ea typeface="+mn-ea"/>
                <a:cs typeface="+mn-ea"/>
                <a:sym typeface="+mn-lt"/>
              </a:rPr>
              <a:t>的查询成本计算</a:t>
            </a:r>
          </a:p>
        </p:txBody>
      </p:sp>
      <p:sp>
        <p:nvSpPr>
          <p:cNvPr id="15" name="等腰三角形 14">
            <a:extLst>
              <a:ext uri="{FF2B5EF4-FFF2-40B4-BE49-F238E27FC236}">
                <a16:creationId xmlns:a16="http://schemas.microsoft.com/office/drawing/2014/main" id="{18381FBF-C871-412E-BCC5-3A40091B7B96}"/>
              </a:ext>
            </a:extLst>
          </p:cNvPr>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48">
            <a:extLst>
              <a:ext uri="{FF2B5EF4-FFF2-40B4-BE49-F238E27FC236}">
                <a16:creationId xmlns:a16="http://schemas.microsoft.com/office/drawing/2014/main" id="{07CA890B-51C9-49BD-83D8-1F4A924FE55B}"/>
              </a:ext>
            </a:extLst>
          </p:cNvPr>
          <p:cNvSpPr txBox="1">
            <a:spLocks noChangeArrowheads="1"/>
          </p:cNvSpPr>
          <p:nvPr/>
        </p:nvSpPr>
        <p:spPr bwMode="auto">
          <a:xfrm>
            <a:off x="907737" y="218374"/>
            <a:ext cx="56212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en-US" altLang="zh-CN" sz="3200">
                <a:solidFill>
                  <a:schemeClr val="bg1">
                    <a:lumMod val="85000"/>
                  </a:schemeClr>
                </a:solidFill>
                <a:latin typeface="+mn-lt"/>
                <a:ea typeface="+mn-ea"/>
                <a:cs typeface="+mn-ea"/>
                <a:sym typeface="+mn-lt"/>
              </a:rPr>
              <a:t>MySQL</a:t>
            </a:r>
            <a:r>
              <a:rPr lang="zh-CN" altLang="en-US" sz="3200">
                <a:solidFill>
                  <a:schemeClr val="bg1">
                    <a:lumMod val="85000"/>
                  </a:schemeClr>
                </a:solidFill>
                <a:latin typeface="+mn-lt"/>
                <a:ea typeface="+mn-ea"/>
                <a:cs typeface="+mn-ea"/>
                <a:sym typeface="+mn-lt"/>
              </a:rPr>
              <a:t>的查询成本计算实战</a:t>
            </a:r>
          </a:p>
        </p:txBody>
      </p:sp>
      <p:pic>
        <p:nvPicPr>
          <p:cNvPr id="8" name="图片 7">
            <a:extLst>
              <a:ext uri="{FF2B5EF4-FFF2-40B4-BE49-F238E27FC236}">
                <a16:creationId xmlns:a16="http://schemas.microsoft.com/office/drawing/2014/main" id="{F277B122-AD82-4333-918A-DE26BBA3D876}"/>
              </a:ext>
            </a:extLst>
          </p:cNvPr>
          <p:cNvPicPr>
            <a:picLocks noChangeAspect="1"/>
          </p:cNvPicPr>
          <p:nvPr/>
        </p:nvPicPr>
        <p:blipFill>
          <a:blip r:embed="rId2"/>
          <a:stretch>
            <a:fillRect/>
          </a:stretch>
        </p:blipFill>
        <p:spPr>
          <a:xfrm>
            <a:off x="1109357" y="3138443"/>
            <a:ext cx="10117392" cy="3210626"/>
          </a:xfrm>
          <a:prstGeom prst="rect">
            <a:avLst/>
          </a:prstGeom>
        </p:spPr>
      </p:pic>
    </p:spTree>
    <p:extLst>
      <p:ext uri="{BB962C8B-B14F-4D97-AF65-F5344CB8AC3E}">
        <p14:creationId xmlns:p14="http://schemas.microsoft.com/office/powerpoint/2010/main" val="15407805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文本框 48"/>
          <p:cNvSpPr txBox="1">
            <a:spLocks noChangeArrowheads="1"/>
          </p:cNvSpPr>
          <p:nvPr/>
        </p:nvSpPr>
        <p:spPr bwMode="auto">
          <a:xfrm>
            <a:off x="907738" y="218373"/>
            <a:ext cx="1888067"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zh-CN" altLang="en-US" sz="3200">
                <a:solidFill>
                  <a:schemeClr val="bg1">
                    <a:lumMod val="85000"/>
                  </a:schemeClr>
                </a:solidFill>
                <a:latin typeface="+mn-lt"/>
                <a:ea typeface="+mn-ea"/>
                <a:cs typeface="+mn-ea"/>
                <a:sym typeface="+mn-lt"/>
              </a:rPr>
              <a:t>主讲老师</a:t>
            </a:r>
            <a:endParaRPr lang="zh-CN" altLang="en-US" sz="3200" dirty="0">
              <a:solidFill>
                <a:schemeClr val="bg1">
                  <a:lumMod val="85000"/>
                </a:schemeClr>
              </a:solidFill>
              <a:latin typeface="+mn-lt"/>
              <a:ea typeface="+mn-ea"/>
              <a:cs typeface="+mn-ea"/>
              <a:sym typeface="+mn-lt"/>
            </a:endParaRPr>
          </a:p>
        </p:txBody>
      </p:sp>
      <p:sp>
        <p:nvSpPr>
          <p:cNvPr id="5" name="等腰三角形 4"/>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等腰三角形 5"/>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文本框 32">
            <a:extLst>
              <a:ext uri="{FF2B5EF4-FFF2-40B4-BE49-F238E27FC236}">
                <a16:creationId xmlns:a16="http://schemas.microsoft.com/office/drawing/2014/main" id="{C1031F0A-DC7E-4F9A-9841-6DED58482B84}"/>
              </a:ext>
            </a:extLst>
          </p:cNvPr>
          <p:cNvSpPr txBox="1"/>
          <p:nvPr/>
        </p:nvSpPr>
        <p:spPr>
          <a:xfrm>
            <a:off x="554877" y="1255212"/>
            <a:ext cx="4024148" cy="417358"/>
          </a:xfrm>
          <a:prstGeom prst="rect">
            <a:avLst/>
          </a:prstGeom>
          <a:noFill/>
        </p:spPr>
        <p:txBody>
          <a:bodyPr wrap="square" rtlCol="0" anchor="t">
            <a:spAutoFit/>
          </a:bodyPr>
          <a:lstStyle/>
          <a:p>
            <a:pPr>
              <a:lnSpc>
                <a:spcPct val="130000"/>
              </a:lnSpc>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sym typeface="+mn-ea"/>
              </a:rPr>
              <a:t>图灵学院</a:t>
            </a:r>
            <a:r>
              <a:rPr lang="en-US" altLang="zh-CN" b="1">
                <a:solidFill>
                  <a:schemeClr val="tx1">
                    <a:lumMod val="75000"/>
                    <a:lumOff val="25000"/>
                  </a:schemeClr>
                </a:solidFill>
                <a:latin typeface="微软雅黑" panose="020B0503020204020204" pitchFamily="34" charset="-122"/>
                <a:ea typeface="微软雅黑" panose="020B0503020204020204" pitchFamily="34" charset="-122"/>
                <a:sym typeface="+mn-ea"/>
              </a:rPr>
              <a:t>-Mark</a:t>
            </a:r>
            <a:r>
              <a:rPr lang="zh-CN" altLang="en-US" b="1">
                <a:solidFill>
                  <a:schemeClr val="tx1">
                    <a:lumMod val="75000"/>
                    <a:lumOff val="25000"/>
                  </a:schemeClr>
                </a:solidFill>
                <a:latin typeface="微软雅黑" panose="020B0503020204020204" pitchFamily="34" charset="-122"/>
                <a:ea typeface="微软雅黑" panose="020B0503020204020204" pitchFamily="34" charset="-122"/>
                <a:sym typeface="+mn-ea"/>
              </a:rPr>
              <a:t>老师</a:t>
            </a:r>
            <a:endParaRPr lang="en-US" altLang="zh-CN" b="1">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pic>
        <p:nvPicPr>
          <p:cNvPr id="31" name="图片 30" descr="IMG_68411.jpg">
            <a:extLst>
              <a:ext uri="{FF2B5EF4-FFF2-40B4-BE49-F238E27FC236}">
                <a16:creationId xmlns:a16="http://schemas.microsoft.com/office/drawing/2014/main" id="{F4C809DD-7597-4887-953F-F0EFE5056DBD}"/>
              </a:ext>
            </a:extLst>
          </p:cNvPr>
          <p:cNvPicPr>
            <a:picLocks noChangeAspect="1"/>
          </p:cNvPicPr>
          <p:nvPr/>
        </p:nvPicPr>
        <p:blipFill>
          <a:blip r:embed="rId5"/>
          <a:stretch>
            <a:fillRect/>
          </a:stretch>
        </p:blipFill>
        <p:spPr>
          <a:xfrm>
            <a:off x="4579025" y="260756"/>
            <a:ext cx="4591564" cy="6336488"/>
          </a:xfrm>
          <a:prstGeom prst="rect">
            <a:avLst/>
          </a:prstGeom>
        </p:spPr>
      </p:pic>
    </p:spTree>
    <p:custDataLst>
      <p:tags r:id="rId2"/>
    </p:custDataLst>
    <p:extLst>
      <p:ext uri="{BB962C8B-B14F-4D97-AF65-F5344CB8AC3E}">
        <p14:creationId xmlns:p14="http://schemas.microsoft.com/office/powerpoint/2010/main" val="178866209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descr="https://upload-images.jianshu.io/upload_images/1856419-efd361484c60d785.png?imageMogr2/auto-orient/strip%7CimageView2/2/w/581/format/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7" name="文本框 16">
            <a:extLst>
              <a:ext uri="{FF2B5EF4-FFF2-40B4-BE49-F238E27FC236}">
                <a16:creationId xmlns:a16="http://schemas.microsoft.com/office/drawing/2014/main" id="{711AD457-0430-416F-B707-EAB7597DCCD0}"/>
              </a:ext>
            </a:extLst>
          </p:cNvPr>
          <p:cNvSpPr txBox="1"/>
          <p:nvPr/>
        </p:nvSpPr>
        <p:spPr>
          <a:xfrm>
            <a:off x="651437" y="1158661"/>
            <a:ext cx="2675964" cy="1466699"/>
          </a:xfrm>
          <a:prstGeom prst="rect">
            <a:avLst/>
          </a:prstGeom>
          <a:noFill/>
        </p:spPr>
        <p:txBody>
          <a:bodyPr wrap="square">
            <a:spAutoFit/>
          </a:bodyPr>
          <a:lstStyle/>
          <a:p>
            <a:pPr marL="342900" lvl="1" indent="-342900">
              <a:lnSpc>
                <a:spcPct val="150000"/>
              </a:lnSpc>
              <a:buClr>
                <a:srgbClr val="FFC000"/>
              </a:buClr>
              <a:buFont typeface="Wingdings" panose="05000000000000000000" charset="0"/>
              <a:buChar char="n"/>
            </a:pPr>
            <a:r>
              <a:rPr lang="zh-CN" altLang="en-US" sz="2400" b="1">
                <a:latin typeface="微软雅黑 Light" panose="020B0502040204020203" pitchFamily="34" charset="-122"/>
                <a:ea typeface="微软雅黑 Light" panose="020B0502040204020203" pitchFamily="34" charset="-122"/>
                <a:sym typeface="+mn-ea"/>
              </a:rPr>
              <a:t>什么是成本？</a:t>
            </a:r>
            <a:endParaRPr lang="en-US" altLang="zh-CN" sz="2400" b="1">
              <a:latin typeface="微软雅黑 Light" panose="020B0502040204020203" pitchFamily="34" charset="-122"/>
              <a:ea typeface="微软雅黑 Light" panose="020B0502040204020203" pitchFamily="34" charset="-122"/>
              <a:sym typeface="+mn-ea"/>
            </a:endParaRPr>
          </a:p>
          <a:p>
            <a:pPr marL="742950" lvl="2" indent="-285750">
              <a:lnSpc>
                <a:spcPct val="150000"/>
              </a:lnSpc>
              <a:buClr>
                <a:srgbClr val="FFC000"/>
              </a:buClr>
              <a:buFont typeface="Wingdings" panose="05000000000000000000" charset="0"/>
              <a:buChar char="Ø"/>
            </a:pPr>
            <a:r>
              <a:rPr lang="en-US" altLang="zh-CN" b="1">
                <a:latin typeface="微软雅黑 Light" panose="020B0502040204020203" pitchFamily="34" charset="-122"/>
                <a:ea typeface="微软雅黑 Light" panose="020B0502040204020203" pitchFamily="34" charset="-122"/>
                <a:sym typeface="+mn-ea"/>
              </a:rPr>
              <a:t>I/O</a:t>
            </a:r>
            <a:r>
              <a:rPr lang="zh-CN" altLang="en-US" b="1">
                <a:latin typeface="微软雅黑 Light" panose="020B0502040204020203" pitchFamily="34" charset="-122"/>
                <a:ea typeface="微软雅黑 Light" panose="020B0502040204020203" pitchFamily="34" charset="-122"/>
                <a:sym typeface="+mn-ea"/>
              </a:rPr>
              <a:t>成本   </a:t>
            </a:r>
            <a:r>
              <a:rPr lang="en-US" altLang="zh-CN" b="1">
                <a:latin typeface="微软雅黑 Light" panose="020B0502040204020203" pitchFamily="34" charset="-122"/>
                <a:ea typeface="微软雅黑 Light" panose="020B0502040204020203" pitchFamily="34" charset="-122"/>
                <a:sym typeface="+mn-ea"/>
              </a:rPr>
              <a:t>1.0</a:t>
            </a:r>
            <a:endParaRPr lang="zh-CN" altLang="en-US" b="1">
              <a:latin typeface="微软雅黑 Light" panose="020B0502040204020203" pitchFamily="34" charset="-122"/>
              <a:ea typeface="微软雅黑 Light" panose="020B0502040204020203" pitchFamily="34" charset="-122"/>
              <a:sym typeface="+mn-ea"/>
            </a:endParaRPr>
          </a:p>
          <a:p>
            <a:pPr marL="742950" lvl="2" indent="-285750">
              <a:lnSpc>
                <a:spcPct val="150000"/>
              </a:lnSpc>
              <a:buClr>
                <a:srgbClr val="FFC000"/>
              </a:buClr>
              <a:buFont typeface="Wingdings" panose="05000000000000000000" charset="0"/>
              <a:buChar char="Ø"/>
            </a:pPr>
            <a:r>
              <a:rPr lang="en-US" altLang="zh-CN" b="1">
                <a:latin typeface="微软雅黑 Light" panose="020B0502040204020203" pitchFamily="34" charset="-122"/>
                <a:ea typeface="微软雅黑 Light" panose="020B0502040204020203" pitchFamily="34" charset="-122"/>
                <a:sym typeface="+mn-ea"/>
              </a:rPr>
              <a:t>CPU</a:t>
            </a:r>
            <a:r>
              <a:rPr lang="zh-CN" altLang="en-US" b="1">
                <a:latin typeface="微软雅黑 Light" panose="020B0502040204020203" pitchFamily="34" charset="-122"/>
                <a:ea typeface="微软雅黑 Light" panose="020B0502040204020203" pitchFamily="34" charset="-122"/>
                <a:sym typeface="+mn-ea"/>
              </a:rPr>
              <a:t>成本  </a:t>
            </a:r>
            <a:r>
              <a:rPr lang="en-US" altLang="zh-CN" b="1">
                <a:latin typeface="微软雅黑 Light" panose="020B0502040204020203" pitchFamily="34" charset="-122"/>
                <a:ea typeface="微软雅黑 Light" panose="020B0502040204020203" pitchFamily="34" charset="-122"/>
                <a:sym typeface="+mn-ea"/>
              </a:rPr>
              <a:t>0.2</a:t>
            </a:r>
            <a:endParaRPr lang="zh-CN" altLang="en-US" b="1">
              <a:latin typeface="微软雅黑 Light" panose="020B0502040204020203" pitchFamily="34" charset="-122"/>
              <a:ea typeface="微软雅黑 Light" panose="020B0502040204020203" pitchFamily="34" charset="-122"/>
              <a:sym typeface="+mn-ea"/>
            </a:endParaRPr>
          </a:p>
        </p:txBody>
      </p:sp>
      <p:sp>
        <p:nvSpPr>
          <p:cNvPr id="18" name="文本框 17">
            <a:extLst>
              <a:ext uri="{FF2B5EF4-FFF2-40B4-BE49-F238E27FC236}">
                <a16:creationId xmlns:a16="http://schemas.microsoft.com/office/drawing/2014/main" id="{1F5EEC82-15EC-47F2-BE64-C00A5BEB8EAF}"/>
              </a:ext>
            </a:extLst>
          </p:cNvPr>
          <p:cNvSpPr txBox="1"/>
          <p:nvPr/>
        </p:nvSpPr>
        <p:spPr>
          <a:xfrm>
            <a:off x="651436" y="2740111"/>
            <a:ext cx="7215043" cy="1014701"/>
          </a:xfrm>
          <a:prstGeom prst="rect">
            <a:avLst/>
          </a:prstGeom>
          <a:noFill/>
        </p:spPr>
        <p:txBody>
          <a:bodyPr wrap="square">
            <a:spAutoFit/>
          </a:bodyPr>
          <a:lstStyle/>
          <a:p>
            <a:pPr marL="342900" lvl="1" indent="-342900">
              <a:lnSpc>
                <a:spcPct val="150000"/>
              </a:lnSpc>
              <a:buClr>
                <a:srgbClr val="FFC000"/>
              </a:buClr>
              <a:buFont typeface="Wingdings" panose="05000000000000000000" charset="0"/>
              <a:buChar char="n"/>
            </a:pPr>
            <a:r>
              <a:rPr lang="zh-CN" altLang="en-US" sz="2400" b="1">
                <a:latin typeface="微软雅黑 Light" panose="020B0502040204020203" pitchFamily="34" charset="-122"/>
                <a:ea typeface="微软雅黑 Light" panose="020B0502040204020203" pitchFamily="34" charset="-122"/>
                <a:sym typeface="+mn-ea"/>
              </a:rPr>
              <a:t>单表查询的成本</a:t>
            </a:r>
            <a:endParaRPr lang="zh-CN" altLang="en-US" b="1">
              <a:latin typeface="微软雅黑 Light" panose="020B0502040204020203" pitchFamily="34" charset="-122"/>
              <a:ea typeface="微软雅黑 Light" panose="020B0502040204020203" pitchFamily="34" charset="-122"/>
              <a:sym typeface="+mn-ea"/>
            </a:endParaRPr>
          </a:p>
          <a:p>
            <a:pPr marL="742950" lvl="2" indent="-285750">
              <a:lnSpc>
                <a:spcPct val="150000"/>
              </a:lnSpc>
              <a:buClr>
                <a:srgbClr val="FFC000"/>
              </a:buClr>
              <a:buFont typeface="Wingdings" panose="05000000000000000000" charset="0"/>
              <a:buChar char="Ø"/>
            </a:pPr>
            <a:r>
              <a:rPr lang="zh-CN" altLang="en-US" b="1">
                <a:latin typeface="微软雅黑 Light" panose="020B0502040204020203" pitchFamily="34" charset="-122"/>
                <a:ea typeface="微软雅黑 Light" panose="020B0502040204020203" pitchFamily="34" charset="-122"/>
                <a:sym typeface="+mn-ea"/>
              </a:rPr>
              <a:t>基于成本的优化步骤</a:t>
            </a:r>
          </a:p>
        </p:txBody>
      </p:sp>
      <p:sp>
        <p:nvSpPr>
          <p:cNvPr id="19" name="文本框 18">
            <a:extLst>
              <a:ext uri="{FF2B5EF4-FFF2-40B4-BE49-F238E27FC236}">
                <a16:creationId xmlns:a16="http://schemas.microsoft.com/office/drawing/2014/main" id="{E3B68E52-C995-4D67-9F43-0D324A6494A7}"/>
              </a:ext>
            </a:extLst>
          </p:cNvPr>
          <p:cNvSpPr txBox="1"/>
          <p:nvPr/>
        </p:nvSpPr>
        <p:spPr>
          <a:xfrm>
            <a:off x="651436" y="3869562"/>
            <a:ext cx="5994747" cy="1354217"/>
          </a:xfrm>
          <a:prstGeom prst="rect">
            <a:avLst/>
          </a:prstGeom>
          <a:noFill/>
        </p:spPr>
        <p:txBody>
          <a:bodyPr wrap="square">
            <a:spAutoFit/>
          </a:bodyPr>
          <a:lstStyle/>
          <a:p>
            <a:pPr indent="304800">
              <a:spcAft>
                <a:spcPts val="400"/>
              </a:spcAft>
            </a:pPr>
            <a:r>
              <a:rPr lang="en-US" altLang="zh-CN" sz="1800">
                <a:effectLst/>
                <a:latin typeface="微软雅黑 Light" panose="020B0502040204020203" pitchFamily="34" charset="-122"/>
                <a:ea typeface="微软雅黑 Light" panose="020B0502040204020203" pitchFamily="34" charset="-122"/>
                <a:cs typeface="Arial" panose="020B0604020202020204" pitchFamily="34" charset="0"/>
              </a:rPr>
              <a:t>1</a:t>
            </a:r>
            <a:r>
              <a:rPr lang="zh-CN" altLang="zh-CN" sz="1800">
                <a:effectLst/>
                <a:latin typeface="微软雅黑 Light" panose="020B0502040204020203" pitchFamily="34" charset="-122"/>
                <a:ea typeface="微软雅黑 Light" panose="020B0502040204020203" pitchFamily="34" charset="-122"/>
                <a:cs typeface="Arial" panose="020B0604020202020204" pitchFamily="34" charset="0"/>
              </a:rPr>
              <a:t>、根据搜索条件，找出所有可能使用的索引</a:t>
            </a:r>
          </a:p>
          <a:p>
            <a:pPr indent="304800">
              <a:spcAft>
                <a:spcPts val="400"/>
              </a:spcAft>
            </a:pPr>
            <a:r>
              <a:rPr lang="en-US" altLang="zh-CN" sz="1800">
                <a:effectLst/>
                <a:latin typeface="微软雅黑 Light" panose="020B0502040204020203" pitchFamily="34" charset="-122"/>
                <a:ea typeface="微软雅黑 Light" panose="020B0502040204020203" pitchFamily="34" charset="-122"/>
                <a:cs typeface="Arial" panose="020B0604020202020204" pitchFamily="34" charset="0"/>
              </a:rPr>
              <a:t>2</a:t>
            </a:r>
            <a:r>
              <a:rPr lang="zh-CN" altLang="zh-CN" sz="1800">
                <a:effectLst/>
                <a:latin typeface="微软雅黑 Light" panose="020B0502040204020203" pitchFamily="34" charset="-122"/>
                <a:ea typeface="微软雅黑 Light" panose="020B0502040204020203" pitchFamily="34" charset="-122"/>
                <a:cs typeface="Arial" panose="020B0604020202020204" pitchFamily="34" charset="0"/>
              </a:rPr>
              <a:t>、计算全表扫描的代价</a:t>
            </a:r>
          </a:p>
          <a:p>
            <a:pPr indent="304800">
              <a:spcAft>
                <a:spcPts val="400"/>
              </a:spcAft>
            </a:pPr>
            <a:r>
              <a:rPr lang="en-US" altLang="zh-CN" sz="1800">
                <a:effectLst/>
                <a:latin typeface="微软雅黑 Light" panose="020B0502040204020203" pitchFamily="34" charset="-122"/>
                <a:ea typeface="微软雅黑 Light" panose="020B0502040204020203" pitchFamily="34" charset="-122"/>
                <a:cs typeface="Arial" panose="020B0604020202020204" pitchFamily="34" charset="0"/>
              </a:rPr>
              <a:t>3</a:t>
            </a:r>
            <a:r>
              <a:rPr lang="zh-CN" altLang="zh-CN" sz="1800">
                <a:effectLst/>
                <a:latin typeface="微软雅黑 Light" panose="020B0502040204020203" pitchFamily="34" charset="-122"/>
                <a:ea typeface="微软雅黑 Light" panose="020B0502040204020203" pitchFamily="34" charset="-122"/>
                <a:cs typeface="Arial" panose="020B0604020202020204" pitchFamily="34" charset="0"/>
              </a:rPr>
              <a:t>、计算使用不同索引执行查询的代价</a:t>
            </a:r>
          </a:p>
          <a:p>
            <a:pPr indent="304800">
              <a:spcAft>
                <a:spcPts val="400"/>
              </a:spcAft>
            </a:pPr>
            <a:r>
              <a:rPr lang="en-US" altLang="zh-CN" sz="1800">
                <a:effectLst/>
                <a:latin typeface="微软雅黑 Light" panose="020B0502040204020203" pitchFamily="34" charset="-122"/>
                <a:ea typeface="微软雅黑 Light" panose="020B0502040204020203" pitchFamily="34" charset="-122"/>
                <a:cs typeface="Arial" panose="020B0604020202020204" pitchFamily="34" charset="0"/>
              </a:rPr>
              <a:t>4</a:t>
            </a:r>
            <a:r>
              <a:rPr lang="zh-CN" altLang="zh-CN" sz="1800">
                <a:effectLst/>
                <a:latin typeface="微软雅黑 Light" panose="020B0502040204020203" pitchFamily="34" charset="-122"/>
                <a:ea typeface="微软雅黑 Light" panose="020B0502040204020203" pitchFamily="34" charset="-122"/>
                <a:cs typeface="Arial" panose="020B0604020202020204" pitchFamily="34" charset="0"/>
              </a:rPr>
              <a:t>、对比各种执行方案的代价，找出成本最低的那一个</a:t>
            </a:r>
          </a:p>
        </p:txBody>
      </p:sp>
      <p:sp>
        <p:nvSpPr>
          <p:cNvPr id="20" name="文本框 19">
            <a:extLst>
              <a:ext uri="{FF2B5EF4-FFF2-40B4-BE49-F238E27FC236}">
                <a16:creationId xmlns:a16="http://schemas.microsoft.com/office/drawing/2014/main" id="{1E8E0B3D-BAF7-444B-91EE-9FD89D59128F}"/>
              </a:ext>
            </a:extLst>
          </p:cNvPr>
          <p:cNvSpPr txBox="1"/>
          <p:nvPr/>
        </p:nvSpPr>
        <p:spPr>
          <a:xfrm>
            <a:off x="4697011" y="1779426"/>
            <a:ext cx="7494989" cy="1209011"/>
          </a:xfrm>
          <a:prstGeom prst="rect">
            <a:avLst/>
          </a:prstGeom>
          <a:noFill/>
        </p:spPr>
        <p:txBody>
          <a:bodyPr wrap="square">
            <a:spAutoFit/>
          </a:bodyPr>
          <a:lstStyle/>
          <a:p>
            <a:pPr indent="306070">
              <a:spcAft>
                <a:spcPts val="400"/>
              </a:spcAft>
            </a:pPr>
            <a:r>
              <a:rPr lang="en-US" altLang="zh-CN" sz="1800" b="1">
                <a:effectLst/>
                <a:latin typeface="微软雅黑 Light" panose="020B0502040204020203" pitchFamily="34" charset="-122"/>
                <a:ea typeface="微软雅黑 Light" panose="020B0502040204020203" pitchFamily="34" charset="-122"/>
                <a:cs typeface="Arial" panose="020B0604020202020204" pitchFamily="34" charset="0"/>
              </a:rPr>
              <a:t>SELECT * FROM order_exp WHERE order_no IN ('DD00_6S', 'DD00_9S', 'DD00_10S') AND  expire_time&gt; '2021-03-22 18:28:28' AND expire_time&lt;= '2021-03-22 18:35:09' AND insert_time&gt; expire_time AND order_note LIKE '%7</a:t>
            </a:r>
            <a:r>
              <a:rPr lang="zh-CN" altLang="zh-CN" sz="1800" b="1">
                <a:effectLst/>
                <a:latin typeface="微软雅黑 Light" panose="020B0502040204020203" pitchFamily="34" charset="-122"/>
                <a:ea typeface="微软雅黑 Light" panose="020B0502040204020203" pitchFamily="34" charset="-122"/>
                <a:cs typeface="Arial" panose="020B0604020202020204" pitchFamily="34" charset="0"/>
              </a:rPr>
              <a:t>排</a:t>
            </a:r>
            <a:r>
              <a:rPr lang="en-US" altLang="zh-CN" sz="1800" b="1">
                <a:effectLst/>
                <a:latin typeface="微软雅黑 Light" panose="020B0502040204020203" pitchFamily="34" charset="-122"/>
                <a:ea typeface="微软雅黑 Light" panose="020B0502040204020203" pitchFamily="34" charset="-122"/>
                <a:cs typeface="Arial" panose="020B0604020202020204" pitchFamily="34" charset="0"/>
              </a:rPr>
              <a:t>1%' AND  order_status = 0;</a:t>
            </a:r>
            <a:endParaRPr lang="zh-CN" altLang="zh-CN" sz="1800">
              <a:effectLst/>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21" name="文本框 20">
            <a:extLst>
              <a:ext uri="{FF2B5EF4-FFF2-40B4-BE49-F238E27FC236}">
                <a16:creationId xmlns:a16="http://schemas.microsoft.com/office/drawing/2014/main" id="{682117C8-FAE7-46B1-B12C-08C77D8081D9}"/>
              </a:ext>
            </a:extLst>
          </p:cNvPr>
          <p:cNvSpPr txBox="1"/>
          <p:nvPr/>
        </p:nvSpPr>
        <p:spPr>
          <a:xfrm>
            <a:off x="6646183" y="3268781"/>
            <a:ext cx="4182684" cy="1354217"/>
          </a:xfrm>
          <a:prstGeom prst="rect">
            <a:avLst/>
          </a:prstGeom>
          <a:noFill/>
        </p:spPr>
        <p:txBody>
          <a:bodyPr wrap="square">
            <a:spAutoFit/>
          </a:bodyPr>
          <a:lstStyle/>
          <a:p>
            <a:pPr indent="301625" algn="l">
              <a:spcAft>
                <a:spcPts val="400"/>
              </a:spcAft>
            </a:pPr>
            <a:r>
              <a:rPr lang="zh-CN" altLang="en-US" sz="1800">
                <a:effectLst/>
                <a:latin typeface="微软雅黑" panose="020B0503020204020204" pitchFamily="34" charset="-122"/>
                <a:ea typeface="微软雅黑" panose="020B0503020204020204" pitchFamily="34" charset="-122"/>
                <a:cs typeface="Arial" panose="020B0604020202020204" pitchFamily="34" charset="0"/>
              </a:rPr>
              <a:t>分析后的结果是：</a:t>
            </a:r>
            <a:endParaRPr lang="en-US" altLang="zh-CN">
              <a:latin typeface="微软雅黑" panose="020B0503020204020204" pitchFamily="34" charset="-122"/>
              <a:ea typeface="微软雅黑" panose="020B0503020204020204" pitchFamily="34" charset="-122"/>
              <a:cs typeface="Arial" panose="020B0604020202020204" pitchFamily="34" charset="0"/>
            </a:endParaRPr>
          </a:p>
          <a:p>
            <a:pPr indent="301625" algn="l">
              <a:spcAft>
                <a:spcPts val="400"/>
              </a:spcAft>
            </a:pPr>
            <a:r>
              <a:rPr lang="zh-CN" altLang="zh-CN" sz="1800" kern="1200">
                <a:solidFill>
                  <a:schemeClr val="bg1"/>
                </a:solidFill>
                <a:effectLst/>
                <a:latin typeface="微软雅黑" panose="020B0503020204020204" pitchFamily="34" charset="-122"/>
                <a:ea typeface="微软雅黑" panose="020B0503020204020204" pitchFamily="34" charset="-122"/>
                <a:cs typeface="Arial" panose="020B0604020202020204" pitchFamily="34" charset="0"/>
              </a:rPr>
              <a:t>全表</a:t>
            </a:r>
            <a:r>
              <a:rPr lang="zh-CN" altLang="en-US" sz="1800" kern="1200">
                <a:solidFill>
                  <a:schemeClr val="bg1"/>
                </a:solidFill>
                <a:effectLst/>
                <a:latin typeface="微软雅黑" panose="020B0503020204020204" pitchFamily="34" charset="-122"/>
                <a:ea typeface="微软雅黑" panose="020B0503020204020204" pitchFamily="34" charset="-122"/>
                <a:cs typeface="Arial" panose="020B0604020202020204" pitchFamily="34" charset="0"/>
              </a:rPr>
              <a:t>扫描</a:t>
            </a:r>
            <a:r>
              <a:rPr lang="zh-CN" altLang="zh-CN" sz="1800" kern="1200">
                <a:solidFill>
                  <a:schemeClr val="bg1"/>
                </a:solidFill>
                <a:effectLst/>
                <a:latin typeface="微软雅黑" panose="020B0503020204020204" pitchFamily="34" charset="-122"/>
                <a:ea typeface="微软雅黑" panose="020B0503020204020204" pitchFamily="34" charset="-122"/>
                <a:cs typeface="Arial" panose="020B0604020202020204" pitchFamily="34" charset="0"/>
              </a:rPr>
              <a:t>成本 ：</a:t>
            </a:r>
            <a:r>
              <a:rPr lang="en-US" altLang="zh-CN" sz="1800" kern="1200">
                <a:solidFill>
                  <a:srgbClr val="FFFF00"/>
                </a:solidFill>
                <a:effectLst/>
                <a:latin typeface="微软雅黑" panose="020B0503020204020204" pitchFamily="34" charset="-122"/>
                <a:ea typeface="微软雅黑" panose="020B0503020204020204" pitchFamily="34" charset="-122"/>
                <a:cs typeface="Arial" panose="020B0604020202020204" pitchFamily="34" charset="0"/>
              </a:rPr>
              <a:t>??</a:t>
            </a:r>
            <a:endParaRPr lang="zh-CN" altLang="zh-CN" sz="1800" kern="100">
              <a:solidFill>
                <a:srgbClr val="FFFF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indent="301625" algn="l">
              <a:spcAft>
                <a:spcPts val="400"/>
              </a:spcAft>
            </a:pPr>
            <a:r>
              <a:rPr lang="en-US" altLang="zh-CN" sz="1800" kern="0">
                <a:effectLst/>
                <a:latin typeface="微软雅黑" panose="020B0503020204020204" pitchFamily="34" charset="-122"/>
                <a:ea typeface="微软雅黑" panose="020B0503020204020204" pitchFamily="34" charset="-122"/>
                <a:cs typeface="宋体" panose="02010600030101010101" pitchFamily="2" charset="-122"/>
              </a:rPr>
              <a:t>idx_expire_time</a:t>
            </a:r>
            <a:r>
              <a:rPr lang="zh-CN" altLang="zh-CN" sz="1800" kern="0">
                <a:effectLst/>
                <a:latin typeface="微软雅黑" panose="020B0503020204020204" pitchFamily="34" charset="-122"/>
                <a:ea typeface="微软雅黑" panose="020B0503020204020204" pitchFamily="34" charset="-122"/>
                <a:cs typeface="宋体" panose="02010600030101010101" pitchFamily="2" charset="-122"/>
              </a:rPr>
              <a:t>：</a:t>
            </a:r>
            <a:r>
              <a:rPr lang="en-US" altLang="zh-CN" sz="1800" kern="0">
                <a:solidFill>
                  <a:srgbClr val="FFFF00"/>
                </a:solidFill>
                <a:effectLst/>
                <a:latin typeface="微软雅黑" panose="020B0503020204020204" pitchFamily="34" charset="-122"/>
                <a:ea typeface="微软雅黑" panose="020B0503020204020204" pitchFamily="34" charset="-122"/>
                <a:cs typeface="宋体" panose="02010600030101010101" pitchFamily="2" charset="-122"/>
              </a:rPr>
              <a:t>??</a:t>
            </a:r>
            <a:endParaRPr lang="zh-CN" altLang="zh-CN" sz="1800" kern="100">
              <a:solidFill>
                <a:srgbClr val="FFFF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indent="301625" algn="l">
              <a:spcAft>
                <a:spcPts val="400"/>
              </a:spcAft>
            </a:pPr>
            <a:r>
              <a:rPr lang="en-US" altLang="zh-CN" sz="1800" kern="0">
                <a:effectLst/>
                <a:latin typeface="微软雅黑" panose="020B0503020204020204" pitchFamily="34" charset="-122"/>
                <a:ea typeface="微软雅黑" panose="020B0503020204020204" pitchFamily="34" charset="-122"/>
                <a:cs typeface="宋体" panose="02010600030101010101" pitchFamily="2" charset="-122"/>
              </a:rPr>
              <a:t>idx_order_no</a:t>
            </a:r>
            <a:r>
              <a:rPr lang="zh-CN" altLang="zh-CN" sz="1800" kern="0">
                <a:effectLst/>
                <a:latin typeface="微软雅黑" panose="020B0503020204020204" pitchFamily="34" charset="-122"/>
                <a:ea typeface="微软雅黑" panose="020B0503020204020204" pitchFamily="34" charset="-122"/>
                <a:cs typeface="宋体" panose="02010600030101010101" pitchFamily="2" charset="-122"/>
              </a:rPr>
              <a:t>：</a:t>
            </a:r>
            <a:r>
              <a:rPr lang="en-US" altLang="zh-CN" sz="1800" kern="0">
                <a:solidFill>
                  <a:srgbClr val="FFFF00"/>
                </a:solidFill>
                <a:effectLst/>
                <a:latin typeface="微软雅黑" panose="020B0503020204020204" pitchFamily="34" charset="-122"/>
                <a:ea typeface="微软雅黑" panose="020B0503020204020204" pitchFamily="34" charset="-122"/>
                <a:cs typeface="宋体" panose="02010600030101010101" pitchFamily="2" charset="-122"/>
              </a:rPr>
              <a:t>??</a:t>
            </a:r>
            <a:endParaRPr lang="zh-CN" altLang="zh-CN" sz="1800">
              <a:solidFill>
                <a:srgbClr val="FFFF00"/>
              </a:solidFill>
              <a:effectLst/>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文本框 13">
            <a:extLst>
              <a:ext uri="{FF2B5EF4-FFF2-40B4-BE49-F238E27FC236}">
                <a16:creationId xmlns:a16="http://schemas.microsoft.com/office/drawing/2014/main" id="{BC1D7250-ACE8-4467-B97A-A56ECD2EAF57}"/>
              </a:ext>
            </a:extLst>
          </p:cNvPr>
          <p:cNvSpPr txBox="1"/>
          <p:nvPr/>
        </p:nvSpPr>
        <p:spPr>
          <a:xfrm>
            <a:off x="5093499" y="1214602"/>
            <a:ext cx="7215043" cy="583493"/>
          </a:xfrm>
          <a:prstGeom prst="rect">
            <a:avLst/>
          </a:prstGeom>
          <a:noFill/>
        </p:spPr>
        <p:txBody>
          <a:bodyPr wrap="square">
            <a:spAutoFit/>
          </a:bodyPr>
          <a:lstStyle/>
          <a:p>
            <a:pPr marL="342900" lvl="1" indent="-342900">
              <a:lnSpc>
                <a:spcPct val="150000"/>
              </a:lnSpc>
              <a:buClr>
                <a:srgbClr val="FFC000"/>
              </a:buClr>
              <a:buFont typeface="Wingdings" panose="05000000000000000000" charset="0"/>
              <a:buChar char="n"/>
            </a:pPr>
            <a:r>
              <a:rPr lang="zh-CN" altLang="en-US" sz="2400" b="1">
                <a:latin typeface="微软雅黑 Light" panose="020B0502040204020203" pitchFamily="34" charset="-122"/>
                <a:ea typeface="微软雅黑 Light" panose="020B0502040204020203" pitchFamily="34" charset="-122"/>
                <a:sym typeface="+mn-ea"/>
              </a:rPr>
              <a:t>实战分析</a:t>
            </a:r>
            <a:endParaRPr lang="zh-CN" altLang="en-US" b="1">
              <a:latin typeface="微软雅黑 Light" panose="020B0502040204020203" pitchFamily="34" charset="-122"/>
              <a:ea typeface="微软雅黑 Light" panose="020B0502040204020203" pitchFamily="34" charset="-122"/>
              <a:sym typeface="+mn-ea"/>
            </a:endParaRPr>
          </a:p>
        </p:txBody>
      </p:sp>
      <p:sp>
        <p:nvSpPr>
          <p:cNvPr id="15" name="文本框 48">
            <a:extLst>
              <a:ext uri="{FF2B5EF4-FFF2-40B4-BE49-F238E27FC236}">
                <a16:creationId xmlns:a16="http://schemas.microsoft.com/office/drawing/2014/main" id="{997C1B49-8C1B-4509-AAA3-86280B5D8B22}"/>
              </a:ext>
            </a:extLst>
          </p:cNvPr>
          <p:cNvSpPr txBox="1">
            <a:spLocks noChangeArrowheads="1"/>
          </p:cNvSpPr>
          <p:nvPr/>
        </p:nvSpPr>
        <p:spPr bwMode="auto">
          <a:xfrm>
            <a:off x="907737" y="218374"/>
            <a:ext cx="56212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en-US" altLang="zh-CN" sz="3200">
                <a:solidFill>
                  <a:schemeClr val="bg1">
                    <a:lumMod val="85000"/>
                  </a:schemeClr>
                </a:solidFill>
                <a:latin typeface="+mn-lt"/>
                <a:ea typeface="+mn-ea"/>
                <a:cs typeface="+mn-ea"/>
                <a:sym typeface="+mn-lt"/>
              </a:rPr>
              <a:t>MySQL</a:t>
            </a:r>
            <a:r>
              <a:rPr lang="zh-CN" altLang="en-US" sz="3200">
                <a:solidFill>
                  <a:schemeClr val="bg1">
                    <a:lumMod val="85000"/>
                  </a:schemeClr>
                </a:solidFill>
                <a:latin typeface="+mn-lt"/>
                <a:ea typeface="+mn-ea"/>
                <a:cs typeface="+mn-ea"/>
                <a:sym typeface="+mn-lt"/>
              </a:rPr>
              <a:t>的查询成本计算实战</a:t>
            </a:r>
          </a:p>
        </p:txBody>
      </p:sp>
      <p:sp>
        <p:nvSpPr>
          <p:cNvPr id="16" name="等腰三角形 15">
            <a:extLst>
              <a:ext uri="{FF2B5EF4-FFF2-40B4-BE49-F238E27FC236}">
                <a16:creationId xmlns:a16="http://schemas.microsoft.com/office/drawing/2014/main" id="{4ABEACFE-E39C-4C4E-8241-8B028D93BD5A}"/>
              </a:ext>
            </a:extLst>
          </p:cNvPr>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等腰三角形 21">
            <a:extLst>
              <a:ext uri="{FF2B5EF4-FFF2-40B4-BE49-F238E27FC236}">
                <a16:creationId xmlns:a16="http://schemas.microsoft.com/office/drawing/2014/main" id="{2EC202FF-0C24-4245-BF6C-06FBC859EA2F}"/>
              </a:ext>
            </a:extLst>
          </p:cNvPr>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15347043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descr="https://upload-images.jianshu.io/upload_images/1856419-efd361484c60d785.png?imageMogr2/auto-orient/strip%7CimageView2/2/w/581/format/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7" name="文本框 16">
            <a:extLst>
              <a:ext uri="{FF2B5EF4-FFF2-40B4-BE49-F238E27FC236}">
                <a16:creationId xmlns:a16="http://schemas.microsoft.com/office/drawing/2014/main" id="{711AD457-0430-416F-B707-EAB7597DCCD0}"/>
              </a:ext>
            </a:extLst>
          </p:cNvPr>
          <p:cNvSpPr txBox="1"/>
          <p:nvPr/>
        </p:nvSpPr>
        <p:spPr>
          <a:xfrm>
            <a:off x="651436" y="1158662"/>
            <a:ext cx="7215043" cy="1014701"/>
          </a:xfrm>
          <a:prstGeom prst="rect">
            <a:avLst/>
          </a:prstGeom>
          <a:noFill/>
        </p:spPr>
        <p:txBody>
          <a:bodyPr wrap="square">
            <a:spAutoFit/>
          </a:bodyPr>
          <a:lstStyle/>
          <a:p>
            <a:pPr marL="342900" lvl="1" indent="-342900">
              <a:lnSpc>
                <a:spcPct val="150000"/>
              </a:lnSpc>
              <a:buClr>
                <a:srgbClr val="FFC000"/>
              </a:buClr>
              <a:buFont typeface="Wingdings" panose="05000000000000000000" charset="0"/>
              <a:buChar char="n"/>
            </a:pPr>
            <a:r>
              <a:rPr lang="zh-CN" altLang="en-US" sz="2400" b="1">
                <a:latin typeface="微软雅黑 Light" panose="020B0502040204020203" pitchFamily="34" charset="-122"/>
                <a:ea typeface="微软雅黑 Light" panose="020B0502040204020203" pitchFamily="34" charset="-122"/>
                <a:sym typeface="+mn-ea"/>
              </a:rPr>
              <a:t>基于索引统计数据的成本计算</a:t>
            </a:r>
          </a:p>
          <a:p>
            <a:pPr marL="742950" lvl="2" indent="-285750">
              <a:lnSpc>
                <a:spcPct val="150000"/>
              </a:lnSpc>
              <a:buClr>
                <a:srgbClr val="FFC000"/>
              </a:buClr>
              <a:buFont typeface="Wingdings" panose="05000000000000000000" charset="0"/>
              <a:buChar char="Ø"/>
            </a:pPr>
            <a:r>
              <a:rPr lang="en-US" altLang="zh-CN" b="1">
                <a:latin typeface="微软雅黑 Light" panose="020B0502040204020203" pitchFamily="34" charset="-122"/>
                <a:ea typeface="微软雅黑 Light" panose="020B0502040204020203" pitchFamily="34" charset="-122"/>
                <a:sym typeface="+mn-ea"/>
              </a:rPr>
              <a:t>index dive</a:t>
            </a:r>
            <a:endParaRPr lang="zh-CN" altLang="en-US" b="1">
              <a:latin typeface="微软雅黑 Light" panose="020B0502040204020203" pitchFamily="34" charset="-122"/>
              <a:ea typeface="微软雅黑 Light" panose="020B0502040204020203" pitchFamily="34" charset="-122"/>
              <a:sym typeface="+mn-ea"/>
            </a:endParaRPr>
          </a:p>
        </p:txBody>
      </p:sp>
      <p:sp>
        <p:nvSpPr>
          <p:cNvPr id="22" name="文本框 21">
            <a:extLst>
              <a:ext uri="{FF2B5EF4-FFF2-40B4-BE49-F238E27FC236}">
                <a16:creationId xmlns:a16="http://schemas.microsoft.com/office/drawing/2014/main" id="{4369543A-7C8B-4187-BD96-711BBEF63FC1}"/>
              </a:ext>
            </a:extLst>
          </p:cNvPr>
          <p:cNvSpPr txBox="1"/>
          <p:nvPr/>
        </p:nvSpPr>
        <p:spPr>
          <a:xfrm>
            <a:off x="1154605" y="2223914"/>
            <a:ext cx="7634502" cy="369332"/>
          </a:xfrm>
          <a:prstGeom prst="rect">
            <a:avLst/>
          </a:prstGeom>
          <a:noFill/>
        </p:spPr>
        <p:txBody>
          <a:bodyPr wrap="square">
            <a:spAutoFit/>
          </a:bodyPr>
          <a:lstStyle/>
          <a:p>
            <a:pPr indent="304800">
              <a:spcAft>
                <a:spcPts val="400"/>
              </a:spcAft>
            </a:pPr>
            <a:r>
              <a:rPr lang="en-US" altLang="zh-CN" sz="1800">
                <a:effectLst/>
                <a:latin typeface="Calibri" panose="020F0502020204030204" pitchFamily="34" charset="0"/>
                <a:ea typeface="宋体" panose="02010600030101010101" pitchFamily="2" charset="-122"/>
                <a:cs typeface="Arial" panose="020B0604020202020204" pitchFamily="34" charset="0"/>
              </a:rPr>
              <a:t>SELECT * FROM order_exp WHERE order_no IN ('aa1', 'aa2', 'aa3', ... , 'zzz');</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p:txBody>
      </p:sp>
      <p:sp>
        <p:nvSpPr>
          <p:cNvPr id="23" name="文本框 22">
            <a:extLst>
              <a:ext uri="{FF2B5EF4-FFF2-40B4-BE49-F238E27FC236}">
                <a16:creationId xmlns:a16="http://schemas.microsoft.com/office/drawing/2014/main" id="{EFAEABF5-5082-4A15-AAEB-C62718B6AE49}"/>
              </a:ext>
            </a:extLst>
          </p:cNvPr>
          <p:cNvSpPr txBox="1"/>
          <p:nvPr/>
        </p:nvSpPr>
        <p:spPr>
          <a:xfrm>
            <a:off x="854741" y="2643797"/>
            <a:ext cx="6096000" cy="369332"/>
          </a:xfrm>
          <a:prstGeom prst="rect">
            <a:avLst/>
          </a:prstGeom>
          <a:noFill/>
        </p:spPr>
        <p:txBody>
          <a:bodyPr wrap="square">
            <a:spAutoFit/>
          </a:bodyPr>
          <a:lstStyle/>
          <a:p>
            <a:pPr indent="306070">
              <a:spcAft>
                <a:spcPts val="400"/>
              </a:spcAft>
            </a:pPr>
            <a:r>
              <a:rPr lang="en-US" altLang="zh-CN" sz="1800" b="1">
                <a:effectLst/>
                <a:latin typeface="Calibri" panose="020F0502020204030204" pitchFamily="34" charset="0"/>
                <a:ea typeface="宋体" panose="02010600030101010101" pitchFamily="2" charset="-122"/>
                <a:cs typeface="Arial" panose="020B0604020202020204" pitchFamily="34" charset="0"/>
              </a:rPr>
              <a:t>show index from order_exp;</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p:txBody>
      </p:sp>
      <p:pic>
        <p:nvPicPr>
          <p:cNvPr id="7" name="图片 6">
            <a:extLst>
              <a:ext uri="{FF2B5EF4-FFF2-40B4-BE49-F238E27FC236}">
                <a16:creationId xmlns:a16="http://schemas.microsoft.com/office/drawing/2014/main" id="{4CFCEBCD-5708-425B-B7C3-EF711CB6B713}"/>
              </a:ext>
            </a:extLst>
          </p:cNvPr>
          <p:cNvPicPr>
            <a:picLocks noChangeAspect="1"/>
          </p:cNvPicPr>
          <p:nvPr/>
        </p:nvPicPr>
        <p:blipFill>
          <a:blip r:embed="rId2"/>
          <a:stretch>
            <a:fillRect/>
          </a:stretch>
        </p:blipFill>
        <p:spPr>
          <a:xfrm>
            <a:off x="1330174" y="3013129"/>
            <a:ext cx="8232570" cy="3120410"/>
          </a:xfrm>
          <a:prstGeom prst="rect">
            <a:avLst/>
          </a:prstGeom>
        </p:spPr>
      </p:pic>
      <p:sp>
        <p:nvSpPr>
          <p:cNvPr id="14" name="文本框 48">
            <a:extLst>
              <a:ext uri="{FF2B5EF4-FFF2-40B4-BE49-F238E27FC236}">
                <a16:creationId xmlns:a16="http://schemas.microsoft.com/office/drawing/2014/main" id="{C20F2B86-DE3E-4FA2-9CDE-8D8FBD1E192A}"/>
              </a:ext>
            </a:extLst>
          </p:cNvPr>
          <p:cNvSpPr txBox="1">
            <a:spLocks noChangeArrowheads="1"/>
          </p:cNvSpPr>
          <p:nvPr/>
        </p:nvSpPr>
        <p:spPr bwMode="auto">
          <a:xfrm>
            <a:off x="907738" y="218374"/>
            <a:ext cx="50059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en-US" altLang="zh-CN" sz="3200">
                <a:solidFill>
                  <a:schemeClr val="bg1">
                    <a:lumMod val="85000"/>
                  </a:schemeClr>
                </a:solidFill>
                <a:latin typeface="+mn-lt"/>
                <a:ea typeface="+mn-ea"/>
                <a:cs typeface="+mn-ea"/>
                <a:sym typeface="+mn-lt"/>
              </a:rPr>
              <a:t>MySQL</a:t>
            </a:r>
            <a:r>
              <a:rPr lang="zh-CN" altLang="en-US" sz="3200">
                <a:solidFill>
                  <a:schemeClr val="bg1">
                    <a:lumMod val="85000"/>
                  </a:schemeClr>
                </a:solidFill>
                <a:latin typeface="+mn-lt"/>
                <a:ea typeface="+mn-ea"/>
                <a:cs typeface="+mn-ea"/>
                <a:sym typeface="+mn-lt"/>
              </a:rPr>
              <a:t>的查询成本计算</a:t>
            </a:r>
          </a:p>
        </p:txBody>
      </p:sp>
      <p:sp>
        <p:nvSpPr>
          <p:cNvPr id="15" name="等腰三角形 14">
            <a:extLst>
              <a:ext uri="{FF2B5EF4-FFF2-40B4-BE49-F238E27FC236}">
                <a16:creationId xmlns:a16="http://schemas.microsoft.com/office/drawing/2014/main" id="{E5BA005C-79CB-4E8B-9F52-82E0B1C0BE5D}"/>
              </a:ext>
            </a:extLst>
          </p:cNvPr>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48">
            <a:extLst>
              <a:ext uri="{FF2B5EF4-FFF2-40B4-BE49-F238E27FC236}">
                <a16:creationId xmlns:a16="http://schemas.microsoft.com/office/drawing/2014/main" id="{0CF196EF-73DD-44FF-AB14-7E74E061F8CA}"/>
              </a:ext>
            </a:extLst>
          </p:cNvPr>
          <p:cNvSpPr txBox="1">
            <a:spLocks noChangeArrowheads="1"/>
          </p:cNvSpPr>
          <p:nvPr/>
        </p:nvSpPr>
        <p:spPr bwMode="auto">
          <a:xfrm>
            <a:off x="907737" y="218374"/>
            <a:ext cx="56212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en-US" altLang="zh-CN" sz="3200">
                <a:solidFill>
                  <a:schemeClr val="bg1">
                    <a:lumMod val="85000"/>
                  </a:schemeClr>
                </a:solidFill>
                <a:latin typeface="+mn-lt"/>
                <a:ea typeface="+mn-ea"/>
                <a:cs typeface="+mn-ea"/>
                <a:sym typeface="+mn-lt"/>
              </a:rPr>
              <a:t>MySQL</a:t>
            </a:r>
            <a:r>
              <a:rPr lang="zh-CN" altLang="en-US" sz="3200">
                <a:solidFill>
                  <a:schemeClr val="bg1">
                    <a:lumMod val="85000"/>
                  </a:schemeClr>
                </a:solidFill>
                <a:latin typeface="+mn-lt"/>
                <a:ea typeface="+mn-ea"/>
                <a:cs typeface="+mn-ea"/>
                <a:sym typeface="+mn-lt"/>
              </a:rPr>
              <a:t>的查询成本计算实战</a:t>
            </a:r>
          </a:p>
        </p:txBody>
      </p:sp>
      <p:sp>
        <p:nvSpPr>
          <p:cNvPr id="18" name="文本框 17">
            <a:extLst>
              <a:ext uri="{FF2B5EF4-FFF2-40B4-BE49-F238E27FC236}">
                <a16:creationId xmlns:a16="http://schemas.microsoft.com/office/drawing/2014/main" id="{6E47F388-7F8F-4A77-B366-42438573004E}"/>
              </a:ext>
            </a:extLst>
          </p:cNvPr>
          <p:cNvSpPr txBox="1"/>
          <p:nvPr/>
        </p:nvSpPr>
        <p:spPr>
          <a:xfrm>
            <a:off x="651435" y="6108096"/>
            <a:ext cx="7215043" cy="583493"/>
          </a:xfrm>
          <a:prstGeom prst="rect">
            <a:avLst/>
          </a:prstGeom>
          <a:noFill/>
        </p:spPr>
        <p:txBody>
          <a:bodyPr wrap="square">
            <a:spAutoFit/>
          </a:bodyPr>
          <a:lstStyle/>
          <a:p>
            <a:pPr marL="342900" lvl="1" indent="-342900">
              <a:lnSpc>
                <a:spcPct val="150000"/>
              </a:lnSpc>
              <a:buClr>
                <a:srgbClr val="FFC000"/>
              </a:buClr>
              <a:buFont typeface="Wingdings" panose="05000000000000000000" charset="0"/>
              <a:buChar char="n"/>
            </a:pPr>
            <a:r>
              <a:rPr lang="en-US" altLang="zh-CN" sz="2400" b="1">
                <a:latin typeface="微软雅黑 Light" panose="020B0502040204020203" pitchFamily="34" charset="-122"/>
                <a:ea typeface="微软雅黑 Light" panose="020B0502040204020203" pitchFamily="34" charset="-122"/>
                <a:sym typeface="+mn-ea"/>
              </a:rPr>
              <a:t>EXPLAIN</a:t>
            </a:r>
            <a:r>
              <a:rPr lang="zh-CN" altLang="en-US" sz="2400" b="1">
                <a:latin typeface="微软雅黑 Light" panose="020B0502040204020203" pitchFamily="34" charset="-122"/>
                <a:ea typeface="微软雅黑 Light" panose="020B0502040204020203" pitchFamily="34" charset="-122"/>
                <a:sym typeface="+mn-ea"/>
              </a:rPr>
              <a:t>输出成本</a:t>
            </a:r>
          </a:p>
        </p:txBody>
      </p:sp>
    </p:spTree>
    <p:extLst>
      <p:ext uri="{BB962C8B-B14F-4D97-AF65-F5344CB8AC3E}">
        <p14:creationId xmlns:p14="http://schemas.microsoft.com/office/powerpoint/2010/main" val="31180898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descr="https://upload-images.jianshu.io/upload_images/1856419-efd361484c60d785.png?imageMogr2/auto-orient/strip%7CimageView2/2/w/581/format/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7" name="文本框 16">
            <a:extLst>
              <a:ext uri="{FF2B5EF4-FFF2-40B4-BE49-F238E27FC236}">
                <a16:creationId xmlns:a16="http://schemas.microsoft.com/office/drawing/2014/main" id="{711AD457-0430-416F-B707-EAB7597DCCD0}"/>
              </a:ext>
            </a:extLst>
          </p:cNvPr>
          <p:cNvSpPr txBox="1"/>
          <p:nvPr/>
        </p:nvSpPr>
        <p:spPr>
          <a:xfrm>
            <a:off x="651436" y="1158662"/>
            <a:ext cx="7215043" cy="1430200"/>
          </a:xfrm>
          <a:prstGeom prst="rect">
            <a:avLst/>
          </a:prstGeom>
          <a:noFill/>
        </p:spPr>
        <p:txBody>
          <a:bodyPr wrap="square">
            <a:spAutoFit/>
          </a:bodyPr>
          <a:lstStyle/>
          <a:p>
            <a:pPr marL="342900" lvl="1" indent="-342900">
              <a:lnSpc>
                <a:spcPct val="150000"/>
              </a:lnSpc>
              <a:buClr>
                <a:srgbClr val="FFC000"/>
              </a:buClr>
              <a:buFont typeface="Wingdings" panose="05000000000000000000" charset="0"/>
              <a:buChar char="n"/>
            </a:pPr>
            <a:r>
              <a:rPr lang="zh-CN" altLang="en-US" sz="2400" b="1">
                <a:latin typeface="微软雅黑 Light" panose="020B0502040204020203" pitchFamily="34" charset="-122"/>
                <a:ea typeface="微软雅黑 Light" panose="020B0502040204020203" pitchFamily="34" charset="-122"/>
                <a:sym typeface="+mn-ea"/>
              </a:rPr>
              <a:t>连接查询的成本</a:t>
            </a:r>
          </a:p>
          <a:p>
            <a:pPr marL="742950" lvl="2" indent="-285750">
              <a:lnSpc>
                <a:spcPct val="150000"/>
              </a:lnSpc>
              <a:buClr>
                <a:srgbClr val="FFC000"/>
              </a:buClr>
              <a:buFont typeface="Wingdings" panose="05000000000000000000" charset="0"/>
              <a:buChar char="Ø"/>
            </a:pPr>
            <a:r>
              <a:rPr lang="zh-CN" altLang="en-US" b="1">
                <a:latin typeface="微软雅黑 Light" panose="020B0502040204020203" pitchFamily="34" charset="-122"/>
                <a:ea typeface="微软雅黑 Light" panose="020B0502040204020203" pitchFamily="34" charset="-122"/>
                <a:sym typeface="+mn-ea"/>
              </a:rPr>
              <a:t>扇出（</a:t>
            </a:r>
            <a:r>
              <a:rPr lang="en-US" altLang="zh-CN" b="1">
                <a:latin typeface="微软雅黑 Light" panose="020B0502040204020203" pitchFamily="34" charset="-122"/>
                <a:ea typeface="微软雅黑 Light" panose="020B0502040204020203" pitchFamily="34" charset="-122"/>
                <a:sym typeface="+mn-ea"/>
              </a:rPr>
              <a:t>fanout</a:t>
            </a:r>
            <a:r>
              <a:rPr lang="zh-CN" altLang="en-US" b="1">
                <a:latin typeface="微软雅黑 Light" panose="020B0502040204020203" pitchFamily="34" charset="-122"/>
                <a:ea typeface="微软雅黑 Light" panose="020B0502040204020203" pitchFamily="34" charset="-122"/>
                <a:sym typeface="+mn-ea"/>
              </a:rPr>
              <a:t>）</a:t>
            </a:r>
            <a:endParaRPr lang="en-US" altLang="zh-CN" b="1">
              <a:latin typeface="微软雅黑 Light" panose="020B0502040204020203" pitchFamily="34" charset="-122"/>
              <a:ea typeface="微软雅黑 Light" panose="020B0502040204020203" pitchFamily="34" charset="-122"/>
              <a:sym typeface="+mn-ea"/>
            </a:endParaRPr>
          </a:p>
          <a:p>
            <a:pPr marL="742950" lvl="2" indent="-285750">
              <a:lnSpc>
                <a:spcPct val="150000"/>
              </a:lnSpc>
              <a:buClr>
                <a:srgbClr val="FFC000"/>
              </a:buClr>
              <a:buFont typeface="Wingdings" panose="05000000000000000000" charset="0"/>
              <a:buChar char="Ø"/>
            </a:pPr>
            <a:r>
              <a:rPr lang="en-US" altLang="zh-CN" b="1">
                <a:latin typeface="微软雅黑 Light" panose="020B0502040204020203" pitchFamily="34" charset="-122"/>
                <a:ea typeface="微软雅黑 Light" panose="020B0502040204020203" pitchFamily="34" charset="-122"/>
                <a:sym typeface="+mn-ea"/>
              </a:rPr>
              <a:t>condition filtering</a:t>
            </a:r>
            <a:endParaRPr lang="zh-CN" altLang="en-US" b="1">
              <a:latin typeface="微软雅黑 Light" panose="020B0502040204020203" pitchFamily="34" charset="-122"/>
              <a:ea typeface="微软雅黑 Light" panose="020B0502040204020203" pitchFamily="34" charset="-122"/>
              <a:sym typeface="+mn-ea"/>
            </a:endParaRPr>
          </a:p>
        </p:txBody>
      </p:sp>
      <p:sp>
        <p:nvSpPr>
          <p:cNvPr id="14" name="文本框 13">
            <a:extLst>
              <a:ext uri="{FF2B5EF4-FFF2-40B4-BE49-F238E27FC236}">
                <a16:creationId xmlns:a16="http://schemas.microsoft.com/office/drawing/2014/main" id="{A0E3CF3E-E1F2-4232-BF39-F9B2BFC42155}"/>
              </a:ext>
            </a:extLst>
          </p:cNvPr>
          <p:cNvSpPr txBox="1"/>
          <p:nvPr/>
        </p:nvSpPr>
        <p:spPr>
          <a:xfrm>
            <a:off x="4689435" y="1357939"/>
            <a:ext cx="5847683" cy="974626"/>
          </a:xfrm>
          <a:prstGeom prst="rect">
            <a:avLst/>
          </a:prstGeom>
          <a:noFill/>
        </p:spPr>
        <p:txBody>
          <a:bodyPr wrap="square">
            <a:spAutoFit/>
          </a:bodyPr>
          <a:lstStyle/>
          <a:p>
            <a:pPr indent="306070">
              <a:spcAft>
                <a:spcPts val="400"/>
              </a:spcAft>
            </a:pPr>
            <a:r>
              <a:rPr lang="zh-CN" altLang="zh-CN" sz="1800" b="1">
                <a:effectLst/>
                <a:latin typeface="微软雅黑 Light" panose="020B0502040204020203" pitchFamily="34" charset="-122"/>
                <a:ea typeface="微软雅黑 Light" panose="020B0502040204020203" pitchFamily="34" charset="-122"/>
                <a:cs typeface="Arial" panose="020B0604020202020204" pitchFamily="34" charset="0"/>
              </a:rPr>
              <a:t>单次查询驱动表的成本</a:t>
            </a:r>
            <a:endParaRPr lang="zh-CN" altLang="zh-CN" sz="1800">
              <a:effectLst/>
              <a:latin typeface="微软雅黑 Light" panose="020B0502040204020203" pitchFamily="34" charset="-122"/>
              <a:ea typeface="微软雅黑 Light" panose="020B0502040204020203" pitchFamily="34" charset="-122"/>
              <a:cs typeface="Arial" panose="020B0604020202020204" pitchFamily="34" charset="0"/>
            </a:endParaRPr>
          </a:p>
          <a:p>
            <a:pPr indent="306070">
              <a:spcAft>
                <a:spcPts val="400"/>
              </a:spcAft>
            </a:pPr>
            <a:r>
              <a:rPr lang="zh-CN" altLang="zh-CN" sz="1800" b="1">
                <a:effectLst/>
                <a:latin typeface="微软雅黑 Light" panose="020B0502040204020203" pitchFamily="34" charset="-122"/>
                <a:ea typeface="微软雅黑 Light" panose="020B0502040204020203" pitchFamily="34" charset="-122"/>
                <a:cs typeface="Arial" panose="020B0604020202020204" pitchFamily="34" charset="0"/>
              </a:rPr>
              <a:t>多次查询被驱动表的成本（具体查询多少次取决于对驱动表查询的结果集中有多少条记录）</a:t>
            </a:r>
            <a:endParaRPr lang="zh-CN" altLang="zh-CN" sz="1800">
              <a:effectLst/>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16" name="文本框 15">
            <a:extLst>
              <a:ext uri="{FF2B5EF4-FFF2-40B4-BE49-F238E27FC236}">
                <a16:creationId xmlns:a16="http://schemas.microsoft.com/office/drawing/2014/main" id="{2B8FF279-F88B-439A-9F52-1D74F6443704}"/>
              </a:ext>
            </a:extLst>
          </p:cNvPr>
          <p:cNvSpPr txBox="1"/>
          <p:nvPr/>
        </p:nvSpPr>
        <p:spPr>
          <a:xfrm>
            <a:off x="746506" y="2776647"/>
            <a:ext cx="7024902" cy="369332"/>
          </a:xfrm>
          <a:prstGeom prst="rect">
            <a:avLst/>
          </a:prstGeom>
          <a:noFill/>
        </p:spPr>
        <p:txBody>
          <a:bodyPr wrap="square">
            <a:spAutoFit/>
          </a:bodyPr>
          <a:lstStyle/>
          <a:p>
            <a:pPr indent="304800">
              <a:spcAft>
                <a:spcPts val="400"/>
              </a:spcAft>
            </a:pPr>
            <a:r>
              <a:rPr lang="en-US" altLang="zh-CN" sz="1800">
                <a:effectLst/>
                <a:latin typeface="Calibri" panose="020F0502020204030204" pitchFamily="34" charset="0"/>
                <a:ea typeface="宋体" panose="02010600030101010101" pitchFamily="2" charset="-122"/>
                <a:cs typeface="Arial" panose="020B0604020202020204" pitchFamily="34" charset="0"/>
              </a:rPr>
              <a:t>SELECT * FROM order_exp AS s1 INNER JOIN order_exp2 AS s2;</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p:txBody>
      </p:sp>
      <p:sp>
        <p:nvSpPr>
          <p:cNvPr id="18" name="文本框 17">
            <a:extLst>
              <a:ext uri="{FF2B5EF4-FFF2-40B4-BE49-F238E27FC236}">
                <a16:creationId xmlns:a16="http://schemas.microsoft.com/office/drawing/2014/main" id="{B8CC85F3-0595-480A-8774-430BD592DA74}"/>
              </a:ext>
            </a:extLst>
          </p:cNvPr>
          <p:cNvSpPr txBox="1"/>
          <p:nvPr/>
        </p:nvSpPr>
        <p:spPr>
          <a:xfrm>
            <a:off x="704809" y="3407920"/>
            <a:ext cx="9832309" cy="697627"/>
          </a:xfrm>
          <a:prstGeom prst="rect">
            <a:avLst/>
          </a:prstGeom>
          <a:noFill/>
        </p:spPr>
        <p:txBody>
          <a:bodyPr wrap="square">
            <a:spAutoFit/>
          </a:bodyPr>
          <a:lstStyle/>
          <a:p>
            <a:pPr indent="304800">
              <a:spcAft>
                <a:spcPts val="400"/>
              </a:spcAft>
            </a:pPr>
            <a:r>
              <a:rPr lang="en-US" altLang="zh-CN" sz="1800">
                <a:effectLst/>
                <a:latin typeface="Calibri" panose="020F0502020204030204" pitchFamily="34" charset="0"/>
                <a:ea typeface="宋体" panose="02010600030101010101" pitchFamily="2" charset="-122"/>
                <a:cs typeface="Arial" panose="020B0604020202020204" pitchFamily="34" charset="0"/>
              </a:rPr>
              <a:t>SELECT * FROM order_exp AS s1 INNER JOIN order_exp2 AS s2 </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a:p>
            <a:pPr indent="304800">
              <a:spcAft>
                <a:spcPts val="400"/>
              </a:spcAft>
            </a:pPr>
            <a:r>
              <a:rPr lang="en-US" altLang="zh-CN" sz="1800">
                <a:effectLst/>
                <a:latin typeface="Calibri" panose="020F0502020204030204" pitchFamily="34" charset="0"/>
                <a:ea typeface="宋体" panose="02010600030101010101" pitchFamily="2" charset="-122"/>
                <a:cs typeface="Arial" panose="020B0604020202020204" pitchFamily="34" charset="0"/>
              </a:rPr>
              <a:t>WHERE s1.expire_time&gt; '2021-03-22 18:28:28' AND s1.expire_time&lt;= '2021-03-22 18:35:09';</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p:txBody>
      </p:sp>
      <p:sp>
        <p:nvSpPr>
          <p:cNvPr id="20" name="文本框 19">
            <a:extLst>
              <a:ext uri="{FF2B5EF4-FFF2-40B4-BE49-F238E27FC236}">
                <a16:creationId xmlns:a16="http://schemas.microsoft.com/office/drawing/2014/main" id="{3DDCFDE6-1889-4C1A-8010-05CE8D458A6F}"/>
              </a:ext>
            </a:extLst>
          </p:cNvPr>
          <p:cNvSpPr txBox="1"/>
          <p:nvPr/>
        </p:nvSpPr>
        <p:spPr>
          <a:xfrm>
            <a:off x="651436" y="4367488"/>
            <a:ext cx="9763125" cy="369332"/>
          </a:xfrm>
          <a:prstGeom prst="rect">
            <a:avLst/>
          </a:prstGeom>
          <a:noFill/>
        </p:spPr>
        <p:txBody>
          <a:bodyPr wrap="square">
            <a:spAutoFit/>
          </a:bodyPr>
          <a:lstStyle/>
          <a:p>
            <a:pPr indent="304800">
              <a:spcAft>
                <a:spcPts val="400"/>
              </a:spcAft>
            </a:pPr>
            <a:r>
              <a:rPr lang="en-US" altLang="zh-CN" sz="1800">
                <a:effectLst/>
                <a:latin typeface="Calibri" panose="020F0502020204030204" pitchFamily="34" charset="0"/>
                <a:ea typeface="宋体" panose="02010600030101010101" pitchFamily="2" charset="-122"/>
                <a:cs typeface="Arial" panose="020B0604020202020204" pitchFamily="34" charset="0"/>
              </a:rPr>
              <a:t>SELECT * FROM order_exp AS s1 INNER JOIN order_exp2 AS s2     WHERE s1.order_note &gt; 'xyz';</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p:txBody>
      </p:sp>
      <p:sp>
        <p:nvSpPr>
          <p:cNvPr id="24" name="文本框 23">
            <a:extLst>
              <a:ext uri="{FF2B5EF4-FFF2-40B4-BE49-F238E27FC236}">
                <a16:creationId xmlns:a16="http://schemas.microsoft.com/office/drawing/2014/main" id="{961F0742-4B03-4F8A-AA74-7417D25E043B}"/>
              </a:ext>
            </a:extLst>
          </p:cNvPr>
          <p:cNvSpPr txBox="1"/>
          <p:nvPr/>
        </p:nvSpPr>
        <p:spPr>
          <a:xfrm>
            <a:off x="651436" y="4853730"/>
            <a:ext cx="10634877" cy="646331"/>
          </a:xfrm>
          <a:prstGeom prst="rect">
            <a:avLst/>
          </a:prstGeom>
          <a:noFill/>
        </p:spPr>
        <p:txBody>
          <a:bodyPr wrap="square">
            <a:spAutoFit/>
          </a:bodyPr>
          <a:lstStyle/>
          <a:p>
            <a:pPr indent="304800">
              <a:spcAft>
                <a:spcPts val="400"/>
              </a:spcAft>
            </a:pPr>
            <a:r>
              <a:rPr lang="en-US" altLang="zh-CN" sz="1800">
                <a:effectLst/>
                <a:latin typeface="Calibri" panose="020F0502020204030204" pitchFamily="34" charset="0"/>
                <a:ea typeface="宋体" panose="02010600030101010101" pitchFamily="2" charset="-122"/>
                <a:cs typeface="Arial" panose="020B0604020202020204" pitchFamily="34" charset="0"/>
              </a:rPr>
              <a:t>SELECT * FROM order_exp AS s1 INNER JOIN order_exp2 AS s2 WHERE s1.expire_time&gt; '2021-03-22 18:28:28' AND s1.expire_time&lt;= '2021-03-22 18:35:09' AND s1.order_note &gt; 'xyz';</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p:txBody>
      </p:sp>
      <p:sp>
        <p:nvSpPr>
          <p:cNvPr id="25" name="文本框 24">
            <a:extLst>
              <a:ext uri="{FF2B5EF4-FFF2-40B4-BE49-F238E27FC236}">
                <a16:creationId xmlns:a16="http://schemas.microsoft.com/office/drawing/2014/main" id="{845A2191-FC28-4676-B669-D5AC0BFF8B90}"/>
              </a:ext>
            </a:extLst>
          </p:cNvPr>
          <p:cNvSpPr txBox="1"/>
          <p:nvPr/>
        </p:nvSpPr>
        <p:spPr>
          <a:xfrm>
            <a:off x="651436" y="5683676"/>
            <a:ext cx="10581504" cy="923330"/>
          </a:xfrm>
          <a:prstGeom prst="rect">
            <a:avLst/>
          </a:prstGeom>
          <a:noFill/>
        </p:spPr>
        <p:txBody>
          <a:bodyPr wrap="square">
            <a:spAutoFit/>
          </a:bodyPr>
          <a:lstStyle/>
          <a:p>
            <a:pPr indent="304800">
              <a:spcAft>
                <a:spcPts val="400"/>
              </a:spcAft>
            </a:pPr>
            <a:r>
              <a:rPr lang="en-US" altLang="zh-CN" sz="1800">
                <a:effectLst/>
                <a:latin typeface="Calibri" panose="020F0502020204030204" pitchFamily="34" charset="0"/>
                <a:ea typeface="宋体" panose="02010600030101010101" pitchFamily="2" charset="-122"/>
                <a:cs typeface="Arial" panose="020B0604020202020204" pitchFamily="34" charset="0"/>
              </a:rPr>
              <a:t>SELECT * FROM order_exp AS s1 INNER JOIN order_exp2 AS s2  WHERE s1.expire_time&gt; '2021-03-22 18:28:28' AND s1.expire_time&lt;= '2021-03-22 18:35:09' AND s1.order_no IN ('DD00_6S', 'DD00_9S', 'DD00_10S') AND   s1.order_note &gt; 'xyz';</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p:txBody>
      </p:sp>
      <p:sp>
        <p:nvSpPr>
          <p:cNvPr id="19" name="文本框 48">
            <a:extLst>
              <a:ext uri="{FF2B5EF4-FFF2-40B4-BE49-F238E27FC236}">
                <a16:creationId xmlns:a16="http://schemas.microsoft.com/office/drawing/2014/main" id="{865F789E-E875-4B41-B344-42C49C818682}"/>
              </a:ext>
            </a:extLst>
          </p:cNvPr>
          <p:cNvSpPr txBox="1">
            <a:spLocks noChangeArrowheads="1"/>
          </p:cNvSpPr>
          <p:nvPr/>
        </p:nvSpPr>
        <p:spPr bwMode="auto">
          <a:xfrm>
            <a:off x="907738" y="218374"/>
            <a:ext cx="50059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en-US" altLang="zh-CN" sz="3200">
                <a:solidFill>
                  <a:schemeClr val="bg1">
                    <a:lumMod val="85000"/>
                  </a:schemeClr>
                </a:solidFill>
                <a:latin typeface="+mn-lt"/>
                <a:ea typeface="+mn-ea"/>
                <a:cs typeface="+mn-ea"/>
                <a:sym typeface="+mn-lt"/>
              </a:rPr>
              <a:t>MySQL</a:t>
            </a:r>
            <a:r>
              <a:rPr lang="zh-CN" altLang="en-US" sz="3200">
                <a:solidFill>
                  <a:schemeClr val="bg1">
                    <a:lumMod val="85000"/>
                  </a:schemeClr>
                </a:solidFill>
                <a:latin typeface="+mn-lt"/>
                <a:ea typeface="+mn-ea"/>
                <a:cs typeface="+mn-ea"/>
                <a:sym typeface="+mn-lt"/>
              </a:rPr>
              <a:t>的查询成本计算</a:t>
            </a:r>
          </a:p>
        </p:txBody>
      </p:sp>
      <p:sp>
        <p:nvSpPr>
          <p:cNvPr id="21" name="等腰三角形 20">
            <a:extLst>
              <a:ext uri="{FF2B5EF4-FFF2-40B4-BE49-F238E27FC236}">
                <a16:creationId xmlns:a16="http://schemas.microsoft.com/office/drawing/2014/main" id="{F24A8B66-84D9-4430-BB36-53AEAE7B177F}"/>
              </a:ext>
            </a:extLst>
          </p:cNvPr>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文本框 48">
            <a:extLst>
              <a:ext uri="{FF2B5EF4-FFF2-40B4-BE49-F238E27FC236}">
                <a16:creationId xmlns:a16="http://schemas.microsoft.com/office/drawing/2014/main" id="{29B6C136-4B06-40C4-80E0-C6F9B619EA45}"/>
              </a:ext>
            </a:extLst>
          </p:cNvPr>
          <p:cNvSpPr txBox="1">
            <a:spLocks noChangeArrowheads="1"/>
          </p:cNvSpPr>
          <p:nvPr/>
        </p:nvSpPr>
        <p:spPr bwMode="auto">
          <a:xfrm>
            <a:off x="907737" y="218374"/>
            <a:ext cx="56212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en-US" altLang="zh-CN" sz="3200">
                <a:solidFill>
                  <a:schemeClr val="bg1">
                    <a:lumMod val="85000"/>
                  </a:schemeClr>
                </a:solidFill>
                <a:latin typeface="+mn-lt"/>
                <a:ea typeface="+mn-ea"/>
                <a:cs typeface="+mn-ea"/>
                <a:sym typeface="+mn-lt"/>
              </a:rPr>
              <a:t>MySQL</a:t>
            </a:r>
            <a:r>
              <a:rPr lang="zh-CN" altLang="en-US" sz="3200">
                <a:solidFill>
                  <a:schemeClr val="bg1">
                    <a:lumMod val="85000"/>
                  </a:schemeClr>
                </a:solidFill>
                <a:latin typeface="+mn-lt"/>
                <a:ea typeface="+mn-ea"/>
                <a:cs typeface="+mn-ea"/>
                <a:sym typeface="+mn-lt"/>
              </a:rPr>
              <a:t>的查询成本计算实战</a:t>
            </a:r>
          </a:p>
        </p:txBody>
      </p:sp>
    </p:spTree>
    <p:extLst>
      <p:ext uri="{BB962C8B-B14F-4D97-AF65-F5344CB8AC3E}">
        <p14:creationId xmlns:p14="http://schemas.microsoft.com/office/powerpoint/2010/main" val="25518069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descr="https://upload-images.jianshu.io/upload_images/1856419-efd361484c60d785.png?imageMogr2/auto-orient/strip%7CimageView2/2/w/581/format/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7" name="文本框 16">
            <a:extLst>
              <a:ext uri="{FF2B5EF4-FFF2-40B4-BE49-F238E27FC236}">
                <a16:creationId xmlns:a16="http://schemas.microsoft.com/office/drawing/2014/main" id="{711AD457-0430-416F-B707-EAB7597DCCD0}"/>
              </a:ext>
            </a:extLst>
          </p:cNvPr>
          <p:cNvSpPr txBox="1"/>
          <p:nvPr/>
        </p:nvSpPr>
        <p:spPr>
          <a:xfrm>
            <a:off x="651436" y="1158662"/>
            <a:ext cx="7215043" cy="2676695"/>
          </a:xfrm>
          <a:prstGeom prst="rect">
            <a:avLst/>
          </a:prstGeom>
          <a:noFill/>
        </p:spPr>
        <p:txBody>
          <a:bodyPr wrap="square">
            <a:spAutoFit/>
          </a:bodyPr>
          <a:lstStyle/>
          <a:p>
            <a:pPr marL="342900" lvl="1" indent="-342900">
              <a:lnSpc>
                <a:spcPct val="150000"/>
              </a:lnSpc>
              <a:buClr>
                <a:srgbClr val="FFC000"/>
              </a:buClr>
              <a:buFont typeface="Wingdings" panose="05000000000000000000" charset="0"/>
              <a:buChar char="n"/>
            </a:pPr>
            <a:r>
              <a:rPr lang="zh-CN" altLang="en-US" sz="2400" b="1">
                <a:latin typeface="微软雅黑 Light" panose="020B0502040204020203" pitchFamily="34" charset="-122"/>
                <a:ea typeface="微软雅黑 Light" panose="020B0502040204020203" pitchFamily="34" charset="-122"/>
                <a:sym typeface="+mn-ea"/>
              </a:rPr>
              <a:t>两表连接的成本分析</a:t>
            </a:r>
          </a:p>
          <a:p>
            <a:pPr marL="742950" lvl="2" indent="-285750">
              <a:lnSpc>
                <a:spcPct val="150000"/>
              </a:lnSpc>
              <a:buClr>
                <a:srgbClr val="FFC000"/>
              </a:buClr>
              <a:buFont typeface="Wingdings" panose="05000000000000000000" charset="0"/>
              <a:buChar char="Ø"/>
            </a:pPr>
            <a:endParaRPr lang="en-US" altLang="zh-CN" b="1">
              <a:latin typeface="微软雅黑 Light" panose="020B0502040204020203" pitchFamily="34" charset="-122"/>
              <a:ea typeface="微软雅黑 Light" panose="020B0502040204020203" pitchFamily="34" charset="-122"/>
              <a:sym typeface="+mn-ea"/>
            </a:endParaRPr>
          </a:p>
          <a:p>
            <a:pPr marL="742950" lvl="2" indent="-285750">
              <a:lnSpc>
                <a:spcPct val="150000"/>
              </a:lnSpc>
              <a:buClr>
                <a:srgbClr val="FFC000"/>
              </a:buClr>
              <a:buFont typeface="Wingdings" panose="05000000000000000000" charset="0"/>
              <a:buChar char="Ø"/>
            </a:pPr>
            <a:endParaRPr lang="en-US" altLang="zh-CN" b="1">
              <a:latin typeface="微软雅黑 Light" panose="020B0502040204020203" pitchFamily="34" charset="-122"/>
              <a:ea typeface="微软雅黑 Light" panose="020B0502040204020203" pitchFamily="34" charset="-122"/>
              <a:sym typeface="+mn-ea"/>
            </a:endParaRPr>
          </a:p>
          <a:p>
            <a:pPr marL="742950" lvl="2" indent="-285750">
              <a:lnSpc>
                <a:spcPct val="150000"/>
              </a:lnSpc>
              <a:buClr>
                <a:srgbClr val="FFC000"/>
              </a:buClr>
              <a:buFont typeface="Wingdings" panose="05000000000000000000" charset="0"/>
              <a:buChar char="Ø"/>
            </a:pPr>
            <a:endParaRPr lang="en-US" altLang="zh-CN" b="1">
              <a:latin typeface="微软雅黑 Light" panose="020B0502040204020203" pitchFamily="34" charset="-122"/>
              <a:ea typeface="微软雅黑 Light" panose="020B0502040204020203" pitchFamily="34" charset="-122"/>
              <a:sym typeface="+mn-ea"/>
            </a:endParaRPr>
          </a:p>
          <a:p>
            <a:pPr marL="742950" lvl="2" indent="-285750">
              <a:lnSpc>
                <a:spcPct val="150000"/>
              </a:lnSpc>
              <a:buClr>
                <a:srgbClr val="FFC000"/>
              </a:buClr>
              <a:buFont typeface="Wingdings" panose="05000000000000000000" charset="0"/>
              <a:buChar char="Ø"/>
            </a:pPr>
            <a:r>
              <a:rPr lang="zh-CN" altLang="en-US" b="1">
                <a:latin typeface="微软雅黑 Light" panose="020B0502040204020203" pitchFamily="34" charset="-122"/>
                <a:ea typeface="微软雅黑 Light" panose="020B0502040204020203" pitchFamily="34" charset="-122"/>
                <a:sym typeface="+mn-ea"/>
              </a:rPr>
              <a:t>使用</a:t>
            </a:r>
            <a:r>
              <a:rPr lang="en-US" altLang="zh-CN" b="1">
                <a:latin typeface="微软雅黑 Light" panose="020B0502040204020203" pitchFamily="34" charset="-122"/>
                <a:ea typeface="微软雅黑 Light" panose="020B0502040204020203" pitchFamily="34" charset="-122"/>
                <a:sym typeface="+mn-ea"/>
              </a:rPr>
              <a:t>s1</a:t>
            </a:r>
            <a:r>
              <a:rPr lang="zh-CN" altLang="en-US" b="1">
                <a:latin typeface="微软雅黑 Light" panose="020B0502040204020203" pitchFamily="34" charset="-122"/>
                <a:ea typeface="微软雅黑 Light" panose="020B0502040204020203" pitchFamily="34" charset="-122"/>
                <a:sym typeface="+mn-ea"/>
              </a:rPr>
              <a:t>作为驱动表的情况</a:t>
            </a:r>
            <a:endParaRPr lang="en-US" altLang="zh-CN" b="1">
              <a:latin typeface="微软雅黑 Light" panose="020B0502040204020203" pitchFamily="34" charset="-122"/>
              <a:ea typeface="微软雅黑 Light" panose="020B0502040204020203" pitchFamily="34" charset="-122"/>
              <a:sym typeface="+mn-ea"/>
            </a:endParaRPr>
          </a:p>
          <a:p>
            <a:pPr marL="742950" lvl="2" indent="-285750">
              <a:lnSpc>
                <a:spcPct val="150000"/>
              </a:lnSpc>
              <a:buClr>
                <a:srgbClr val="FFC000"/>
              </a:buClr>
              <a:buFont typeface="Wingdings" panose="05000000000000000000" charset="0"/>
              <a:buChar char="Ø"/>
            </a:pPr>
            <a:r>
              <a:rPr lang="zh-CN" altLang="en-US" b="1">
                <a:latin typeface="微软雅黑 Light" panose="020B0502040204020203" pitchFamily="34" charset="-122"/>
                <a:ea typeface="微软雅黑 Light" panose="020B0502040204020203" pitchFamily="34" charset="-122"/>
                <a:sym typeface="+mn-ea"/>
              </a:rPr>
              <a:t>使用</a:t>
            </a:r>
            <a:r>
              <a:rPr lang="en-US" altLang="zh-CN" b="1">
                <a:latin typeface="微软雅黑 Light" panose="020B0502040204020203" pitchFamily="34" charset="-122"/>
                <a:ea typeface="微软雅黑 Light" panose="020B0502040204020203" pitchFamily="34" charset="-122"/>
                <a:sym typeface="+mn-ea"/>
              </a:rPr>
              <a:t>s2</a:t>
            </a:r>
            <a:r>
              <a:rPr lang="zh-CN" altLang="en-US" b="1">
                <a:latin typeface="微软雅黑 Light" panose="020B0502040204020203" pitchFamily="34" charset="-122"/>
                <a:ea typeface="微软雅黑 Light" panose="020B0502040204020203" pitchFamily="34" charset="-122"/>
                <a:sym typeface="+mn-ea"/>
              </a:rPr>
              <a:t>作为驱动表的情况</a:t>
            </a:r>
          </a:p>
        </p:txBody>
      </p:sp>
      <p:sp>
        <p:nvSpPr>
          <p:cNvPr id="19" name="文本框 18">
            <a:extLst>
              <a:ext uri="{FF2B5EF4-FFF2-40B4-BE49-F238E27FC236}">
                <a16:creationId xmlns:a16="http://schemas.microsoft.com/office/drawing/2014/main" id="{B27E72F5-74D0-442D-89B8-36BB2D7A2C95}"/>
              </a:ext>
            </a:extLst>
          </p:cNvPr>
          <p:cNvSpPr txBox="1"/>
          <p:nvPr/>
        </p:nvSpPr>
        <p:spPr>
          <a:xfrm>
            <a:off x="1154605" y="1847372"/>
            <a:ext cx="9751520" cy="923330"/>
          </a:xfrm>
          <a:prstGeom prst="rect">
            <a:avLst/>
          </a:prstGeom>
          <a:noFill/>
        </p:spPr>
        <p:txBody>
          <a:bodyPr wrap="square">
            <a:spAutoFit/>
          </a:bodyPr>
          <a:lstStyle/>
          <a:p>
            <a:pPr indent="304800">
              <a:spcAft>
                <a:spcPts val="400"/>
              </a:spcAft>
            </a:pPr>
            <a:r>
              <a:rPr lang="en-US" altLang="zh-CN" sz="1800">
                <a:effectLst/>
                <a:latin typeface="Calibri" panose="020F0502020204030204" pitchFamily="34" charset="0"/>
                <a:ea typeface="宋体" panose="02010600030101010101" pitchFamily="2" charset="-122"/>
                <a:cs typeface="Arial" panose="020B0604020202020204" pitchFamily="34" charset="0"/>
              </a:rPr>
              <a:t>SELECT * FROM order_exp AS s1 INNER JOIN order_exp2 AS s2 ON s1.order_no= s2.order_note  WHERE s1.expire_time&gt; '2021-03-22 18:28:28' AND s1.expire_time&lt;= '2021-03-22 18:35:09' AND s2.expire_time&gt; '2021-03-22 18:35:09' AND s2.expire_time&lt;= '2021-03-22 18:35:59';</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p:txBody>
      </p:sp>
      <p:sp>
        <p:nvSpPr>
          <p:cNvPr id="21" name="文本框 20">
            <a:extLst>
              <a:ext uri="{FF2B5EF4-FFF2-40B4-BE49-F238E27FC236}">
                <a16:creationId xmlns:a16="http://schemas.microsoft.com/office/drawing/2014/main" id="{D3C29F0E-02B0-44DD-9242-DF98E4C74454}"/>
              </a:ext>
            </a:extLst>
          </p:cNvPr>
          <p:cNvSpPr txBox="1"/>
          <p:nvPr/>
        </p:nvSpPr>
        <p:spPr>
          <a:xfrm>
            <a:off x="651436" y="5903465"/>
            <a:ext cx="2667498" cy="583493"/>
          </a:xfrm>
          <a:prstGeom prst="rect">
            <a:avLst/>
          </a:prstGeom>
          <a:noFill/>
        </p:spPr>
        <p:txBody>
          <a:bodyPr wrap="square">
            <a:spAutoFit/>
          </a:bodyPr>
          <a:lstStyle/>
          <a:p>
            <a:pPr marL="342900" lvl="1" indent="-342900">
              <a:lnSpc>
                <a:spcPct val="150000"/>
              </a:lnSpc>
              <a:buClr>
                <a:srgbClr val="FFC000"/>
              </a:buClr>
              <a:buFont typeface="Wingdings" panose="05000000000000000000" charset="0"/>
              <a:buChar char="n"/>
            </a:pPr>
            <a:r>
              <a:rPr lang="zh-CN" altLang="en-US" sz="2400" b="1">
                <a:latin typeface="微软雅黑 Light" panose="020B0502040204020203" pitchFamily="34" charset="-122"/>
                <a:ea typeface="微软雅黑 Light" panose="020B0502040204020203" pitchFamily="34" charset="-122"/>
                <a:sym typeface="+mn-ea"/>
              </a:rPr>
              <a:t>调节成本常数</a:t>
            </a:r>
          </a:p>
        </p:txBody>
      </p:sp>
      <p:sp>
        <p:nvSpPr>
          <p:cNvPr id="12" name="文本框 11">
            <a:extLst>
              <a:ext uri="{FF2B5EF4-FFF2-40B4-BE49-F238E27FC236}">
                <a16:creationId xmlns:a16="http://schemas.microsoft.com/office/drawing/2014/main" id="{37EFF900-C2FB-4803-8B5B-BF33F979933F}"/>
              </a:ext>
            </a:extLst>
          </p:cNvPr>
          <p:cNvSpPr txBox="1"/>
          <p:nvPr/>
        </p:nvSpPr>
        <p:spPr>
          <a:xfrm>
            <a:off x="651436" y="5194290"/>
            <a:ext cx="3554149" cy="583493"/>
          </a:xfrm>
          <a:prstGeom prst="rect">
            <a:avLst/>
          </a:prstGeom>
          <a:noFill/>
        </p:spPr>
        <p:txBody>
          <a:bodyPr wrap="square">
            <a:spAutoFit/>
          </a:bodyPr>
          <a:lstStyle/>
          <a:p>
            <a:pPr marL="342900" lvl="1" indent="-342900">
              <a:lnSpc>
                <a:spcPct val="150000"/>
              </a:lnSpc>
              <a:buClr>
                <a:srgbClr val="FFC000"/>
              </a:buClr>
              <a:buFont typeface="Wingdings" panose="05000000000000000000" charset="0"/>
              <a:buChar char="n"/>
            </a:pPr>
            <a:r>
              <a:rPr lang="zh-CN" altLang="en-US" sz="2400" b="1">
                <a:latin typeface="微软雅黑 Light" panose="020B0502040204020203" pitchFamily="34" charset="-122"/>
                <a:ea typeface="微软雅黑 Light" panose="020B0502040204020203" pitchFamily="34" charset="-122"/>
                <a:sym typeface="+mn-ea"/>
              </a:rPr>
              <a:t>多表连接的成本分析</a:t>
            </a:r>
          </a:p>
        </p:txBody>
      </p:sp>
      <p:sp>
        <p:nvSpPr>
          <p:cNvPr id="14" name="文本框 13">
            <a:extLst>
              <a:ext uri="{FF2B5EF4-FFF2-40B4-BE49-F238E27FC236}">
                <a16:creationId xmlns:a16="http://schemas.microsoft.com/office/drawing/2014/main" id="{5B1BBEED-2FF8-4D3C-BB03-AD2AD75C37DE}"/>
              </a:ext>
            </a:extLst>
          </p:cNvPr>
          <p:cNvSpPr txBox="1"/>
          <p:nvPr/>
        </p:nvSpPr>
        <p:spPr>
          <a:xfrm>
            <a:off x="1083734" y="3982192"/>
            <a:ext cx="6096000" cy="460704"/>
          </a:xfrm>
          <a:prstGeom prst="rect">
            <a:avLst/>
          </a:prstGeom>
          <a:noFill/>
        </p:spPr>
        <p:txBody>
          <a:bodyPr wrap="square">
            <a:spAutoFit/>
          </a:bodyPr>
          <a:lstStyle/>
          <a:p>
            <a:pPr marL="342900" lvl="1" indent="-342900">
              <a:lnSpc>
                <a:spcPct val="150000"/>
              </a:lnSpc>
              <a:buClr>
                <a:srgbClr val="FFC000"/>
              </a:buClr>
              <a:buFont typeface="Wingdings" panose="05000000000000000000" charset="0"/>
              <a:buChar char="n"/>
            </a:pPr>
            <a:r>
              <a:rPr lang="zh-CN" altLang="en-US" sz="1800" b="1">
                <a:latin typeface="微软雅黑 Light" panose="020B0502040204020203" pitchFamily="34" charset="-122"/>
                <a:ea typeface="微软雅黑 Light" panose="020B0502040204020203" pitchFamily="34" charset="-122"/>
                <a:sym typeface="+mn-ea"/>
              </a:rPr>
              <a:t>连接查询</a:t>
            </a:r>
            <a:r>
              <a:rPr lang="en-US" altLang="zh-CN" sz="1800" b="1">
                <a:latin typeface="微软雅黑 Light" panose="020B0502040204020203" pitchFamily="34" charset="-122"/>
                <a:ea typeface="微软雅黑 Light" panose="020B0502040204020203" pitchFamily="34" charset="-122"/>
                <a:sym typeface="+mn-ea"/>
              </a:rPr>
              <a:t>EXPLAIN</a:t>
            </a:r>
            <a:r>
              <a:rPr lang="zh-CN" altLang="en-US" sz="1800" b="1">
                <a:latin typeface="微软雅黑 Light" panose="020B0502040204020203" pitchFamily="34" charset="-122"/>
                <a:ea typeface="微软雅黑 Light" panose="020B0502040204020203" pitchFamily="34" charset="-122"/>
                <a:sym typeface="+mn-ea"/>
              </a:rPr>
              <a:t>输出连接成本</a:t>
            </a:r>
          </a:p>
        </p:txBody>
      </p:sp>
      <p:sp>
        <p:nvSpPr>
          <p:cNvPr id="15" name="文本框 48">
            <a:extLst>
              <a:ext uri="{FF2B5EF4-FFF2-40B4-BE49-F238E27FC236}">
                <a16:creationId xmlns:a16="http://schemas.microsoft.com/office/drawing/2014/main" id="{35168FB5-4179-4B92-92FC-AEBD41631A0A}"/>
              </a:ext>
            </a:extLst>
          </p:cNvPr>
          <p:cNvSpPr txBox="1">
            <a:spLocks noChangeArrowheads="1"/>
          </p:cNvSpPr>
          <p:nvPr/>
        </p:nvSpPr>
        <p:spPr bwMode="auto">
          <a:xfrm>
            <a:off x="907738" y="218374"/>
            <a:ext cx="50059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en-US" altLang="zh-CN" sz="3200">
                <a:solidFill>
                  <a:schemeClr val="bg1">
                    <a:lumMod val="85000"/>
                  </a:schemeClr>
                </a:solidFill>
                <a:latin typeface="+mn-lt"/>
                <a:ea typeface="+mn-ea"/>
                <a:cs typeface="+mn-ea"/>
                <a:sym typeface="+mn-lt"/>
              </a:rPr>
              <a:t>MySQL</a:t>
            </a:r>
            <a:r>
              <a:rPr lang="zh-CN" altLang="en-US" sz="3200">
                <a:solidFill>
                  <a:schemeClr val="bg1">
                    <a:lumMod val="85000"/>
                  </a:schemeClr>
                </a:solidFill>
                <a:latin typeface="+mn-lt"/>
                <a:ea typeface="+mn-ea"/>
                <a:cs typeface="+mn-ea"/>
                <a:sym typeface="+mn-lt"/>
              </a:rPr>
              <a:t>的查询成本计算</a:t>
            </a:r>
          </a:p>
        </p:txBody>
      </p:sp>
      <p:sp>
        <p:nvSpPr>
          <p:cNvPr id="16" name="等腰三角形 15">
            <a:extLst>
              <a:ext uri="{FF2B5EF4-FFF2-40B4-BE49-F238E27FC236}">
                <a16:creationId xmlns:a16="http://schemas.microsoft.com/office/drawing/2014/main" id="{C17CC3F8-E430-4E14-AAB6-8D101191937D}"/>
              </a:ext>
            </a:extLst>
          </p:cNvPr>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48">
            <a:extLst>
              <a:ext uri="{FF2B5EF4-FFF2-40B4-BE49-F238E27FC236}">
                <a16:creationId xmlns:a16="http://schemas.microsoft.com/office/drawing/2014/main" id="{05F4A990-2356-4205-8B65-77F67DA60C8F}"/>
              </a:ext>
            </a:extLst>
          </p:cNvPr>
          <p:cNvSpPr txBox="1">
            <a:spLocks noChangeArrowheads="1"/>
          </p:cNvSpPr>
          <p:nvPr/>
        </p:nvSpPr>
        <p:spPr bwMode="auto">
          <a:xfrm>
            <a:off x="907737" y="218374"/>
            <a:ext cx="56212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en-US" altLang="zh-CN" sz="3200">
                <a:solidFill>
                  <a:schemeClr val="bg1">
                    <a:lumMod val="85000"/>
                  </a:schemeClr>
                </a:solidFill>
                <a:latin typeface="+mn-lt"/>
                <a:ea typeface="+mn-ea"/>
                <a:cs typeface="+mn-ea"/>
                <a:sym typeface="+mn-lt"/>
              </a:rPr>
              <a:t>MySQL</a:t>
            </a:r>
            <a:r>
              <a:rPr lang="zh-CN" altLang="en-US" sz="3200">
                <a:solidFill>
                  <a:schemeClr val="bg1">
                    <a:lumMod val="85000"/>
                  </a:schemeClr>
                </a:solidFill>
                <a:latin typeface="+mn-lt"/>
                <a:ea typeface="+mn-ea"/>
                <a:cs typeface="+mn-ea"/>
                <a:sym typeface="+mn-lt"/>
              </a:rPr>
              <a:t>的查询成本计算实战</a:t>
            </a:r>
          </a:p>
        </p:txBody>
      </p:sp>
    </p:spTree>
    <p:extLst>
      <p:ext uri="{BB962C8B-B14F-4D97-AF65-F5344CB8AC3E}">
        <p14:creationId xmlns:p14="http://schemas.microsoft.com/office/powerpoint/2010/main" val="20453050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descr="https://upload-images.jianshu.io/upload_images/1856419-efd361484c60d785.png?imageMogr2/auto-orient/strip%7CimageView2/2/w/581/format/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7" name="文本框 16">
            <a:extLst>
              <a:ext uri="{FF2B5EF4-FFF2-40B4-BE49-F238E27FC236}">
                <a16:creationId xmlns:a16="http://schemas.microsoft.com/office/drawing/2014/main" id="{711AD457-0430-416F-B707-EAB7597DCCD0}"/>
              </a:ext>
            </a:extLst>
          </p:cNvPr>
          <p:cNvSpPr txBox="1"/>
          <p:nvPr/>
        </p:nvSpPr>
        <p:spPr>
          <a:xfrm>
            <a:off x="651436" y="1158662"/>
            <a:ext cx="7215043" cy="1430200"/>
          </a:xfrm>
          <a:prstGeom prst="rect">
            <a:avLst/>
          </a:prstGeom>
          <a:noFill/>
        </p:spPr>
        <p:txBody>
          <a:bodyPr wrap="square">
            <a:spAutoFit/>
          </a:bodyPr>
          <a:lstStyle/>
          <a:p>
            <a:pPr marL="342900" lvl="1" indent="-342900">
              <a:lnSpc>
                <a:spcPct val="150000"/>
              </a:lnSpc>
              <a:buClr>
                <a:srgbClr val="FFC000"/>
              </a:buClr>
              <a:buFont typeface="Wingdings" panose="05000000000000000000" charset="0"/>
              <a:buChar char="n"/>
            </a:pPr>
            <a:r>
              <a:rPr lang="zh-CN" altLang="en-US" sz="2400" b="1">
                <a:latin typeface="微软雅黑 Light" panose="020B0502040204020203" pitchFamily="34" charset="-122"/>
                <a:ea typeface="微软雅黑 Light" panose="020B0502040204020203" pitchFamily="34" charset="-122"/>
                <a:sym typeface="+mn-ea"/>
              </a:rPr>
              <a:t>统计数据存储方式</a:t>
            </a:r>
          </a:p>
          <a:p>
            <a:pPr marL="742950" lvl="2" indent="-285750">
              <a:lnSpc>
                <a:spcPct val="150000"/>
              </a:lnSpc>
              <a:buClr>
                <a:srgbClr val="FFC000"/>
              </a:buClr>
              <a:buFont typeface="Wingdings" panose="05000000000000000000" charset="0"/>
              <a:buChar char="Ø"/>
            </a:pPr>
            <a:r>
              <a:rPr lang="zh-CN" altLang="en-US" b="1">
                <a:latin typeface="微软雅黑 Light" panose="020B0502040204020203" pitchFamily="34" charset="-122"/>
                <a:ea typeface="微软雅黑 Light" panose="020B0502040204020203" pitchFamily="34" charset="-122"/>
                <a:sym typeface="+mn-ea"/>
              </a:rPr>
              <a:t>非永久性的统计数据</a:t>
            </a:r>
            <a:endParaRPr lang="en-US" altLang="zh-CN" b="1">
              <a:latin typeface="微软雅黑 Light" panose="020B0502040204020203" pitchFamily="34" charset="-122"/>
              <a:ea typeface="微软雅黑 Light" panose="020B0502040204020203" pitchFamily="34" charset="-122"/>
              <a:sym typeface="+mn-ea"/>
            </a:endParaRPr>
          </a:p>
          <a:p>
            <a:pPr marL="742950" lvl="2" indent="-285750">
              <a:lnSpc>
                <a:spcPct val="150000"/>
              </a:lnSpc>
              <a:buClr>
                <a:srgbClr val="FFC000"/>
              </a:buClr>
              <a:buFont typeface="Wingdings" panose="05000000000000000000" charset="0"/>
              <a:buChar char="Ø"/>
            </a:pPr>
            <a:r>
              <a:rPr lang="zh-CN" altLang="en-US" b="1">
                <a:latin typeface="微软雅黑 Light" panose="020B0502040204020203" pitchFamily="34" charset="-122"/>
                <a:ea typeface="微软雅黑 Light" panose="020B0502040204020203" pitchFamily="34" charset="-122"/>
                <a:sym typeface="+mn-ea"/>
              </a:rPr>
              <a:t>永久性的统计数据</a:t>
            </a:r>
          </a:p>
        </p:txBody>
      </p:sp>
      <p:sp>
        <p:nvSpPr>
          <p:cNvPr id="21" name="文本框 20">
            <a:extLst>
              <a:ext uri="{FF2B5EF4-FFF2-40B4-BE49-F238E27FC236}">
                <a16:creationId xmlns:a16="http://schemas.microsoft.com/office/drawing/2014/main" id="{D3C29F0E-02B0-44DD-9242-DF98E4C74454}"/>
              </a:ext>
            </a:extLst>
          </p:cNvPr>
          <p:cNvSpPr txBox="1"/>
          <p:nvPr/>
        </p:nvSpPr>
        <p:spPr>
          <a:xfrm>
            <a:off x="704809" y="2845507"/>
            <a:ext cx="7215043" cy="583493"/>
          </a:xfrm>
          <a:prstGeom prst="rect">
            <a:avLst/>
          </a:prstGeom>
          <a:noFill/>
        </p:spPr>
        <p:txBody>
          <a:bodyPr wrap="square">
            <a:spAutoFit/>
          </a:bodyPr>
          <a:lstStyle/>
          <a:p>
            <a:pPr marL="342900" lvl="1" indent="-342900">
              <a:lnSpc>
                <a:spcPct val="150000"/>
              </a:lnSpc>
              <a:buClr>
                <a:srgbClr val="FFC000"/>
              </a:buClr>
              <a:buFont typeface="Wingdings" panose="05000000000000000000" charset="0"/>
              <a:buChar char="n"/>
            </a:pPr>
            <a:r>
              <a:rPr lang="zh-CN" altLang="en-US" sz="2400" b="1">
                <a:latin typeface="微软雅黑 Light" panose="020B0502040204020203" pitchFamily="34" charset="-122"/>
                <a:ea typeface="微软雅黑 Light" panose="020B0502040204020203" pitchFamily="34" charset="-122"/>
                <a:sym typeface="+mn-ea"/>
              </a:rPr>
              <a:t>基于磁盘的永久性统计数据</a:t>
            </a:r>
          </a:p>
        </p:txBody>
      </p:sp>
      <p:sp>
        <p:nvSpPr>
          <p:cNvPr id="15" name="文本框 14">
            <a:extLst>
              <a:ext uri="{FF2B5EF4-FFF2-40B4-BE49-F238E27FC236}">
                <a16:creationId xmlns:a16="http://schemas.microsoft.com/office/drawing/2014/main" id="{C0F6D02F-6870-4E1A-8A0C-7096AA9BDD3F}"/>
              </a:ext>
            </a:extLst>
          </p:cNvPr>
          <p:cNvSpPr txBox="1"/>
          <p:nvPr/>
        </p:nvSpPr>
        <p:spPr>
          <a:xfrm>
            <a:off x="651435" y="3912307"/>
            <a:ext cx="7215043" cy="583493"/>
          </a:xfrm>
          <a:prstGeom prst="rect">
            <a:avLst/>
          </a:prstGeom>
          <a:noFill/>
        </p:spPr>
        <p:txBody>
          <a:bodyPr wrap="square">
            <a:spAutoFit/>
          </a:bodyPr>
          <a:lstStyle/>
          <a:p>
            <a:pPr marL="342900" lvl="1" indent="-342900">
              <a:lnSpc>
                <a:spcPct val="150000"/>
              </a:lnSpc>
              <a:buClr>
                <a:srgbClr val="FFC000"/>
              </a:buClr>
              <a:buFont typeface="Wingdings" panose="05000000000000000000" charset="0"/>
              <a:buChar char="n"/>
            </a:pPr>
            <a:r>
              <a:rPr lang="zh-CN" altLang="en-US" sz="2400" b="1">
                <a:latin typeface="微软雅黑 Light" panose="020B0502040204020203" pitchFamily="34" charset="-122"/>
                <a:ea typeface="微软雅黑 Light" panose="020B0502040204020203" pitchFamily="34" charset="-122"/>
                <a:sym typeface="+mn-ea"/>
              </a:rPr>
              <a:t>更新统计数据</a:t>
            </a:r>
          </a:p>
        </p:txBody>
      </p:sp>
      <p:sp>
        <p:nvSpPr>
          <p:cNvPr id="12" name="文本框 48">
            <a:extLst>
              <a:ext uri="{FF2B5EF4-FFF2-40B4-BE49-F238E27FC236}">
                <a16:creationId xmlns:a16="http://schemas.microsoft.com/office/drawing/2014/main" id="{DCF9EABA-A6A1-491A-A940-841E3FA530FA}"/>
              </a:ext>
            </a:extLst>
          </p:cNvPr>
          <p:cNvSpPr txBox="1">
            <a:spLocks noChangeArrowheads="1"/>
          </p:cNvSpPr>
          <p:nvPr/>
        </p:nvSpPr>
        <p:spPr bwMode="auto">
          <a:xfrm>
            <a:off x="907738" y="218374"/>
            <a:ext cx="50059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en-US" altLang="zh-CN" sz="3200">
                <a:solidFill>
                  <a:schemeClr val="bg1">
                    <a:lumMod val="85000"/>
                  </a:schemeClr>
                </a:solidFill>
                <a:latin typeface="+mn-lt"/>
                <a:ea typeface="+mn-ea"/>
                <a:cs typeface="+mn-ea"/>
                <a:sym typeface="+mn-lt"/>
              </a:rPr>
              <a:t>MySQL</a:t>
            </a:r>
            <a:r>
              <a:rPr lang="zh-CN" altLang="en-US" sz="3200">
                <a:solidFill>
                  <a:schemeClr val="bg1">
                    <a:lumMod val="85000"/>
                  </a:schemeClr>
                </a:solidFill>
                <a:latin typeface="+mn-lt"/>
                <a:ea typeface="+mn-ea"/>
                <a:cs typeface="+mn-ea"/>
                <a:sym typeface="+mn-lt"/>
              </a:rPr>
              <a:t>的查询成本计算</a:t>
            </a:r>
          </a:p>
        </p:txBody>
      </p:sp>
      <p:sp>
        <p:nvSpPr>
          <p:cNvPr id="14" name="等腰三角形 13">
            <a:extLst>
              <a:ext uri="{FF2B5EF4-FFF2-40B4-BE49-F238E27FC236}">
                <a16:creationId xmlns:a16="http://schemas.microsoft.com/office/drawing/2014/main" id="{947FF280-007B-4FEB-8AD6-ABB17A59A550}"/>
              </a:ext>
            </a:extLst>
          </p:cNvPr>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48">
            <a:extLst>
              <a:ext uri="{FF2B5EF4-FFF2-40B4-BE49-F238E27FC236}">
                <a16:creationId xmlns:a16="http://schemas.microsoft.com/office/drawing/2014/main" id="{3C2AF877-6A55-4C40-AE66-E277B8B5D4AA}"/>
              </a:ext>
            </a:extLst>
          </p:cNvPr>
          <p:cNvSpPr txBox="1">
            <a:spLocks noChangeArrowheads="1"/>
          </p:cNvSpPr>
          <p:nvPr/>
        </p:nvSpPr>
        <p:spPr bwMode="auto">
          <a:xfrm>
            <a:off x="907737" y="218374"/>
            <a:ext cx="56212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en-US" altLang="zh-CN" sz="3200">
                <a:solidFill>
                  <a:schemeClr val="bg1">
                    <a:lumMod val="85000"/>
                  </a:schemeClr>
                </a:solidFill>
                <a:latin typeface="+mn-lt"/>
                <a:ea typeface="+mn-ea"/>
                <a:cs typeface="+mn-ea"/>
                <a:sym typeface="+mn-lt"/>
              </a:rPr>
              <a:t>MySQL</a:t>
            </a:r>
            <a:r>
              <a:rPr lang="zh-CN" altLang="en-US" sz="3200">
                <a:solidFill>
                  <a:schemeClr val="bg1">
                    <a:lumMod val="85000"/>
                  </a:schemeClr>
                </a:solidFill>
                <a:latin typeface="+mn-lt"/>
                <a:ea typeface="+mn-ea"/>
                <a:cs typeface="+mn-ea"/>
                <a:sym typeface="+mn-lt"/>
              </a:rPr>
              <a:t>的查询成本计算实战</a:t>
            </a:r>
          </a:p>
        </p:txBody>
      </p:sp>
    </p:spTree>
    <p:extLst>
      <p:ext uri="{BB962C8B-B14F-4D97-AF65-F5344CB8AC3E}">
        <p14:creationId xmlns:p14="http://schemas.microsoft.com/office/powerpoint/2010/main" val="16231226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等腰三角形 4"/>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等腰三角形 5"/>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PA_文本框 21">
            <a:extLst>
              <a:ext uri="{FF2B5EF4-FFF2-40B4-BE49-F238E27FC236}">
                <a16:creationId xmlns:a16="http://schemas.microsoft.com/office/drawing/2014/main" id="{D4A6667E-B56A-4176-BDDA-7C1E26BC90C8}"/>
              </a:ext>
            </a:extLst>
          </p:cNvPr>
          <p:cNvSpPr txBox="1"/>
          <p:nvPr>
            <p:custDataLst>
              <p:tags r:id="rId2"/>
            </p:custDataLst>
          </p:nvPr>
        </p:nvSpPr>
        <p:spPr>
          <a:xfrm>
            <a:off x="708068" y="2405578"/>
            <a:ext cx="11131716" cy="830997"/>
          </a:xfrm>
          <a:prstGeom prst="rect">
            <a:avLst/>
          </a:prstGeom>
          <a:noFill/>
        </p:spPr>
        <p:txBody>
          <a:bodyPr wrap="square" rtlCol="0">
            <a:spAutoFit/>
          </a:bodyPr>
          <a:lstStyle/>
          <a:p>
            <a:r>
              <a:rPr lang="zh-CN" altLang="en-US" sz="4800" b="1">
                <a:solidFill>
                  <a:schemeClr val="tx1">
                    <a:lumMod val="75000"/>
                    <a:lumOff val="25000"/>
                  </a:schemeClr>
                </a:solidFill>
                <a:latin typeface="微软雅黑" panose="020B0503020204020204" pitchFamily="34" charset="-122"/>
                <a:ea typeface="微软雅黑" panose="020B0503020204020204" pitchFamily="34" charset="-122"/>
              </a:rPr>
              <a:t>从架构师角度全局理解</a:t>
            </a:r>
            <a:r>
              <a:rPr lang="en-US" altLang="zh-CN" sz="4800" b="1">
                <a:solidFill>
                  <a:schemeClr val="tx1">
                    <a:lumMod val="75000"/>
                    <a:lumOff val="25000"/>
                  </a:schemeClr>
                </a:solidFill>
                <a:latin typeface="微软雅黑" panose="020B0503020204020204" pitchFamily="34" charset="-122"/>
                <a:ea typeface="微软雅黑" panose="020B0503020204020204" pitchFamily="34" charset="-122"/>
              </a:rPr>
              <a:t>MySQL</a:t>
            </a:r>
            <a:r>
              <a:rPr lang="zh-CN" altLang="en-US" sz="4800" b="1">
                <a:solidFill>
                  <a:schemeClr val="tx1">
                    <a:lumMod val="75000"/>
                    <a:lumOff val="25000"/>
                  </a:schemeClr>
                </a:solidFill>
                <a:latin typeface="微软雅黑" panose="020B0503020204020204" pitchFamily="34" charset="-122"/>
                <a:ea typeface="微软雅黑" panose="020B0503020204020204" pitchFamily="34" charset="-122"/>
              </a:rPr>
              <a:t>性能优化</a:t>
            </a:r>
          </a:p>
        </p:txBody>
      </p:sp>
      <p:sp>
        <p:nvSpPr>
          <p:cNvPr id="8" name="PA_圆角矩形 22">
            <a:extLst>
              <a:ext uri="{FF2B5EF4-FFF2-40B4-BE49-F238E27FC236}">
                <a16:creationId xmlns:a16="http://schemas.microsoft.com/office/drawing/2014/main" id="{D577B89D-5715-4DC7-838F-F076B3F0C4E6}"/>
              </a:ext>
            </a:extLst>
          </p:cNvPr>
          <p:cNvSpPr/>
          <p:nvPr>
            <p:custDataLst>
              <p:tags r:id="rId3"/>
            </p:custDataLst>
          </p:nvPr>
        </p:nvSpPr>
        <p:spPr>
          <a:xfrm>
            <a:off x="3048000" y="4206584"/>
            <a:ext cx="6098091" cy="297454"/>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dist" defTabSz="1219170"/>
            <a:r>
              <a:rPr lang="en-US" altLang="zh-CN" sz="1333">
                <a:solidFill>
                  <a:srgbClr val="FFFFFF">
                    <a:lumMod val="50000"/>
                  </a:srgbClr>
                </a:solidFill>
                <a:latin typeface="Calibri"/>
                <a:ea typeface="宋体" panose="02010600030101010101" pitchFamily="2" charset="-122"/>
              </a:rPr>
              <a:t>THANK </a:t>
            </a:r>
            <a:r>
              <a:rPr lang="en-US" altLang="zh-CN" sz="1333" dirty="0">
                <a:solidFill>
                  <a:srgbClr val="FFFFFF">
                    <a:lumMod val="50000"/>
                  </a:srgbClr>
                </a:solidFill>
                <a:latin typeface="Calibri"/>
                <a:ea typeface="宋体" panose="02010600030101010101" pitchFamily="2" charset="-122"/>
              </a:rPr>
              <a:t>YOU FOR WATCHING</a:t>
            </a:r>
            <a:endParaRPr lang="zh-CN" altLang="en-US" sz="1333" dirty="0">
              <a:solidFill>
                <a:srgbClr val="FFFFFF">
                  <a:lumMod val="50000"/>
                </a:srgbClr>
              </a:solidFill>
              <a:latin typeface="Calibri"/>
              <a:ea typeface="宋体" panose="02010600030101010101" pitchFamily="2" charset="-122"/>
            </a:endParaRPr>
          </a:p>
        </p:txBody>
      </p:sp>
      <p:grpSp>
        <p:nvGrpSpPr>
          <p:cNvPr id="13" name="PA_组合 20">
            <a:extLst>
              <a:ext uri="{FF2B5EF4-FFF2-40B4-BE49-F238E27FC236}">
                <a16:creationId xmlns:a16="http://schemas.microsoft.com/office/drawing/2014/main" id="{2E47B5F7-5F93-4DB7-B7F2-4E1F655F8BF9}"/>
              </a:ext>
            </a:extLst>
          </p:cNvPr>
          <p:cNvGrpSpPr/>
          <p:nvPr>
            <p:custDataLst>
              <p:tags r:id="rId4"/>
            </p:custDataLst>
          </p:nvPr>
        </p:nvGrpSpPr>
        <p:grpSpPr>
          <a:xfrm>
            <a:off x="0" y="4007977"/>
            <a:ext cx="12192000" cy="192233"/>
            <a:chOff x="2190216" y="0"/>
            <a:chExt cx="7128792" cy="108012"/>
          </a:xfrm>
        </p:grpSpPr>
        <p:sp>
          <p:nvSpPr>
            <p:cNvPr id="14" name="矩形 13">
              <a:extLst>
                <a:ext uri="{FF2B5EF4-FFF2-40B4-BE49-F238E27FC236}">
                  <a16:creationId xmlns:a16="http://schemas.microsoft.com/office/drawing/2014/main" id="{1D891C05-6C3E-44D1-B4E3-8F8F3E091B2A}"/>
                </a:ext>
              </a:extLst>
            </p:cNvPr>
            <p:cNvSpPr/>
            <p:nvPr/>
          </p:nvSpPr>
          <p:spPr>
            <a:xfrm>
              <a:off x="2190216" y="0"/>
              <a:ext cx="1188132" cy="1080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srgbClr val="FFFFFF"/>
                </a:solidFill>
                <a:latin typeface="Calibri"/>
                <a:ea typeface="宋体" panose="02010600030101010101" pitchFamily="2" charset="-122"/>
              </a:endParaRPr>
            </a:p>
          </p:txBody>
        </p:sp>
        <p:sp>
          <p:nvSpPr>
            <p:cNvPr id="15" name="矩形 14">
              <a:extLst>
                <a:ext uri="{FF2B5EF4-FFF2-40B4-BE49-F238E27FC236}">
                  <a16:creationId xmlns:a16="http://schemas.microsoft.com/office/drawing/2014/main" id="{E86099A3-E8DD-4553-B02E-F0C2941D1D40}"/>
                </a:ext>
              </a:extLst>
            </p:cNvPr>
            <p:cNvSpPr/>
            <p:nvPr/>
          </p:nvSpPr>
          <p:spPr>
            <a:xfrm>
              <a:off x="3378348" y="0"/>
              <a:ext cx="1188132" cy="10801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srgbClr val="FFFFFF"/>
                </a:solidFill>
                <a:latin typeface="Calibri"/>
                <a:ea typeface="宋体" panose="02010600030101010101" pitchFamily="2" charset="-122"/>
              </a:endParaRPr>
            </a:p>
          </p:txBody>
        </p:sp>
        <p:sp>
          <p:nvSpPr>
            <p:cNvPr id="23" name="矩形 22">
              <a:extLst>
                <a:ext uri="{FF2B5EF4-FFF2-40B4-BE49-F238E27FC236}">
                  <a16:creationId xmlns:a16="http://schemas.microsoft.com/office/drawing/2014/main" id="{3480AC8A-2B6E-4576-A574-343C21A1C8C0}"/>
                </a:ext>
              </a:extLst>
            </p:cNvPr>
            <p:cNvSpPr/>
            <p:nvPr/>
          </p:nvSpPr>
          <p:spPr>
            <a:xfrm>
              <a:off x="4566480" y="0"/>
              <a:ext cx="1188132" cy="10801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srgbClr val="FFFFFF"/>
                </a:solidFill>
                <a:latin typeface="Calibri"/>
                <a:ea typeface="宋体" panose="02010600030101010101" pitchFamily="2" charset="-122"/>
              </a:endParaRPr>
            </a:p>
          </p:txBody>
        </p:sp>
        <p:sp>
          <p:nvSpPr>
            <p:cNvPr id="24" name="矩形 23">
              <a:extLst>
                <a:ext uri="{FF2B5EF4-FFF2-40B4-BE49-F238E27FC236}">
                  <a16:creationId xmlns:a16="http://schemas.microsoft.com/office/drawing/2014/main" id="{C89F5BEA-8846-45F5-9AB0-0D1B63A8653E}"/>
                </a:ext>
              </a:extLst>
            </p:cNvPr>
            <p:cNvSpPr/>
            <p:nvPr/>
          </p:nvSpPr>
          <p:spPr>
            <a:xfrm>
              <a:off x="5754612" y="0"/>
              <a:ext cx="1188132" cy="1080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srgbClr val="FFFFFF"/>
                </a:solidFill>
                <a:latin typeface="Calibri"/>
                <a:ea typeface="宋体" panose="02010600030101010101" pitchFamily="2" charset="-122"/>
              </a:endParaRPr>
            </a:p>
          </p:txBody>
        </p:sp>
        <p:sp>
          <p:nvSpPr>
            <p:cNvPr id="25" name="矩形 24">
              <a:extLst>
                <a:ext uri="{FF2B5EF4-FFF2-40B4-BE49-F238E27FC236}">
                  <a16:creationId xmlns:a16="http://schemas.microsoft.com/office/drawing/2014/main" id="{267C6BB1-B873-4AA5-B337-95053A144D94}"/>
                </a:ext>
              </a:extLst>
            </p:cNvPr>
            <p:cNvSpPr/>
            <p:nvPr/>
          </p:nvSpPr>
          <p:spPr>
            <a:xfrm>
              <a:off x="6942744" y="0"/>
              <a:ext cx="1188132" cy="10801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srgbClr val="FFFFFF"/>
                </a:solidFill>
                <a:latin typeface="Calibri"/>
                <a:ea typeface="宋体" panose="02010600030101010101" pitchFamily="2" charset="-122"/>
              </a:endParaRPr>
            </a:p>
          </p:txBody>
        </p:sp>
        <p:sp>
          <p:nvSpPr>
            <p:cNvPr id="26" name="矩形 25">
              <a:extLst>
                <a:ext uri="{FF2B5EF4-FFF2-40B4-BE49-F238E27FC236}">
                  <a16:creationId xmlns:a16="http://schemas.microsoft.com/office/drawing/2014/main" id="{2B7E69C7-233C-4E69-B866-24FA1A4E7722}"/>
                </a:ext>
              </a:extLst>
            </p:cNvPr>
            <p:cNvSpPr/>
            <p:nvPr/>
          </p:nvSpPr>
          <p:spPr>
            <a:xfrm>
              <a:off x="8130876" y="0"/>
              <a:ext cx="1188132" cy="1080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srgbClr val="FFFFFF"/>
                </a:solidFill>
                <a:latin typeface="Calibri"/>
                <a:ea typeface="宋体" panose="02010600030101010101" pitchFamily="2" charset="-122"/>
              </a:endParaRPr>
            </a:p>
          </p:txBody>
        </p:sp>
      </p:grpSp>
    </p:spTree>
    <p:custDataLst>
      <p:tags r:id="rId1"/>
    </p:custDataLst>
    <p:extLst>
      <p:ext uri="{BB962C8B-B14F-4D97-AF65-F5344CB8AC3E}">
        <p14:creationId xmlns:p14="http://schemas.microsoft.com/office/powerpoint/2010/main" val="8076441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to="" calcmode="lin" valueType="num">
                                      <p:cBhvr>
                                        <p:cTn id="7" dur="700" fill="hold">
                                          <p:stCondLst>
                                            <p:cond delay="0"/>
                                          </p:stCondLst>
                                        </p:cTn>
                                        <p:tgtEl>
                                          <p:spTgt spid="7"/>
                                        </p:tgtEl>
                                        <p:attrNameLst>
                                          <p:attrName>ppt_x</p:attrName>
                                        </p:attrNameLst>
                                      </p:cBhvr>
                                      <p:tavLst>
                                        <p:tav tm="0" fmla="#ppt_x-(-#ppt_w/2*cos(ppt_r/180*pi))*((1.5-1.5*$)^2-(1.5-1.5*$)^3)">
                                          <p:val>
                                            <p:strVal val="0"/>
                                          </p:val>
                                        </p:tav>
                                        <p:tav tm="100000">
                                          <p:val>
                                            <p:strVal val="1"/>
                                          </p:val>
                                        </p:tav>
                                      </p:tavLst>
                                    </p:anim>
                                    <p:anim to="" calcmode="lin" valueType="num">
                                      <p:cBhvr>
                                        <p:cTn id="8" dur="700" fill="hold">
                                          <p:stCondLst>
                                            <p:cond delay="0"/>
                                          </p:stCondLst>
                                        </p:cTn>
                                        <p:tgtEl>
                                          <p:spTgt spid="7"/>
                                        </p:tgtEl>
                                        <p:attrNameLst>
                                          <p:attrName>ppt_y</p:attrName>
                                        </p:attrNameLst>
                                      </p:cBhvr>
                                      <p:tavLst>
                                        <p:tav tm="0" fmla="#ppt_y+(-#ppt_h/2*cos(ppt_r/180*pi))*((1.5-1.5*$)^2-(1.5-1.5*$)^3)">
                                          <p:val>
                                            <p:strVal val="0"/>
                                          </p:val>
                                        </p:tav>
                                        <p:tav tm="100000">
                                          <p:val>
                                            <p:strVal val="1"/>
                                          </p:val>
                                        </p:tav>
                                      </p:tavLst>
                                    </p:anim>
                                    <p:anim to="" calcmode="lin" valueType="num">
                                      <p:cBhvr>
                                        <p:cTn id="9" dur="700" fill="hold">
                                          <p:stCondLst>
                                            <p:cond delay="0"/>
                                          </p:stCondLst>
                                        </p:cTn>
                                        <p:tgtEl>
                                          <p:spTgt spid="7"/>
                                        </p:tgtEl>
                                        <p:attrNameLst>
                                          <p:attrName>ppt_h</p:attrName>
                                        </p:attrNameLst>
                                      </p:cBhvr>
                                      <p:tavLst>
                                        <p:tav tm="0" fmla="#ppt_h-(-#ppt_h)*((1.5-1.5*$)^2-(1.5-1.5*$)^3)">
                                          <p:val>
                                            <p:strVal val="0"/>
                                          </p:val>
                                        </p:tav>
                                        <p:tav tm="100000">
                                          <p:val>
                                            <p:strVal val="1"/>
                                          </p:val>
                                        </p:tav>
                                      </p:tavLst>
                                    </p:anim>
                                    <p:anim to="" calcmode="lin" valueType="num">
                                      <p:cBhvr>
                                        <p:cTn id="10" dur="700" fill="hold">
                                          <p:stCondLst>
                                            <p:cond delay="0"/>
                                          </p:stCondLst>
                                        </p:cTn>
                                        <p:tgtEl>
                                          <p:spTgt spid="7"/>
                                        </p:tgtEl>
                                        <p:attrNameLst>
                                          <p:attrName>ppt_w</p:attrName>
                                        </p:attrNameLst>
                                      </p:cBhvr>
                                      <p:tavLst>
                                        <p:tav tm="0" fmla="#ppt_w-(-#ppt_w)*((1.5-1.5*$)^2-(1.5-1.5*$)^3)">
                                          <p:val>
                                            <p:strVal val="0"/>
                                          </p:val>
                                        </p:tav>
                                        <p:tav tm="100000">
                                          <p:val>
                                            <p:strVal val="1"/>
                                          </p:val>
                                        </p:tav>
                                      </p:tavLst>
                                    </p:anim>
                                  </p:childTnLst>
                                </p:cTn>
                              </p:par>
                              <p:par>
                                <p:cTn id="11" presetID="0" presetClass="entr" presetSubtype="0" fill="hold" grpId="0" nodeType="with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to="" calcmode="lin" valueType="num">
                                      <p:cBhvr>
                                        <p:cTn id="13" dur="700" fill="hold">
                                          <p:stCondLst>
                                            <p:cond delay="0"/>
                                          </p:stCondLst>
                                        </p:cTn>
                                        <p:tgtEl>
                                          <p:spTgt spid="8"/>
                                        </p:tgtEl>
                                        <p:attrNameLst>
                                          <p:attrName>ppt_x</p:attrName>
                                        </p:attrNameLst>
                                      </p:cBhvr>
                                      <p:tavLst>
                                        <p:tav tm="0" fmla="#ppt_x-(-#ppt_w/2*cos(ppt_r/180*pi))*((1.5-1.5*$)^2-(1.5-1.5*$)^3)">
                                          <p:val>
                                            <p:strVal val="0"/>
                                          </p:val>
                                        </p:tav>
                                        <p:tav tm="100000">
                                          <p:val>
                                            <p:strVal val="1"/>
                                          </p:val>
                                        </p:tav>
                                      </p:tavLst>
                                    </p:anim>
                                    <p:anim to="" calcmode="lin" valueType="num">
                                      <p:cBhvr>
                                        <p:cTn id="14" dur="700" fill="hold">
                                          <p:stCondLst>
                                            <p:cond delay="0"/>
                                          </p:stCondLst>
                                        </p:cTn>
                                        <p:tgtEl>
                                          <p:spTgt spid="8"/>
                                        </p:tgtEl>
                                        <p:attrNameLst>
                                          <p:attrName>ppt_y</p:attrName>
                                        </p:attrNameLst>
                                      </p:cBhvr>
                                      <p:tavLst>
                                        <p:tav tm="0" fmla="#ppt_y+(-#ppt_h/2*cos(ppt_r/180*pi))*((1.5-1.5*$)^2-(1.5-1.5*$)^3)">
                                          <p:val>
                                            <p:strVal val="0"/>
                                          </p:val>
                                        </p:tav>
                                        <p:tav tm="100000">
                                          <p:val>
                                            <p:strVal val="1"/>
                                          </p:val>
                                        </p:tav>
                                      </p:tavLst>
                                    </p:anim>
                                    <p:anim to="" calcmode="lin" valueType="num">
                                      <p:cBhvr>
                                        <p:cTn id="15" dur="700" fill="hold">
                                          <p:stCondLst>
                                            <p:cond delay="0"/>
                                          </p:stCondLst>
                                        </p:cTn>
                                        <p:tgtEl>
                                          <p:spTgt spid="8"/>
                                        </p:tgtEl>
                                        <p:attrNameLst>
                                          <p:attrName>ppt_h</p:attrName>
                                        </p:attrNameLst>
                                      </p:cBhvr>
                                      <p:tavLst>
                                        <p:tav tm="0" fmla="#ppt_h-(-#ppt_h)*((1.5-1.5*$)^2-(1.5-1.5*$)^3)">
                                          <p:val>
                                            <p:strVal val="0"/>
                                          </p:val>
                                        </p:tav>
                                        <p:tav tm="100000">
                                          <p:val>
                                            <p:strVal val="1"/>
                                          </p:val>
                                        </p:tav>
                                      </p:tavLst>
                                    </p:anim>
                                    <p:anim to="" calcmode="lin" valueType="num">
                                      <p:cBhvr>
                                        <p:cTn id="16" dur="700" fill="hold">
                                          <p:stCondLst>
                                            <p:cond delay="0"/>
                                          </p:stCondLst>
                                        </p:cTn>
                                        <p:tgtEl>
                                          <p:spTgt spid="8"/>
                                        </p:tgtEl>
                                        <p:attrNameLst>
                                          <p:attrName>ppt_w</p:attrName>
                                        </p:attrNameLst>
                                      </p:cBhvr>
                                      <p:tavLst>
                                        <p:tav tm="0" fmla="#ppt_w-(-#ppt_w)*((1.5-1.5*$)^2-(1.5-1.5*$)^3)">
                                          <p:val>
                                            <p:strVal val="0"/>
                                          </p:val>
                                        </p:tav>
                                        <p:tav tm="100000">
                                          <p:val>
                                            <p:strVal val="1"/>
                                          </p:val>
                                        </p:tav>
                                      </p:tavLst>
                                    </p:anim>
                                  </p:childTnLst>
                                </p:cTn>
                              </p:par>
                              <p:par>
                                <p:cTn id="17" presetID="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to="" calcmode="lin" valueType="num">
                                      <p:cBhvr>
                                        <p:cTn id="19" dur="700" fill="hold">
                                          <p:stCondLst>
                                            <p:cond delay="0"/>
                                          </p:stCondLst>
                                        </p:cTn>
                                        <p:tgtEl>
                                          <p:spTgt spid="13"/>
                                        </p:tgtEl>
                                        <p:attrNameLst>
                                          <p:attrName>ppt_x</p:attrName>
                                        </p:attrNameLst>
                                      </p:cBhvr>
                                      <p:tavLst>
                                        <p:tav tm="0" fmla="#ppt_x-(-#ppt_w/2*cos(ppt_r/180*pi))*((1.5-1.5*$)^2-(1.5-1.5*$)^3)">
                                          <p:val>
                                            <p:strVal val="0"/>
                                          </p:val>
                                        </p:tav>
                                        <p:tav tm="100000">
                                          <p:val>
                                            <p:strVal val="1"/>
                                          </p:val>
                                        </p:tav>
                                      </p:tavLst>
                                    </p:anim>
                                    <p:anim to="" calcmode="lin" valueType="num">
                                      <p:cBhvr>
                                        <p:cTn id="20" dur="700" fill="hold">
                                          <p:stCondLst>
                                            <p:cond delay="0"/>
                                          </p:stCondLst>
                                        </p:cTn>
                                        <p:tgtEl>
                                          <p:spTgt spid="13"/>
                                        </p:tgtEl>
                                        <p:attrNameLst>
                                          <p:attrName>ppt_y</p:attrName>
                                        </p:attrNameLst>
                                      </p:cBhvr>
                                      <p:tavLst>
                                        <p:tav tm="0" fmla="#ppt_y+(-#ppt_h/2*cos(ppt_r/180*pi))*((1.5-1.5*$)^2-(1.5-1.5*$)^3)">
                                          <p:val>
                                            <p:strVal val="0"/>
                                          </p:val>
                                        </p:tav>
                                        <p:tav tm="100000">
                                          <p:val>
                                            <p:strVal val="1"/>
                                          </p:val>
                                        </p:tav>
                                      </p:tavLst>
                                    </p:anim>
                                    <p:anim to="" calcmode="lin" valueType="num">
                                      <p:cBhvr>
                                        <p:cTn id="21" dur="700" fill="hold">
                                          <p:stCondLst>
                                            <p:cond delay="0"/>
                                          </p:stCondLst>
                                        </p:cTn>
                                        <p:tgtEl>
                                          <p:spTgt spid="13"/>
                                        </p:tgtEl>
                                        <p:attrNameLst>
                                          <p:attrName>ppt_h</p:attrName>
                                        </p:attrNameLst>
                                      </p:cBhvr>
                                      <p:tavLst>
                                        <p:tav tm="0" fmla="#ppt_h-(-#ppt_h)*((1.5-1.5*$)^2-(1.5-1.5*$)^3)">
                                          <p:val>
                                            <p:strVal val="0"/>
                                          </p:val>
                                        </p:tav>
                                        <p:tav tm="100000">
                                          <p:val>
                                            <p:strVal val="1"/>
                                          </p:val>
                                        </p:tav>
                                      </p:tavLst>
                                    </p:anim>
                                    <p:anim to="" calcmode="lin" valueType="num">
                                      <p:cBhvr>
                                        <p:cTn id="22" dur="700" fill="hold">
                                          <p:stCondLst>
                                            <p:cond delay="0"/>
                                          </p:stCondLst>
                                        </p:cTn>
                                        <p:tgtEl>
                                          <p:spTgt spid="13"/>
                                        </p:tgtEl>
                                        <p:attrNameLst>
                                          <p:attrName>ppt_w</p:attrName>
                                        </p:attrNameLst>
                                      </p:cBhvr>
                                      <p:tavLst>
                                        <p:tav tm="0" fmla="#ppt_w-(-#ppt_w)*((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41A8747-F124-4BE1-A470-9DC18E1569F9}"/>
              </a:ext>
            </a:extLst>
          </p:cNvPr>
          <p:cNvPicPr>
            <a:picLocks noChangeAspect="1"/>
          </p:cNvPicPr>
          <p:nvPr/>
        </p:nvPicPr>
        <p:blipFill>
          <a:blip r:embed="rId3"/>
          <a:stretch>
            <a:fillRect/>
          </a:stretch>
        </p:blipFill>
        <p:spPr>
          <a:xfrm>
            <a:off x="2396800" y="1855259"/>
            <a:ext cx="6902744" cy="4188490"/>
          </a:xfrm>
          <a:prstGeom prst="rect">
            <a:avLst/>
          </a:prstGeom>
        </p:spPr>
      </p:pic>
      <p:sp>
        <p:nvSpPr>
          <p:cNvPr id="14" name="文本框 13">
            <a:extLst>
              <a:ext uri="{FF2B5EF4-FFF2-40B4-BE49-F238E27FC236}">
                <a16:creationId xmlns:a16="http://schemas.microsoft.com/office/drawing/2014/main" id="{79EB6BBC-FC8A-4E55-AE39-37773988C85B}"/>
              </a:ext>
            </a:extLst>
          </p:cNvPr>
          <p:cNvSpPr txBox="1"/>
          <p:nvPr/>
        </p:nvSpPr>
        <p:spPr>
          <a:xfrm>
            <a:off x="854741" y="1091960"/>
            <a:ext cx="3264498" cy="474488"/>
          </a:xfrm>
          <a:prstGeom prst="rect">
            <a:avLst/>
          </a:prstGeom>
          <a:noFill/>
        </p:spPr>
        <p:txBody>
          <a:bodyPr wrap="square">
            <a:spAutoFit/>
          </a:bodyPr>
          <a:lstStyle/>
          <a:p>
            <a:pPr marL="342900" lvl="1" indent="-342900">
              <a:lnSpc>
                <a:spcPct val="150000"/>
              </a:lnSpc>
              <a:buClr>
                <a:srgbClr val="FFC000"/>
              </a:buClr>
              <a:buFont typeface="Wingdings" panose="05000000000000000000" charset="0"/>
              <a:buChar char="n"/>
            </a:pPr>
            <a:r>
              <a:rPr lang="zh-CN" altLang="en-US" sz="1800" b="1">
                <a:latin typeface="微软雅黑" panose="020B0503020204020204" pitchFamily="34" charset="-122"/>
                <a:ea typeface="微软雅黑" panose="020B0503020204020204" pitchFamily="34" charset="-122"/>
                <a:sym typeface="+mn-ea"/>
              </a:rPr>
              <a:t>调优金字塔</a:t>
            </a:r>
          </a:p>
        </p:txBody>
      </p:sp>
      <p:sp>
        <p:nvSpPr>
          <p:cNvPr id="12" name="AutoShape 2" descr="https://upload-images.jianshu.io/upload_images/1856419-efd361484c60d785.png?imageMogr2/auto-orient/strip%7CimageView2/2/w/581/format/webp">
            <a:extLst>
              <a:ext uri="{FF2B5EF4-FFF2-40B4-BE49-F238E27FC236}">
                <a16:creationId xmlns:a16="http://schemas.microsoft.com/office/drawing/2014/main" id="{04DE0A1E-CB32-4FCB-B8E1-AC1BAE31AFB0}"/>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3" name="文本框 48">
            <a:extLst>
              <a:ext uri="{FF2B5EF4-FFF2-40B4-BE49-F238E27FC236}">
                <a16:creationId xmlns:a16="http://schemas.microsoft.com/office/drawing/2014/main" id="{C8AA2FEB-361B-4F5B-8516-B31606ABBC6D}"/>
              </a:ext>
            </a:extLst>
          </p:cNvPr>
          <p:cNvSpPr txBox="1">
            <a:spLocks noChangeArrowheads="1"/>
          </p:cNvSpPr>
          <p:nvPr/>
        </p:nvSpPr>
        <p:spPr bwMode="auto">
          <a:xfrm>
            <a:off x="907738" y="218374"/>
            <a:ext cx="50059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zh-CN" altLang="en-US" sz="3200">
                <a:solidFill>
                  <a:schemeClr val="bg1">
                    <a:lumMod val="85000"/>
                  </a:schemeClr>
                </a:solidFill>
                <a:latin typeface="+mn-lt"/>
                <a:ea typeface="+mn-ea"/>
                <a:cs typeface="+mn-ea"/>
                <a:sym typeface="+mn-lt"/>
              </a:rPr>
              <a:t>全局理解</a:t>
            </a:r>
            <a:r>
              <a:rPr lang="en-US" altLang="zh-CN" sz="3200">
                <a:solidFill>
                  <a:schemeClr val="bg1">
                    <a:lumMod val="85000"/>
                  </a:schemeClr>
                </a:solidFill>
                <a:latin typeface="+mn-lt"/>
                <a:ea typeface="+mn-ea"/>
                <a:cs typeface="+mn-ea"/>
                <a:sym typeface="+mn-lt"/>
              </a:rPr>
              <a:t>Mysql</a:t>
            </a:r>
            <a:r>
              <a:rPr lang="zh-CN" altLang="en-US" sz="3200">
                <a:solidFill>
                  <a:schemeClr val="bg1">
                    <a:lumMod val="85000"/>
                  </a:schemeClr>
                </a:solidFill>
                <a:latin typeface="+mn-lt"/>
                <a:ea typeface="+mn-ea"/>
                <a:cs typeface="+mn-ea"/>
                <a:sym typeface="+mn-lt"/>
              </a:rPr>
              <a:t>性能优化</a:t>
            </a:r>
          </a:p>
        </p:txBody>
      </p:sp>
      <p:sp>
        <p:nvSpPr>
          <p:cNvPr id="15" name="等腰三角形 14">
            <a:extLst>
              <a:ext uri="{FF2B5EF4-FFF2-40B4-BE49-F238E27FC236}">
                <a16:creationId xmlns:a16="http://schemas.microsoft.com/office/drawing/2014/main" id="{1E042316-30B3-4FE7-8C9C-B250992C2ADB}"/>
              </a:ext>
            </a:extLst>
          </p:cNvPr>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等腰三角形 15">
            <a:extLst>
              <a:ext uri="{FF2B5EF4-FFF2-40B4-BE49-F238E27FC236}">
                <a16:creationId xmlns:a16="http://schemas.microsoft.com/office/drawing/2014/main" id="{C59E28A9-4566-478D-AC22-373CDCE608B2}"/>
              </a:ext>
            </a:extLst>
          </p:cNvPr>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271093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54741" y="1650995"/>
            <a:ext cx="9720580" cy="923330"/>
          </a:xfrm>
          <a:prstGeom prst="rect">
            <a:avLst/>
          </a:prstGeom>
          <a:noFill/>
        </p:spPr>
        <p:txBody>
          <a:bodyPr wrap="square" rtlCol="0" anchor="t">
            <a:spAutoFit/>
            <a:scene3d>
              <a:camera prst="orthographicFront"/>
              <a:lightRig rig="threePt" dir="t"/>
            </a:scene3d>
          </a:bodyPr>
          <a:lstStyle/>
          <a:p>
            <a:r>
              <a:rPr lang="zh-CN" altLang="en-US">
                <a:latin typeface="微软雅黑 Light" panose="020B0502040204020203" pitchFamily="34" charset="-122"/>
                <a:ea typeface="微软雅黑 Light" panose="020B0502040204020203" pitchFamily="34" charset="-122"/>
                <a:sym typeface="+mn-ea"/>
              </a:rPr>
              <a:t>慢查询日志，顾名思义，就是查询慢的日志，是指mysql记录所有执行超过long_query_time参数设定的时间阈值的SQL语句的日志。该日志能为SQL语句的优化带来很好的帮助。默认情况下，慢查询日志是关闭的，要使用慢查询日志功能，首先要开启慢查询日志功能。 </a:t>
            </a:r>
            <a:endParaRPr lang="en-US" altLang="zh-CN">
              <a:latin typeface="微软雅黑 Light" panose="020B0502040204020203" pitchFamily="34" charset="-122"/>
              <a:ea typeface="微软雅黑 Light" panose="020B0502040204020203" pitchFamily="34" charset="-122"/>
              <a:sym typeface="+mn-ea"/>
            </a:endParaRPr>
          </a:p>
        </p:txBody>
      </p:sp>
      <p:sp>
        <p:nvSpPr>
          <p:cNvPr id="10" name="文本框 9">
            <a:extLst>
              <a:ext uri="{FF2B5EF4-FFF2-40B4-BE49-F238E27FC236}">
                <a16:creationId xmlns:a16="http://schemas.microsoft.com/office/drawing/2014/main" id="{C49B06DB-618B-4C4B-B8C1-B289A20FE3FA}"/>
              </a:ext>
            </a:extLst>
          </p:cNvPr>
          <p:cNvSpPr txBox="1"/>
          <p:nvPr/>
        </p:nvSpPr>
        <p:spPr>
          <a:xfrm>
            <a:off x="854741" y="1091960"/>
            <a:ext cx="3264498" cy="474488"/>
          </a:xfrm>
          <a:prstGeom prst="rect">
            <a:avLst/>
          </a:prstGeom>
          <a:noFill/>
        </p:spPr>
        <p:txBody>
          <a:bodyPr wrap="square">
            <a:spAutoFit/>
          </a:bodyPr>
          <a:lstStyle/>
          <a:p>
            <a:pPr marL="342900" lvl="1" indent="-342900">
              <a:lnSpc>
                <a:spcPct val="150000"/>
              </a:lnSpc>
              <a:buClr>
                <a:srgbClr val="FFC000"/>
              </a:buClr>
              <a:buFont typeface="Wingdings" panose="05000000000000000000" charset="0"/>
              <a:buChar char="n"/>
            </a:pPr>
            <a:r>
              <a:rPr lang="zh-CN" altLang="en-US" sz="1800" b="1">
                <a:latin typeface="微软雅黑" panose="020B0503020204020204" pitchFamily="34" charset="-122"/>
                <a:ea typeface="微软雅黑" panose="020B0503020204020204" pitchFamily="34" charset="-122"/>
                <a:sym typeface="+mn-ea"/>
              </a:rPr>
              <a:t>慢查询定义及作用</a:t>
            </a:r>
          </a:p>
        </p:txBody>
      </p:sp>
      <p:sp>
        <p:nvSpPr>
          <p:cNvPr id="11" name="文本框 10">
            <a:extLst>
              <a:ext uri="{FF2B5EF4-FFF2-40B4-BE49-F238E27FC236}">
                <a16:creationId xmlns:a16="http://schemas.microsoft.com/office/drawing/2014/main" id="{520A73A8-63F6-4EB2-8561-579467B8B30A}"/>
              </a:ext>
            </a:extLst>
          </p:cNvPr>
          <p:cNvSpPr txBox="1"/>
          <p:nvPr/>
        </p:nvSpPr>
        <p:spPr>
          <a:xfrm>
            <a:off x="854741" y="2765342"/>
            <a:ext cx="3264498" cy="458908"/>
          </a:xfrm>
          <a:prstGeom prst="rect">
            <a:avLst/>
          </a:prstGeom>
          <a:noFill/>
        </p:spPr>
        <p:txBody>
          <a:bodyPr wrap="square">
            <a:spAutoFit/>
          </a:bodyPr>
          <a:lstStyle/>
          <a:p>
            <a:pPr marL="342900" lvl="1" indent="-342900">
              <a:lnSpc>
                <a:spcPct val="150000"/>
              </a:lnSpc>
              <a:buClr>
                <a:srgbClr val="FFC000"/>
              </a:buClr>
              <a:buFont typeface="Wingdings" panose="05000000000000000000" charset="0"/>
              <a:buChar char="n"/>
            </a:pPr>
            <a:r>
              <a:rPr lang="zh-CN" altLang="en-US" sz="1800" b="1">
                <a:latin typeface="微软雅黑" panose="020B0503020204020204" pitchFamily="34" charset="-122"/>
                <a:ea typeface="微软雅黑" panose="020B0503020204020204" pitchFamily="34" charset="-122"/>
                <a:sym typeface="+mn-ea"/>
              </a:rPr>
              <a:t>优化数据访问方法论</a:t>
            </a:r>
          </a:p>
        </p:txBody>
      </p:sp>
      <p:sp>
        <p:nvSpPr>
          <p:cNvPr id="12" name="文本框 11">
            <a:extLst>
              <a:ext uri="{FF2B5EF4-FFF2-40B4-BE49-F238E27FC236}">
                <a16:creationId xmlns:a16="http://schemas.microsoft.com/office/drawing/2014/main" id="{A4AEADE9-C1F3-4E95-B2BC-873ACCA676E4}"/>
              </a:ext>
            </a:extLst>
          </p:cNvPr>
          <p:cNvSpPr txBox="1"/>
          <p:nvPr/>
        </p:nvSpPr>
        <p:spPr>
          <a:xfrm>
            <a:off x="1223056" y="3311033"/>
            <a:ext cx="6096000" cy="3323987"/>
          </a:xfrm>
          <a:prstGeom prst="rect">
            <a:avLst/>
          </a:prstGeom>
          <a:noFill/>
        </p:spPr>
        <p:txBody>
          <a:bodyPr wrap="square">
            <a:spAutoFit/>
          </a:bodyPr>
          <a:lstStyle/>
          <a:p>
            <a:pPr marL="285750" indent="-285750">
              <a:spcAft>
                <a:spcPts val="400"/>
              </a:spcAft>
              <a:buFont typeface="Wingdings" panose="05000000000000000000" pitchFamily="2" charset="2"/>
              <a:buChar char="p"/>
            </a:pPr>
            <a:r>
              <a:rPr lang="zh-CN" altLang="en-US" sz="1800">
                <a:effectLst/>
                <a:latin typeface="微软雅黑" panose="020B0503020204020204" pitchFamily="34" charset="-122"/>
                <a:ea typeface="微软雅黑" panose="020B0503020204020204" pitchFamily="34" charset="-122"/>
                <a:cs typeface="Arial" panose="020B0604020202020204" pitchFamily="34" charset="0"/>
              </a:rPr>
              <a:t>业务层</a:t>
            </a:r>
            <a:r>
              <a:rPr lang="en-US" altLang="zh-CN" sz="1800">
                <a:effectLst/>
                <a:latin typeface="微软雅黑" panose="020B0503020204020204" pitchFamily="34" charset="-122"/>
                <a:ea typeface="微软雅黑" panose="020B0503020204020204" pitchFamily="34" charset="-122"/>
                <a:cs typeface="Arial" panose="020B0604020202020204" pitchFamily="34" charset="0"/>
              </a:rPr>
              <a:t>-</a:t>
            </a:r>
            <a:r>
              <a:rPr lang="zh-CN" altLang="en-US" sz="1800">
                <a:effectLst/>
                <a:latin typeface="微软雅黑" panose="020B0503020204020204" pitchFamily="34" charset="-122"/>
                <a:ea typeface="微软雅黑" panose="020B0503020204020204" pitchFamily="34" charset="-122"/>
                <a:cs typeface="Arial" panose="020B0604020202020204" pitchFamily="34" charset="0"/>
              </a:rPr>
              <a:t>请求了不需要的数据？</a:t>
            </a:r>
            <a:endParaRPr lang="en-US" altLang="zh-CN" sz="1800">
              <a:effectLst/>
              <a:latin typeface="微软雅黑" panose="020B0503020204020204" pitchFamily="34" charset="-122"/>
              <a:ea typeface="微软雅黑" panose="020B0503020204020204" pitchFamily="34" charset="-122"/>
              <a:cs typeface="Arial" panose="020B0604020202020204" pitchFamily="34" charset="0"/>
            </a:endParaRPr>
          </a:p>
          <a:p>
            <a:pPr marL="742950" lvl="1" indent="-285750">
              <a:spcAft>
                <a:spcPts val="400"/>
              </a:spcAft>
              <a:buFont typeface="Wingdings" panose="05000000000000000000" pitchFamily="2" charset="2"/>
              <a:buChar char="Ø"/>
            </a:pPr>
            <a:r>
              <a:rPr lang="zh-CN" altLang="en-US">
                <a:effectLst/>
                <a:latin typeface="微软雅黑" panose="020B0503020204020204" pitchFamily="34" charset="-122"/>
                <a:ea typeface="微软雅黑" panose="020B0503020204020204" pitchFamily="34" charset="-122"/>
                <a:cs typeface="Arial" panose="020B0604020202020204" pitchFamily="34" charset="0"/>
              </a:rPr>
              <a:t>查询不需要的记录</a:t>
            </a:r>
            <a:endParaRPr lang="en-US" altLang="zh-CN">
              <a:effectLst/>
              <a:latin typeface="微软雅黑" panose="020B0503020204020204" pitchFamily="34" charset="-122"/>
              <a:ea typeface="微软雅黑" panose="020B0503020204020204" pitchFamily="34" charset="-122"/>
              <a:cs typeface="Arial" panose="020B0604020202020204" pitchFamily="34" charset="0"/>
            </a:endParaRPr>
          </a:p>
          <a:p>
            <a:pPr marL="742950" lvl="1" indent="-285750">
              <a:spcAft>
                <a:spcPts val="400"/>
              </a:spcAft>
              <a:buFont typeface="Wingdings" panose="05000000000000000000" pitchFamily="2" charset="2"/>
              <a:buChar char="Ø"/>
            </a:pPr>
            <a:r>
              <a:rPr lang="zh-CN" altLang="en-US">
                <a:effectLst/>
                <a:latin typeface="微软雅黑" panose="020B0503020204020204" pitchFamily="34" charset="-122"/>
                <a:ea typeface="微软雅黑" panose="020B0503020204020204" pitchFamily="34" charset="-122"/>
                <a:cs typeface="Arial" panose="020B0604020202020204" pitchFamily="34" charset="0"/>
              </a:rPr>
              <a:t>总是取出全部列</a:t>
            </a:r>
            <a:endParaRPr lang="en-US" altLang="zh-CN">
              <a:latin typeface="微软雅黑" panose="020B0503020204020204" pitchFamily="34" charset="-122"/>
              <a:ea typeface="微软雅黑" panose="020B0503020204020204" pitchFamily="34" charset="-122"/>
              <a:cs typeface="Arial" panose="020B0604020202020204" pitchFamily="34" charset="0"/>
            </a:endParaRPr>
          </a:p>
          <a:p>
            <a:pPr marL="742950" lvl="1" indent="-285750">
              <a:spcAft>
                <a:spcPts val="400"/>
              </a:spcAft>
              <a:buFont typeface="Wingdings" panose="05000000000000000000" pitchFamily="2" charset="2"/>
              <a:buChar char="Ø"/>
            </a:pPr>
            <a:r>
              <a:rPr lang="zh-CN" altLang="en-US">
                <a:effectLst/>
                <a:latin typeface="微软雅黑" panose="020B0503020204020204" pitchFamily="34" charset="-122"/>
                <a:ea typeface="微软雅黑" panose="020B0503020204020204" pitchFamily="34" charset="-122"/>
                <a:cs typeface="Arial" panose="020B0604020202020204" pitchFamily="34" charset="0"/>
              </a:rPr>
              <a:t>重复查询相同的数据</a:t>
            </a:r>
            <a:endParaRPr lang="zh-CN" altLang="zh-CN">
              <a:effectLst/>
              <a:latin typeface="微软雅黑" panose="020B0503020204020204" pitchFamily="34" charset="-122"/>
              <a:ea typeface="微软雅黑" panose="020B0503020204020204" pitchFamily="34" charset="-122"/>
              <a:cs typeface="Arial" panose="020B0604020202020204" pitchFamily="34" charset="0"/>
            </a:endParaRPr>
          </a:p>
          <a:p>
            <a:pPr marL="285750" indent="-285750">
              <a:spcAft>
                <a:spcPts val="400"/>
              </a:spcAft>
              <a:buFont typeface="Wingdings" panose="05000000000000000000" pitchFamily="2" charset="2"/>
              <a:buChar char="p"/>
            </a:pPr>
            <a:endParaRPr lang="en-US" altLang="zh-CN" sz="1800">
              <a:effectLst/>
              <a:latin typeface="微软雅黑" panose="020B0503020204020204" pitchFamily="34" charset="-122"/>
              <a:ea typeface="微软雅黑" panose="020B0503020204020204" pitchFamily="34" charset="-122"/>
              <a:cs typeface="Arial" panose="020B0604020202020204" pitchFamily="34" charset="0"/>
            </a:endParaRPr>
          </a:p>
          <a:p>
            <a:pPr marL="285750" indent="-285750">
              <a:spcAft>
                <a:spcPts val="400"/>
              </a:spcAft>
              <a:buFont typeface="Wingdings" panose="05000000000000000000" pitchFamily="2" charset="2"/>
              <a:buChar char="p"/>
            </a:pPr>
            <a:r>
              <a:rPr lang="zh-CN" altLang="en-US" sz="1800">
                <a:effectLst/>
                <a:latin typeface="微软雅黑" panose="020B0503020204020204" pitchFamily="34" charset="-122"/>
                <a:ea typeface="微软雅黑" panose="020B0503020204020204" pitchFamily="34" charset="-122"/>
                <a:cs typeface="Arial" panose="020B0604020202020204" pitchFamily="34" charset="0"/>
              </a:rPr>
              <a:t>执行层</a:t>
            </a:r>
            <a:r>
              <a:rPr lang="en-US" altLang="zh-CN" sz="1800">
                <a:effectLst/>
                <a:latin typeface="微软雅黑" panose="020B0503020204020204" pitchFamily="34" charset="-122"/>
                <a:ea typeface="微软雅黑" panose="020B0503020204020204" pitchFamily="34" charset="-122"/>
                <a:cs typeface="Arial" panose="020B0604020202020204" pitchFamily="34" charset="0"/>
              </a:rPr>
              <a:t>-</a:t>
            </a:r>
            <a:r>
              <a:rPr lang="zh-CN" altLang="en-US" sz="1800">
                <a:effectLst/>
                <a:latin typeface="微软雅黑" panose="020B0503020204020204" pitchFamily="34" charset="-122"/>
                <a:ea typeface="微软雅黑" panose="020B0503020204020204" pitchFamily="34" charset="-122"/>
                <a:cs typeface="Arial" panose="020B0604020202020204" pitchFamily="34" charset="0"/>
              </a:rPr>
              <a:t>是否在扫描额外的记录？</a:t>
            </a:r>
            <a:endParaRPr lang="en-US" altLang="zh-CN" sz="1800">
              <a:effectLst/>
              <a:latin typeface="微软雅黑" panose="020B0503020204020204" pitchFamily="34" charset="-122"/>
              <a:ea typeface="微软雅黑" panose="020B0503020204020204" pitchFamily="34" charset="-122"/>
              <a:cs typeface="Arial" panose="020B0604020202020204" pitchFamily="34" charset="0"/>
            </a:endParaRPr>
          </a:p>
          <a:p>
            <a:pPr marL="742950" lvl="1" indent="-285750">
              <a:spcAft>
                <a:spcPts val="400"/>
              </a:spcAft>
              <a:buFont typeface="Wingdings" panose="05000000000000000000" pitchFamily="2" charset="2"/>
              <a:buChar char="Ø"/>
            </a:pPr>
            <a:r>
              <a:rPr lang="zh-CN" altLang="en-US">
                <a:effectLst/>
                <a:latin typeface="微软雅黑" panose="020B0503020204020204" pitchFamily="34" charset="-122"/>
                <a:ea typeface="微软雅黑" panose="020B0503020204020204" pitchFamily="34" charset="-122"/>
                <a:cs typeface="Arial" panose="020B0604020202020204" pitchFamily="34" charset="0"/>
              </a:rPr>
              <a:t>响应时间</a:t>
            </a:r>
            <a:endParaRPr lang="en-US" altLang="zh-CN">
              <a:effectLst/>
              <a:latin typeface="微软雅黑" panose="020B0503020204020204" pitchFamily="34" charset="-122"/>
              <a:ea typeface="微软雅黑" panose="020B0503020204020204" pitchFamily="34" charset="-122"/>
              <a:cs typeface="Arial" panose="020B0604020202020204" pitchFamily="34" charset="0"/>
            </a:endParaRPr>
          </a:p>
          <a:p>
            <a:pPr marL="742950" lvl="1" indent="-285750">
              <a:spcAft>
                <a:spcPts val="400"/>
              </a:spcAft>
              <a:buFont typeface="Wingdings" panose="05000000000000000000" pitchFamily="2" charset="2"/>
              <a:buChar char="Ø"/>
            </a:pPr>
            <a:r>
              <a:rPr lang="zh-CN" altLang="en-US">
                <a:effectLst/>
                <a:latin typeface="微软雅黑" panose="020B0503020204020204" pitchFamily="34" charset="-122"/>
                <a:ea typeface="微软雅黑" panose="020B0503020204020204" pitchFamily="34" charset="-122"/>
                <a:cs typeface="Arial" panose="020B0604020202020204" pitchFamily="34" charset="0"/>
              </a:rPr>
              <a:t>扫描的行数和返回的行数</a:t>
            </a:r>
            <a:endParaRPr lang="en-US" altLang="zh-CN">
              <a:latin typeface="微软雅黑" panose="020B0503020204020204" pitchFamily="34" charset="-122"/>
              <a:ea typeface="微软雅黑" panose="020B0503020204020204" pitchFamily="34" charset="-122"/>
              <a:cs typeface="Arial" panose="020B0604020202020204" pitchFamily="34" charset="0"/>
            </a:endParaRPr>
          </a:p>
          <a:p>
            <a:pPr marL="742950" lvl="1" indent="-285750">
              <a:spcAft>
                <a:spcPts val="400"/>
              </a:spcAft>
              <a:buFont typeface="Wingdings" panose="05000000000000000000" pitchFamily="2" charset="2"/>
              <a:buChar char="Ø"/>
            </a:pPr>
            <a:r>
              <a:rPr lang="zh-CN" altLang="en-US">
                <a:effectLst/>
                <a:latin typeface="微软雅黑" panose="020B0503020204020204" pitchFamily="34" charset="-122"/>
                <a:ea typeface="微软雅黑" panose="020B0503020204020204" pitchFamily="34" charset="-122"/>
                <a:cs typeface="Arial" panose="020B0604020202020204" pitchFamily="34" charset="0"/>
              </a:rPr>
              <a:t>扫描的行数和访问类型</a:t>
            </a:r>
            <a:endParaRPr lang="zh-CN" altLang="zh-CN">
              <a:effectLst/>
              <a:latin typeface="微软雅黑" panose="020B0503020204020204" pitchFamily="34" charset="-122"/>
              <a:ea typeface="微软雅黑" panose="020B0503020204020204" pitchFamily="34" charset="-122"/>
              <a:cs typeface="Arial" panose="020B0604020202020204" pitchFamily="34" charset="0"/>
            </a:endParaRPr>
          </a:p>
          <a:p>
            <a:pPr marL="285750" indent="-285750">
              <a:spcAft>
                <a:spcPts val="400"/>
              </a:spcAft>
              <a:buFont typeface="Wingdings" panose="05000000000000000000" pitchFamily="2" charset="2"/>
              <a:buChar char="p"/>
            </a:pPr>
            <a:endParaRPr lang="zh-CN" altLang="zh-CN" sz="1800">
              <a:effectLst/>
              <a:latin typeface="微软雅黑" panose="020B0503020204020204" pitchFamily="34" charset="-122"/>
              <a:ea typeface="微软雅黑" panose="020B0503020204020204" pitchFamily="34" charset="-122"/>
              <a:cs typeface="Arial" panose="020B0604020202020204" pitchFamily="34" charset="0"/>
            </a:endParaRPr>
          </a:p>
        </p:txBody>
      </p:sp>
      <p:sp>
        <p:nvSpPr>
          <p:cNvPr id="13" name="AutoShape 2" descr="https://upload-images.jianshu.io/upload_images/1856419-efd361484c60d785.png?imageMogr2/auto-orient/strip%7CimageView2/2/w/581/format/webp">
            <a:extLst>
              <a:ext uri="{FF2B5EF4-FFF2-40B4-BE49-F238E27FC236}">
                <a16:creationId xmlns:a16="http://schemas.microsoft.com/office/drawing/2014/main" id="{893CABC2-BB69-4E4E-8BB9-75BE609E498B}"/>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4" name="文本框 48">
            <a:extLst>
              <a:ext uri="{FF2B5EF4-FFF2-40B4-BE49-F238E27FC236}">
                <a16:creationId xmlns:a16="http://schemas.microsoft.com/office/drawing/2014/main" id="{AAE89066-DD7B-4674-941A-CC027DDD0EB0}"/>
              </a:ext>
            </a:extLst>
          </p:cNvPr>
          <p:cNvSpPr txBox="1">
            <a:spLocks noChangeArrowheads="1"/>
          </p:cNvSpPr>
          <p:nvPr/>
        </p:nvSpPr>
        <p:spPr bwMode="auto">
          <a:xfrm>
            <a:off x="907738" y="218374"/>
            <a:ext cx="50059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zh-CN" altLang="en-US" sz="3200">
                <a:solidFill>
                  <a:schemeClr val="bg1">
                    <a:lumMod val="85000"/>
                  </a:schemeClr>
                </a:solidFill>
                <a:latin typeface="+mn-lt"/>
                <a:ea typeface="+mn-ea"/>
                <a:cs typeface="+mn-ea"/>
                <a:sym typeface="+mn-lt"/>
              </a:rPr>
              <a:t>全局理解</a:t>
            </a:r>
            <a:r>
              <a:rPr lang="en-US" altLang="zh-CN" sz="3200">
                <a:solidFill>
                  <a:schemeClr val="bg1">
                    <a:lumMod val="85000"/>
                  </a:schemeClr>
                </a:solidFill>
                <a:latin typeface="+mn-lt"/>
                <a:ea typeface="+mn-ea"/>
                <a:cs typeface="+mn-ea"/>
                <a:sym typeface="+mn-lt"/>
              </a:rPr>
              <a:t>Mysql</a:t>
            </a:r>
            <a:r>
              <a:rPr lang="zh-CN" altLang="en-US" sz="3200">
                <a:solidFill>
                  <a:schemeClr val="bg1">
                    <a:lumMod val="85000"/>
                  </a:schemeClr>
                </a:solidFill>
                <a:latin typeface="+mn-lt"/>
                <a:ea typeface="+mn-ea"/>
                <a:cs typeface="+mn-ea"/>
                <a:sym typeface="+mn-lt"/>
              </a:rPr>
              <a:t>性能优化</a:t>
            </a:r>
          </a:p>
        </p:txBody>
      </p:sp>
      <p:sp>
        <p:nvSpPr>
          <p:cNvPr id="15" name="等腰三角形 14">
            <a:extLst>
              <a:ext uri="{FF2B5EF4-FFF2-40B4-BE49-F238E27FC236}">
                <a16:creationId xmlns:a16="http://schemas.microsoft.com/office/drawing/2014/main" id="{87170B9C-DEE8-4B21-BB76-47214A9EC328}"/>
              </a:ext>
            </a:extLst>
          </p:cNvPr>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等腰三角形 15">
            <a:extLst>
              <a:ext uri="{FF2B5EF4-FFF2-40B4-BE49-F238E27FC236}">
                <a16:creationId xmlns:a16="http://schemas.microsoft.com/office/drawing/2014/main" id="{60697401-CE9D-439A-B3F3-0239B42BFD6B}"/>
              </a:ext>
            </a:extLst>
          </p:cNvPr>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C49B06DB-618B-4C4B-B8C1-B289A20FE3FA}"/>
              </a:ext>
            </a:extLst>
          </p:cNvPr>
          <p:cNvSpPr txBox="1"/>
          <p:nvPr/>
        </p:nvSpPr>
        <p:spPr>
          <a:xfrm>
            <a:off x="854741" y="1091960"/>
            <a:ext cx="3264498" cy="458908"/>
          </a:xfrm>
          <a:prstGeom prst="rect">
            <a:avLst/>
          </a:prstGeom>
          <a:noFill/>
        </p:spPr>
        <p:txBody>
          <a:bodyPr wrap="square">
            <a:spAutoFit/>
          </a:bodyPr>
          <a:lstStyle/>
          <a:p>
            <a:pPr marL="342900" lvl="1" indent="-342900">
              <a:lnSpc>
                <a:spcPct val="150000"/>
              </a:lnSpc>
              <a:buClr>
                <a:srgbClr val="FFC000"/>
              </a:buClr>
              <a:buFont typeface="Wingdings" panose="05000000000000000000" charset="0"/>
              <a:buChar char="n"/>
            </a:pPr>
            <a:r>
              <a:rPr lang="zh-CN" altLang="en-US" sz="1800" b="1">
                <a:latin typeface="微软雅黑" panose="020B0503020204020204" pitchFamily="34" charset="-122"/>
                <a:ea typeface="微软雅黑" panose="020B0503020204020204" pitchFamily="34" charset="-122"/>
                <a:sym typeface="+mn-ea"/>
              </a:rPr>
              <a:t>重构查询的方法论</a:t>
            </a:r>
          </a:p>
        </p:txBody>
      </p:sp>
      <p:sp>
        <p:nvSpPr>
          <p:cNvPr id="12" name="文本框 11">
            <a:extLst>
              <a:ext uri="{FF2B5EF4-FFF2-40B4-BE49-F238E27FC236}">
                <a16:creationId xmlns:a16="http://schemas.microsoft.com/office/drawing/2014/main" id="{A4AEADE9-C1F3-4E95-B2BC-873ACCA676E4}"/>
              </a:ext>
            </a:extLst>
          </p:cNvPr>
          <p:cNvSpPr txBox="1"/>
          <p:nvPr/>
        </p:nvSpPr>
        <p:spPr>
          <a:xfrm>
            <a:off x="1154605" y="1767006"/>
            <a:ext cx="6096000" cy="3323987"/>
          </a:xfrm>
          <a:prstGeom prst="rect">
            <a:avLst/>
          </a:prstGeom>
          <a:noFill/>
        </p:spPr>
        <p:txBody>
          <a:bodyPr wrap="square">
            <a:spAutoFit/>
          </a:bodyPr>
          <a:lstStyle/>
          <a:p>
            <a:pPr marL="285750" indent="-285750">
              <a:spcAft>
                <a:spcPts val="400"/>
              </a:spcAft>
              <a:buFont typeface="Wingdings" panose="05000000000000000000" pitchFamily="2" charset="2"/>
              <a:buChar char="p"/>
            </a:pPr>
            <a:r>
              <a:rPr lang="zh-CN" altLang="en-US" sz="1800">
                <a:effectLst/>
                <a:latin typeface="微软雅黑" panose="020B0503020204020204" pitchFamily="34" charset="-122"/>
                <a:ea typeface="微软雅黑" panose="020B0503020204020204" pitchFamily="34" charset="-122"/>
                <a:cs typeface="Arial" panose="020B0604020202020204" pitchFamily="34" charset="0"/>
              </a:rPr>
              <a:t>一个复杂查询还是多个简单查询？</a:t>
            </a:r>
            <a:endParaRPr lang="en-US" altLang="zh-CN" sz="1800">
              <a:effectLst/>
              <a:latin typeface="微软雅黑" panose="020B0503020204020204" pitchFamily="34" charset="-122"/>
              <a:ea typeface="微软雅黑" panose="020B0503020204020204" pitchFamily="34" charset="-122"/>
              <a:cs typeface="Arial" panose="020B0604020202020204" pitchFamily="34" charset="0"/>
            </a:endParaRPr>
          </a:p>
          <a:p>
            <a:pPr marL="285750" indent="-285750">
              <a:spcAft>
                <a:spcPts val="400"/>
              </a:spcAft>
              <a:buFont typeface="Wingdings" panose="05000000000000000000" pitchFamily="2" charset="2"/>
              <a:buChar char="p"/>
            </a:pPr>
            <a:endParaRPr lang="en-US" altLang="zh-CN" sz="1800">
              <a:effectLst/>
              <a:latin typeface="微软雅黑" panose="020B0503020204020204" pitchFamily="34" charset="-122"/>
              <a:ea typeface="微软雅黑" panose="020B0503020204020204" pitchFamily="34" charset="-122"/>
              <a:cs typeface="Arial" panose="020B0604020202020204" pitchFamily="34" charset="0"/>
            </a:endParaRPr>
          </a:p>
          <a:p>
            <a:pPr marL="285750" indent="-285750">
              <a:spcAft>
                <a:spcPts val="400"/>
              </a:spcAft>
              <a:buFont typeface="Wingdings" panose="05000000000000000000" pitchFamily="2" charset="2"/>
              <a:buChar char="p"/>
            </a:pPr>
            <a:r>
              <a:rPr lang="zh-CN" altLang="en-US" sz="1800">
                <a:effectLst/>
                <a:latin typeface="微软雅黑" panose="020B0503020204020204" pitchFamily="34" charset="-122"/>
                <a:ea typeface="微软雅黑" panose="020B0503020204020204" pitchFamily="34" charset="-122"/>
                <a:cs typeface="Arial" panose="020B0604020202020204" pitchFamily="34" charset="0"/>
              </a:rPr>
              <a:t>切分查询</a:t>
            </a:r>
            <a:endParaRPr lang="en-US" altLang="zh-CN" sz="1800">
              <a:effectLst/>
              <a:latin typeface="微软雅黑" panose="020B0503020204020204" pitchFamily="34" charset="-122"/>
              <a:ea typeface="微软雅黑" panose="020B0503020204020204" pitchFamily="34" charset="-122"/>
              <a:cs typeface="Arial" panose="020B0604020202020204" pitchFamily="34" charset="0"/>
            </a:endParaRPr>
          </a:p>
          <a:p>
            <a:pPr marL="742950" lvl="1" indent="-285750">
              <a:spcAft>
                <a:spcPts val="400"/>
              </a:spcAft>
              <a:buFont typeface="Wingdings" panose="05000000000000000000" pitchFamily="2" charset="2"/>
              <a:buChar char="Ø"/>
            </a:pPr>
            <a:endParaRPr lang="zh-CN" altLang="zh-CN">
              <a:effectLst/>
              <a:latin typeface="微软雅黑" panose="020B0503020204020204" pitchFamily="34" charset="-122"/>
              <a:ea typeface="微软雅黑" panose="020B0503020204020204" pitchFamily="34" charset="-122"/>
              <a:cs typeface="Arial" panose="020B0604020202020204" pitchFamily="34" charset="0"/>
            </a:endParaRPr>
          </a:p>
          <a:p>
            <a:pPr marL="285750" indent="-285750">
              <a:spcAft>
                <a:spcPts val="400"/>
              </a:spcAft>
              <a:buFont typeface="Wingdings" panose="05000000000000000000" pitchFamily="2" charset="2"/>
              <a:buChar char="p"/>
            </a:pPr>
            <a:r>
              <a:rPr lang="zh-CN" altLang="en-US" sz="1800">
                <a:effectLst/>
                <a:latin typeface="微软雅黑" panose="020B0503020204020204" pitchFamily="34" charset="-122"/>
                <a:ea typeface="微软雅黑" panose="020B0503020204020204" pitchFamily="34" charset="-122"/>
                <a:cs typeface="Arial" panose="020B0604020202020204" pitchFamily="34" charset="0"/>
              </a:rPr>
              <a:t>分解关联查询？</a:t>
            </a:r>
            <a:endParaRPr lang="en-US" altLang="zh-CN" sz="1800">
              <a:effectLst/>
              <a:latin typeface="微软雅黑" panose="020B0503020204020204" pitchFamily="34" charset="-122"/>
              <a:ea typeface="微软雅黑" panose="020B0503020204020204" pitchFamily="34" charset="-122"/>
              <a:cs typeface="Arial" panose="020B0604020202020204" pitchFamily="34" charset="0"/>
            </a:endParaRPr>
          </a:p>
          <a:p>
            <a:pPr marL="742950" lvl="1" indent="-285750">
              <a:spcAft>
                <a:spcPts val="400"/>
              </a:spcAft>
              <a:buFont typeface="Wingdings" panose="05000000000000000000" pitchFamily="2" charset="2"/>
              <a:buChar char="Ø"/>
            </a:pPr>
            <a:r>
              <a:rPr lang="zh-CN" altLang="en-US">
                <a:effectLst/>
                <a:latin typeface="微软雅黑" panose="020B0503020204020204" pitchFamily="34" charset="-122"/>
                <a:ea typeface="微软雅黑" panose="020B0503020204020204" pitchFamily="34" charset="-122"/>
                <a:cs typeface="Arial" panose="020B0604020202020204" pitchFamily="34" charset="0"/>
              </a:rPr>
              <a:t>让缓存的效率更高</a:t>
            </a:r>
            <a:endParaRPr lang="en-US" altLang="zh-CN">
              <a:effectLst/>
              <a:latin typeface="微软雅黑" panose="020B0503020204020204" pitchFamily="34" charset="-122"/>
              <a:ea typeface="微软雅黑" panose="020B0503020204020204" pitchFamily="34" charset="-122"/>
              <a:cs typeface="Arial" panose="020B0604020202020204" pitchFamily="34" charset="0"/>
            </a:endParaRPr>
          </a:p>
          <a:p>
            <a:pPr marL="742950" lvl="1" indent="-285750">
              <a:spcAft>
                <a:spcPts val="400"/>
              </a:spcAft>
              <a:buFont typeface="Wingdings" panose="05000000000000000000" pitchFamily="2" charset="2"/>
              <a:buChar char="Ø"/>
            </a:pPr>
            <a:r>
              <a:rPr lang="zh-CN" altLang="en-US">
                <a:effectLst/>
                <a:latin typeface="微软雅黑" panose="020B0503020204020204" pitchFamily="34" charset="-122"/>
                <a:ea typeface="微软雅黑" panose="020B0503020204020204" pitchFamily="34" charset="-122"/>
                <a:cs typeface="Arial" panose="020B0604020202020204" pitchFamily="34" charset="0"/>
              </a:rPr>
              <a:t>可以减少锁的竞争</a:t>
            </a:r>
            <a:endParaRPr lang="en-US" altLang="zh-CN">
              <a:effectLst/>
              <a:latin typeface="微软雅黑" panose="020B0503020204020204" pitchFamily="34" charset="-122"/>
              <a:ea typeface="微软雅黑" panose="020B0503020204020204" pitchFamily="34" charset="-122"/>
              <a:cs typeface="Arial" panose="020B0604020202020204" pitchFamily="34" charset="0"/>
            </a:endParaRPr>
          </a:p>
          <a:p>
            <a:pPr marL="742950" lvl="1" indent="-285750">
              <a:spcAft>
                <a:spcPts val="400"/>
              </a:spcAft>
              <a:buFont typeface="Wingdings" panose="05000000000000000000" pitchFamily="2" charset="2"/>
              <a:buChar char="Ø"/>
            </a:pPr>
            <a:r>
              <a:rPr lang="zh-CN" altLang="en-US">
                <a:effectLst/>
                <a:latin typeface="微软雅黑" panose="020B0503020204020204" pitchFamily="34" charset="-122"/>
                <a:ea typeface="微软雅黑" panose="020B0503020204020204" pitchFamily="34" charset="-122"/>
                <a:cs typeface="Arial" panose="020B0604020202020204" pitchFamily="34" charset="0"/>
              </a:rPr>
              <a:t>更容易做到高性能和可扩展</a:t>
            </a:r>
            <a:endParaRPr lang="en-US" altLang="zh-CN">
              <a:effectLst/>
              <a:latin typeface="微软雅黑" panose="020B0503020204020204" pitchFamily="34" charset="-122"/>
              <a:ea typeface="微软雅黑" panose="020B0503020204020204" pitchFamily="34" charset="-122"/>
              <a:cs typeface="Arial" panose="020B0604020202020204" pitchFamily="34" charset="0"/>
            </a:endParaRPr>
          </a:p>
          <a:p>
            <a:pPr marL="742950" lvl="1" indent="-285750">
              <a:spcAft>
                <a:spcPts val="400"/>
              </a:spcAft>
              <a:buFont typeface="Wingdings" panose="05000000000000000000" pitchFamily="2" charset="2"/>
              <a:buChar char="Ø"/>
            </a:pPr>
            <a:r>
              <a:rPr lang="zh-CN" altLang="en-US" sz="1800">
                <a:effectLst/>
                <a:latin typeface="微软雅黑" panose="020B0503020204020204" pitchFamily="34" charset="-122"/>
                <a:ea typeface="微软雅黑" panose="020B0503020204020204" pitchFamily="34" charset="-122"/>
                <a:cs typeface="Arial" panose="020B0604020202020204" pitchFamily="34" charset="0"/>
              </a:rPr>
              <a:t>减少冗余记录的查询</a:t>
            </a:r>
            <a:endParaRPr lang="en-US" altLang="zh-CN" sz="1800">
              <a:latin typeface="微软雅黑" panose="020B0503020204020204" pitchFamily="34" charset="-122"/>
              <a:ea typeface="微软雅黑" panose="020B0503020204020204" pitchFamily="34" charset="-122"/>
              <a:cs typeface="Arial" panose="020B0604020202020204" pitchFamily="34" charset="0"/>
            </a:endParaRPr>
          </a:p>
          <a:p>
            <a:pPr marL="742950" lvl="1" indent="-285750">
              <a:spcAft>
                <a:spcPts val="400"/>
              </a:spcAft>
              <a:buFont typeface="Wingdings" panose="05000000000000000000" pitchFamily="2" charset="2"/>
              <a:buChar char="Ø"/>
            </a:pPr>
            <a:r>
              <a:rPr lang="zh-CN" altLang="en-US" sz="1800">
                <a:effectLst/>
                <a:latin typeface="微软雅黑" panose="020B0503020204020204" pitchFamily="34" charset="-122"/>
                <a:ea typeface="微软雅黑" panose="020B0503020204020204" pitchFamily="34" charset="-122"/>
                <a:cs typeface="Arial" panose="020B0604020202020204" pitchFamily="34" charset="0"/>
              </a:rPr>
              <a:t>相当于在应用中实现了哈希关联</a:t>
            </a:r>
            <a:endParaRPr lang="zh-CN" altLang="zh-CN" sz="1800">
              <a:effectLst/>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AutoShape 2" descr="https://upload-images.jianshu.io/upload_images/1856419-efd361484c60d785.png?imageMogr2/auto-orient/strip%7CimageView2/2/w/581/format/webp">
            <a:extLst>
              <a:ext uri="{FF2B5EF4-FFF2-40B4-BE49-F238E27FC236}">
                <a16:creationId xmlns:a16="http://schemas.microsoft.com/office/drawing/2014/main" id="{54AD3082-4969-46E3-A36B-FAB2DFCE6CCE}"/>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3" name="文本框 48">
            <a:extLst>
              <a:ext uri="{FF2B5EF4-FFF2-40B4-BE49-F238E27FC236}">
                <a16:creationId xmlns:a16="http://schemas.microsoft.com/office/drawing/2014/main" id="{019F403A-8C0C-46BC-B71A-A3D706F5982D}"/>
              </a:ext>
            </a:extLst>
          </p:cNvPr>
          <p:cNvSpPr txBox="1">
            <a:spLocks noChangeArrowheads="1"/>
          </p:cNvSpPr>
          <p:nvPr/>
        </p:nvSpPr>
        <p:spPr bwMode="auto">
          <a:xfrm>
            <a:off x="907738" y="218374"/>
            <a:ext cx="50059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zh-CN" altLang="en-US" sz="3200">
                <a:solidFill>
                  <a:schemeClr val="bg1">
                    <a:lumMod val="85000"/>
                  </a:schemeClr>
                </a:solidFill>
                <a:latin typeface="+mn-lt"/>
                <a:ea typeface="+mn-ea"/>
                <a:cs typeface="+mn-ea"/>
                <a:sym typeface="+mn-lt"/>
              </a:rPr>
              <a:t>全局理解</a:t>
            </a:r>
            <a:r>
              <a:rPr lang="en-US" altLang="zh-CN" sz="3200">
                <a:solidFill>
                  <a:schemeClr val="bg1">
                    <a:lumMod val="85000"/>
                  </a:schemeClr>
                </a:solidFill>
                <a:latin typeface="+mn-lt"/>
                <a:ea typeface="+mn-ea"/>
                <a:cs typeface="+mn-ea"/>
                <a:sym typeface="+mn-lt"/>
              </a:rPr>
              <a:t>Mysql</a:t>
            </a:r>
            <a:r>
              <a:rPr lang="zh-CN" altLang="en-US" sz="3200">
                <a:solidFill>
                  <a:schemeClr val="bg1">
                    <a:lumMod val="85000"/>
                  </a:schemeClr>
                </a:solidFill>
                <a:latin typeface="+mn-lt"/>
                <a:ea typeface="+mn-ea"/>
                <a:cs typeface="+mn-ea"/>
                <a:sym typeface="+mn-lt"/>
              </a:rPr>
              <a:t>性能优化</a:t>
            </a:r>
          </a:p>
        </p:txBody>
      </p:sp>
      <p:sp>
        <p:nvSpPr>
          <p:cNvPr id="14" name="等腰三角形 13">
            <a:extLst>
              <a:ext uri="{FF2B5EF4-FFF2-40B4-BE49-F238E27FC236}">
                <a16:creationId xmlns:a16="http://schemas.microsoft.com/office/drawing/2014/main" id="{9D19C16C-1B9A-4014-ADC2-F2487AC1B744}"/>
              </a:ext>
            </a:extLst>
          </p:cNvPr>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等腰三角形 14">
            <a:extLst>
              <a:ext uri="{FF2B5EF4-FFF2-40B4-BE49-F238E27FC236}">
                <a16:creationId xmlns:a16="http://schemas.microsoft.com/office/drawing/2014/main" id="{DB1C3FFA-54F8-4309-9406-434E89C39BC9}"/>
              </a:ext>
            </a:extLst>
          </p:cNvPr>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16619855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descr="https://upload-images.jianshu.io/upload_images/1856419-efd361484c60d785.png?imageMogr2/auto-orient/strip%7CimageView2/2/w/581/format/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5" name="文本框 14">
            <a:extLst>
              <a:ext uri="{FF2B5EF4-FFF2-40B4-BE49-F238E27FC236}">
                <a16:creationId xmlns:a16="http://schemas.microsoft.com/office/drawing/2014/main" id="{C0F6D02F-6870-4E1A-8A0C-7096AA9BDD3F}"/>
              </a:ext>
            </a:extLst>
          </p:cNvPr>
          <p:cNvSpPr txBox="1"/>
          <p:nvPr/>
        </p:nvSpPr>
        <p:spPr>
          <a:xfrm>
            <a:off x="704808" y="1158662"/>
            <a:ext cx="3905291" cy="1137491"/>
          </a:xfrm>
          <a:prstGeom prst="rect">
            <a:avLst/>
          </a:prstGeom>
          <a:noFill/>
        </p:spPr>
        <p:txBody>
          <a:bodyPr wrap="square">
            <a:spAutoFit/>
          </a:bodyPr>
          <a:lstStyle/>
          <a:p>
            <a:pPr marL="342900" lvl="1" indent="-342900">
              <a:lnSpc>
                <a:spcPct val="150000"/>
              </a:lnSpc>
              <a:buClr>
                <a:srgbClr val="FFC000"/>
              </a:buClr>
              <a:buFont typeface="Wingdings" panose="05000000000000000000" charset="0"/>
              <a:buChar char="n"/>
            </a:pPr>
            <a:r>
              <a:rPr lang="zh-CN" altLang="en-US" sz="2400" b="1">
                <a:latin typeface="微软雅黑 Light" panose="020B0502040204020203" pitchFamily="34" charset="-122"/>
                <a:ea typeface="微软雅黑 Light" panose="020B0502040204020203" pitchFamily="34" charset="-122"/>
                <a:sym typeface="+mn-ea"/>
              </a:rPr>
              <a:t>从</a:t>
            </a:r>
            <a:r>
              <a:rPr lang="en-US" altLang="zh-CN" sz="2400" b="1">
                <a:latin typeface="微软雅黑 Light" panose="020B0502040204020203" pitchFamily="34" charset="-122"/>
                <a:ea typeface="微软雅黑 Light" panose="020B0502040204020203" pitchFamily="34" charset="-122"/>
                <a:sym typeface="+mn-ea"/>
              </a:rPr>
              <a:t>MySQL</a:t>
            </a:r>
            <a:r>
              <a:rPr lang="zh-CN" altLang="en-US" sz="2400" b="1">
                <a:latin typeface="微软雅黑 Light" panose="020B0502040204020203" pitchFamily="34" charset="-122"/>
                <a:ea typeface="微软雅黑 Light" panose="020B0502040204020203" pitchFamily="34" charset="-122"/>
                <a:sym typeface="+mn-ea"/>
              </a:rPr>
              <a:t>执行全流程考虑性能优化</a:t>
            </a:r>
          </a:p>
        </p:txBody>
      </p:sp>
      <p:sp>
        <p:nvSpPr>
          <p:cNvPr id="14" name="文本框 13">
            <a:extLst>
              <a:ext uri="{FF2B5EF4-FFF2-40B4-BE49-F238E27FC236}">
                <a16:creationId xmlns:a16="http://schemas.microsoft.com/office/drawing/2014/main" id="{B87F9DA3-0541-4978-9BC2-8FB06372DCAD}"/>
              </a:ext>
            </a:extLst>
          </p:cNvPr>
          <p:cNvSpPr txBox="1"/>
          <p:nvPr/>
        </p:nvSpPr>
        <p:spPr>
          <a:xfrm>
            <a:off x="704808" y="2534338"/>
            <a:ext cx="4157749" cy="1291700"/>
          </a:xfrm>
          <a:prstGeom prst="rect">
            <a:avLst/>
          </a:prstGeom>
          <a:noFill/>
        </p:spPr>
        <p:txBody>
          <a:bodyPr wrap="square">
            <a:spAutoFit/>
          </a:bodyPr>
          <a:lstStyle/>
          <a:p>
            <a:pPr marL="742950" lvl="2" indent="-285750">
              <a:lnSpc>
                <a:spcPct val="150000"/>
              </a:lnSpc>
              <a:buClr>
                <a:srgbClr val="FFC000"/>
              </a:buClr>
              <a:buFont typeface="Wingdings" panose="05000000000000000000" charset="0"/>
              <a:buChar char="Ø"/>
            </a:pPr>
            <a:r>
              <a:rPr lang="zh-CN" altLang="en-US" b="1">
                <a:latin typeface="微软雅黑 Light" panose="020B0502040204020203" pitchFamily="34" charset="-122"/>
                <a:ea typeface="微软雅黑 Light" panose="020B0502040204020203" pitchFamily="34" charset="-122"/>
                <a:sym typeface="+mn-ea"/>
              </a:rPr>
              <a:t>为什么查询速度会慢？</a:t>
            </a:r>
            <a:endParaRPr lang="en-US" altLang="zh-CN" b="1">
              <a:latin typeface="微软雅黑 Light" panose="020B0502040204020203" pitchFamily="34" charset="-122"/>
              <a:ea typeface="微软雅黑 Light" panose="020B0502040204020203" pitchFamily="34" charset="-122"/>
              <a:sym typeface="+mn-ea"/>
            </a:endParaRPr>
          </a:p>
          <a:p>
            <a:pPr marL="742950" lvl="2" indent="-285750">
              <a:lnSpc>
                <a:spcPct val="150000"/>
              </a:lnSpc>
              <a:buClr>
                <a:srgbClr val="FFC000"/>
              </a:buClr>
              <a:buFont typeface="Wingdings" panose="05000000000000000000" charset="0"/>
              <a:buChar char="Ø"/>
            </a:pPr>
            <a:r>
              <a:rPr lang="zh-CN" altLang="en-US" b="1">
                <a:latin typeface="微软雅黑 Light" panose="020B0502040204020203" pitchFamily="34" charset="-122"/>
                <a:ea typeface="微软雅黑 Light" panose="020B0502040204020203" pitchFamily="34" charset="-122"/>
                <a:sym typeface="+mn-ea"/>
              </a:rPr>
              <a:t>查询执行的流程再回顾</a:t>
            </a:r>
            <a:endParaRPr lang="en-US" altLang="zh-CN" b="1">
              <a:latin typeface="微软雅黑 Light" panose="020B0502040204020203" pitchFamily="34" charset="-122"/>
              <a:ea typeface="微软雅黑 Light" panose="020B0502040204020203" pitchFamily="34" charset="-122"/>
              <a:sym typeface="+mn-ea"/>
            </a:endParaRPr>
          </a:p>
          <a:p>
            <a:pPr marL="742950" lvl="2" indent="-285750">
              <a:lnSpc>
                <a:spcPct val="150000"/>
              </a:lnSpc>
              <a:buClr>
                <a:srgbClr val="FFC000"/>
              </a:buClr>
              <a:buFont typeface="Wingdings" panose="05000000000000000000" charset="0"/>
              <a:buChar char="Ø"/>
            </a:pPr>
            <a:r>
              <a:rPr lang="zh-CN" altLang="en-US" b="1">
                <a:latin typeface="微软雅黑 Light" panose="020B0502040204020203" pitchFamily="34" charset="-122"/>
                <a:ea typeface="微软雅黑 Light" panose="020B0502040204020203" pitchFamily="34" charset="-122"/>
                <a:sym typeface="+mn-ea"/>
              </a:rPr>
              <a:t>通过</a:t>
            </a:r>
            <a:r>
              <a:rPr lang="en-US" altLang="zh-CN" b="1">
                <a:latin typeface="微软雅黑 Light" panose="020B0502040204020203" pitchFamily="34" charset="-122"/>
                <a:ea typeface="微软雅黑 Light" panose="020B0502040204020203" pitchFamily="34" charset="-122"/>
                <a:sym typeface="+mn-ea"/>
              </a:rPr>
              <a:t>show profile</a:t>
            </a:r>
            <a:r>
              <a:rPr lang="zh-CN" altLang="en-US" b="1">
                <a:latin typeface="微软雅黑 Light" panose="020B0502040204020203" pitchFamily="34" charset="-122"/>
                <a:ea typeface="微软雅黑 Light" panose="020B0502040204020203" pitchFamily="34" charset="-122"/>
                <a:sym typeface="+mn-ea"/>
              </a:rPr>
              <a:t>分析</a:t>
            </a:r>
            <a:r>
              <a:rPr lang="en-US" altLang="zh-CN" b="1">
                <a:latin typeface="微软雅黑 Light" panose="020B0502040204020203" pitchFamily="34" charset="-122"/>
                <a:ea typeface="微软雅黑 Light" panose="020B0502040204020203" pitchFamily="34" charset="-122"/>
                <a:sym typeface="+mn-ea"/>
              </a:rPr>
              <a:t>SQL</a:t>
            </a:r>
            <a:endParaRPr lang="zh-CN" altLang="en-US" b="1">
              <a:latin typeface="微软雅黑 Light" panose="020B0502040204020203" pitchFamily="34" charset="-122"/>
              <a:ea typeface="微软雅黑 Light" panose="020B0502040204020203" pitchFamily="34" charset="-122"/>
              <a:sym typeface="+mn-ea"/>
            </a:endParaRPr>
          </a:p>
        </p:txBody>
      </p:sp>
      <p:pic>
        <p:nvPicPr>
          <p:cNvPr id="11" name="图片 10">
            <a:extLst>
              <a:ext uri="{FF2B5EF4-FFF2-40B4-BE49-F238E27FC236}">
                <a16:creationId xmlns:a16="http://schemas.microsoft.com/office/drawing/2014/main" id="{856C57DE-8214-4D30-AE79-98A01A98DC81}"/>
              </a:ext>
            </a:extLst>
          </p:cNvPr>
          <p:cNvPicPr/>
          <p:nvPr/>
        </p:nvPicPr>
        <p:blipFill>
          <a:blip r:embed="rId2"/>
          <a:stretch>
            <a:fillRect/>
          </a:stretch>
        </p:blipFill>
        <p:spPr>
          <a:xfrm>
            <a:off x="5704114" y="893286"/>
            <a:ext cx="5721613" cy="5746340"/>
          </a:xfrm>
          <a:prstGeom prst="rect">
            <a:avLst/>
          </a:prstGeom>
        </p:spPr>
      </p:pic>
      <p:sp>
        <p:nvSpPr>
          <p:cNvPr id="12" name="AutoShape 2" descr="https://upload-images.jianshu.io/upload_images/1856419-efd361484c60d785.png?imageMogr2/auto-orient/strip%7CimageView2/2/w/581/format/webp">
            <a:extLst>
              <a:ext uri="{FF2B5EF4-FFF2-40B4-BE49-F238E27FC236}">
                <a16:creationId xmlns:a16="http://schemas.microsoft.com/office/drawing/2014/main" id="{CBB79363-8209-426C-A7E5-ACA26850AFBE}"/>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6" name="文本框 48">
            <a:extLst>
              <a:ext uri="{FF2B5EF4-FFF2-40B4-BE49-F238E27FC236}">
                <a16:creationId xmlns:a16="http://schemas.microsoft.com/office/drawing/2014/main" id="{198E1D01-AB3B-4530-8909-EEB200E0DD85}"/>
              </a:ext>
            </a:extLst>
          </p:cNvPr>
          <p:cNvSpPr txBox="1">
            <a:spLocks noChangeArrowheads="1"/>
          </p:cNvSpPr>
          <p:nvPr/>
        </p:nvSpPr>
        <p:spPr bwMode="auto">
          <a:xfrm>
            <a:off x="907738" y="218374"/>
            <a:ext cx="50059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zh-CN" altLang="en-US" sz="3200">
                <a:solidFill>
                  <a:schemeClr val="bg1">
                    <a:lumMod val="85000"/>
                  </a:schemeClr>
                </a:solidFill>
                <a:latin typeface="+mn-lt"/>
                <a:ea typeface="+mn-ea"/>
                <a:cs typeface="+mn-ea"/>
                <a:sym typeface="+mn-lt"/>
              </a:rPr>
              <a:t>全局理解</a:t>
            </a:r>
            <a:r>
              <a:rPr lang="en-US" altLang="zh-CN" sz="3200">
                <a:solidFill>
                  <a:schemeClr val="bg1">
                    <a:lumMod val="85000"/>
                  </a:schemeClr>
                </a:solidFill>
                <a:latin typeface="+mn-lt"/>
                <a:ea typeface="+mn-ea"/>
                <a:cs typeface="+mn-ea"/>
                <a:sym typeface="+mn-lt"/>
              </a:rPr>
              <a:t>Mysql</a:t>
            </a:r>
            <a:r>
              <a:rPr lang="zh-CN" altLang="en-US" sz="3200">
                <a:solidFill>
                  <a:schemeClr val="bg1">
                    <a:lumMod val="85000"/>
                  </a:schemeClr>
                </a:solidFill>
                <a:latin typeface="+mn-lt"/>
                <a:ea typeface="+mn-ea"/>
                <a:cs typeface="+mn-ea"/>
                <a:sym typeface="+mn-lt"/>
              </a:rPr>
              <a:t>性能优化</a:t>
            </a:r>
          </a:p>
        </p:txBody>
      </p:sp>
      <p:sp>
        <p:nvSpPr>
          <p:cNvPr id="17" name="等腰三角形 16">
            <a:extLst>
              <a:ext uri="{FF2B5EF4-FFF2-40B4-BE49-F238E27FC236}">
                <a16:creationId xmlns:a16="http://schemas.microsoft.com/office/drawing/2014/main" id="{672F0E65-6F99-45DF-9923-E06A37A18FD3}"/>
              </a:ext>
            </a:extLst>
          </p:cNvPr>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等腰三角形 17">
            <a:extLst>
              <a:ext uri="{FF2B5EF4-FFF2-40B4-BE49-F238E27FC236}">
                <a16:creationId xmlns:a16="http://schemas.microsoft.com/office/drawing/2014/main" id="{834AC49C-2DA2-456D-B1F7-BAC11E1D2CD0}"/>
              </a:ext>
            </a:extLst>
          </p:cNvPr>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1212935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文本框 48"/>
          <p:cNvSpPr txBox="1">
            <a:spLocks noChangeArrowheads="1"/>
          </p:cNvSpPr>
          <p:nvPr/>
        </p:nvSpPr>
        <p:spPr bwMode="auto">
          <a:xfrm>
            <a:off x="907738" y="218373"/>
            <a:ext cx="52623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zh-CN" altLang="en-US" sz="3200">
                <a:solidFill>
                  <a:schemeClr val="bg1">
                    <a:lumMod val="85000"/>
                  </a:schemeClr>
                </a:solidFill>
                <a:latin typeface="+mn-lt"/>
                <a:ea typeface="+mn-ea"/>
                <a:cs typeface="+mn-ea"/>
                <a:sym typeface="+mn-lt"/>
              </a:rPr>
              <a:t>快速复习第四期</a:t>
            </a:r>
            <a:r>
              <a:rPr lang="en-US" altLang="zh-CN" sz="3200">
                <a:solidFill>
                  <a:schemeClr val="bg1">
                    <a:lumMod val="85000"/>
                  </a:schemeClr>
                </a:solidFill>
                <a:latin typeface="+mn-lt"/>
                <a:ea typeface="+mn-ea"/>
                <a:cs typeface="+mn-ea"/>
                <a:sym typeface="+mn-lt"/>
              </a:rPr>
              <a:t>MySQL</a:t>
            </a:r>
            <a:endParaRPr lang="zh-CN" altLang="en-US" sz="3200" dirty="0">
              <a:solidFill>
                <a:schemeClr val="bg1">
                  <a:lumMod val="85000"/>
                </a:schemeClr>
              </a:solidFill>
              <a:latin typeface="+mn-lt"/>
              <a:ea typeface="+mn-ea"/>
              <a:cs typeface="+mn-ea"/>
              <a:sym typeface="+mn-lt"/>
            </a:endParaRPr>
          </a:p>
        </p:txBody>
      </p:sp>
      <p:sp>
        <p:nvSpPr>
          <p:cNvPr id="5" name="等腰三角形 4"/>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等腰三角形 5"/>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a:extLst>
              <a:ext uri="{FF2B5EF4-FFF2-40B4-BE49-F238E27FC236}">
                <a16:creationId xmlns:a16="http://schemas.microsoft.com/office/drawing/2014/main" id="{085ADA30-6F0F-4032-A27C-4A31CFD75BD9}"/>
              </a:ext>
            </a:extLst>
          </p:cNvPr>
          <p:cNvSpPr txBox="1"/>
          <p:nvPr/>
        </p:nvSpPr>
        <p:spPr>
          <a:xfrm>
            <a:off x="445135" y="1051543"/>
            <a:ext cx="5160906" cy="369332"/>
          </a:xfrm>
          <a:prstGeom prst="rect">
            <a:avLst/>
          </a:prstGeom>
          <a:noFill/>
        </p:spPr>
        <p:txBody>
          <a:bodyPr wrap="square">
            <a:spAutoFit/>
          </a:bodyPr>
          <a:lstStyle/>
          <a:p>
            <a:pPr indent="304800">
              <a:spcAft>
                <a:spcPts val="400"/>
              </a:spcAft>
            </a:pPr>
            <a:r>
              <a:rPr lang="en-US" altLang="zh-CN" sz="1800">
                <a:effectLst/>
                <a:latin typeface="更纱黑体 UI SC" panose="02000500000000000000" pitchFamily="2" charset="-122"/>
                <a:ea typeface="更纱黑体 UI SC" panose="02000500000000000000" pitchFamily="2" charset="-122"/>
                <a:cs typeface="更纱黑体 UI SC" panose="02000500000000000000" pitchFamily="2" charset="-122"/>
              </a:rPr>
              <a:t>1</a:t>
            </a:r>
            <a:r>
              <a:rPr lang="zh-CN" altLang="en-US" sz="1800">
                <a:effectLst/>
                <a:latin typeface="更纱黑体 UI SC" panose="02000500000000000000" pitchFamily="2" charset="-122"/>
                <a:ea typeface="更纱黑体 UI SC" panose="02000500000000000000" pitchFamily="2" charset="-122"/>
                <a:cs typeface="更纱黑体 UI SC" panose="02000500000000000000" pitchFamily="2" charset="-122"/>
              </a:rPr>
              <a:t>、</a:t>
            </a:r>
            <a:r>
              <a:rPr lang="zh-CN" altLang="zh-CN" sz="1800">
                <a:effectLst/>
                <a:latin typeface="更纱黑体 UI SC" panose="02000500000000000000" pitchFamily="2" charset="-122"/>
                <a:ea typeface="更纱黑体 UI SC" panose="02000500000000000000" pitchFamily="2" charset="-122"/>
                <a:cs typeface="更纱黑体 UI SC" panose="02000500000000000000" pitchFamily="2" charset="-122"/>
              </a:rPr>
              <a:t>深入理解</a:t>
            </a:r>
            <a:r>
              <a:rPr lang="en-US" altLang="zh-CN" sz="1800">
                <a:effectLst/>
                <a:latin typeface="更纱黑体 UI SC" panose="02000500000000000000" pitchFamily="2" charset="-122"/>
                <a:ea typeface="更纱黑体 UI SC" panose="02000500000000000000" pitchFamily="2" charset="-122"/>
                <a:cs typeface="更纱黑体 UI SC" panose="02000500000000000000" pitchFamily="2" charset="-122"/>
              </a:rPr>
              <a:t>Mysql</a:t>
            </a:r>
            <a:r>
              <a:rPr lang="zh-CN" altLang="zh-CN" sz="1800">
                <a:effectLst/>
                <a:latin typeface="更纱黑体 UI SC" panose="02000500000000000000" pitchFamily="2" charset="-122"/>
                <a:ea typeface="更纱黑体 UI SC" panose="02000500000000000000" pitchFamily="2" charset="-122"/>
                <a:cs typeface="更纱黑体 UI SC" panose="02000500000000000000" pitchFamily="2" charset="-122"/>
              </a:rPr>
              <a:t>索引底层数据结构与算法</a:t>
            </a:r>
          </a:p>
        </p:txBody>
      </p:sp>
      <p:sp>
        <p:nvSpPr>
          <p:cNvPr id="8" name="文本框 7">
            <a:extLst>
              <a:ext uri="{FF2B5EF4-FFF2-40B4-BE49-F238E27FC236}">
                <a16:creationId xmlns:a16="http://schemas.microsoft.com/office/drawing/2014/main" id="{8DA028F4-07EA-48B2-8F5E-A65774C03724}"/>
              </a:ext>
            </a:extLst>
          </p:cNvPr>
          <p:cNvSpPr txBox="1"/>
          <p:nvPr/>
        </p:nvSpPr>
        <p:spPr>
          <a:xfrm>
            <a:off x="6296113" y="1071733"/>
            <a:ext cx="4591228" cy="369332"/>
          </a:xfrm>
          <a:prstGeom prst="rect">
            <a:avLst/>
          </a:prstGeom>
          <a:noFill/>
        </p:spPr>
        <p:txBody>
          <a:bodyPr wrap="square">
            <a:spAutoFit/>
          </a:bodyPr>
          <a:lstStyle/>
          <a:p>
            <a:pPr indent="304800">
              <a:spcAft>
                <a:spcPts val="400"/>
              </a:spcAft>
            </a:pPr>
            <a:r>
              <a:rPr lang="en-US" altLang="zh-CN" sz="1800">
                <a:effectLst/>
                <a:latin typeface="更纱黑体 UI SC" panose="02000500000000000000" pitchFamily="2" charset="-122"/>
                <a:ea typeface="更纱黑体 UI SC" panose="02000500000000000000" pitchFamily="2" charset="-122"/>
                <a:cs typeface="更纱黑体 UI SC" panose="02000500000000000000" pitchFamily="2" charset="-122"/>
              </a:rPr>
              <a:t>2</a:t>
            </a:r>
            <a:r>
              <a:rPr lang="zh-CN" altLang="en-US" sz="1800">
                <a:effectLst/>
                <a:latin typeface="更纱黑体 UI SC" panose="02000500000000000000" pitchFamily="2" charset="-122"/>
                <a:ea typeface="更纱黑体 UI SC" panose="02000500000000000000" pitchFamily="2" charset="-122"/>
                <a:cs typeface="更纱黑体 UI SC" panose="02000500000000000000" pitchFamily="2" charset="-122"/>
              </a:rPr>
              <a:t>、</a:t>
            </a:r>
            <a:r>
              <a:rPr lang="en-US" altLang="zh-CN" sz="1800">
                <a:effectLst/>
                <a:latin typeface="更纱黑体 UI SC" panose="02000500000000000000" pitchFamily="2" charset="-122"/>
                <a:ea typeface="更纱黑体 UI SC" panose="02000500000000000000" pitchFamily="2" charset="-122"/>
                <a:cs typeface="更纱黑体 UI SC" panose="02000500000000000000" pitchFamily="2" charset="-122"/>
              </a:rPr>
              <a:t>Explain</a:t>
            </a:r>
            <a:r>
              <a:rPr lang="zh-CN" altLang="zh-CN" sz="1800">
                <a:effectLst/>
                <a:latin typeface="更纱黑体 UI SC" panose="02000500000000000000" pitchFamily="2" charset="-122"/>
                <a:ea typeface="更纱黑体 UI SC" panose="02000500000000000000" pitchFamily="2" charset="-122"/>
                <a:cs typeface="更纱黑体 UI SC" panose="02000500000000000000" pitchFamily="2" charset="-122"/>
              </a:rPr>
              <a:t>详解与索引最佳实践</a:t>
            </a:r>
          </a:p>
        </p:txBody>
      </p:sp>
      <p:sp>
        <p:nvSpPr>
          <p:cNvPr id="10" name="文本框 9">
            <a:extLst>
              <a:ext uri="{FF2B5EF4-FFF2-40B4-BE49-F238E27FC236}">
                <a16:creationId xmlns:a16="http://schemas.microsoft.com/office/drawing/2014/main" id="{03256970-1B4D-46CE-A26C-66C01046D823}"/>
              </a:ext>
            </a:extLst>
          </p:cNvPr>
          <p:cNvSpPr txBox="1"/>
          <p:nvPr/>
        </p:nvSpPr>
        <p:spPr>
          <a:xfrm>
            <a:off x="6296112" y="3417387"/>
            <a:ext cx="5010849" cy="369332"/>
          </a:xfrm>
          <a:prstGeom prst="rect">
            <a:avLst/>
          </a:prstGeom>
          <a:noFill/>
        </p:spPr>
        <p:txBody>
          <a:bodyPr wrap="square">
            <a:spAutoFit/>
          </a:bodyPr>
          <a:lstStyle/>
          <a:p>
            <a:pPr indent="304800">
              <a:spcAft>
                <a:spcPts val="400"/>
              </a:spcAft>
            </a:pPr>
            <a:r>
              <a:rPr lang="en-US" altLang="zh-CN" sz="1800">
                <a:effectLst/>
                <a:latin typeface="更纱黑体 UI SC" panose="02000500000000000000" pitchFamily="2" charset="-122"/>
                <a:ea typeface="更纱黑体 UI SC" panose="02000500000000000000" pitchFamily="2" charset="-122"/>
                <a:cs typeface="更纱黑体 UI SC" panose="02000500000000000000" pitchFamily="2" charset="-122"/>
              </a:rPr>
              <a:t>3</a:t>
            </a:r>
            <a:r>
              <a:rPr lang="zh-CN" altLang="en-US" sz="1800">
                <a:effectLst/>
                <a:latin typeface="更纱黑体 UI SC" panose="02000500000000000000" pitchFamily="2" charset="-122"/>
                <a:ea typeface="更纱黑体 UI SC" panose="02000500000000000000" pitchFamily="2" charset="-122"/>
                <a:cs typeface="更纱黑体 UI SC" panose="02000500000000000000" pitchFamily="2" charset="-122"/>
              </a:rPr>
              <a:t>、</a:t>
            </a:r>
            <a:r>
              <a:rPr lang="zh-CN" altLang="zh-CN" sz="1800">
                <a:effectLst/>
                <a:latin typeface="更纱黑体 UI SC" panose="02000500000000000000" pitchFamily="2" charset="-122"/>
                <a:ea typeface="更纱黑体 UI SC" panose="02000500000000000000" pitchFamily="2" charset="-122"/>
                <a:cs typeface="更纱黑体 UI SC" panose="02000500000000000000" pitchFamily="2" charset="-122"/>
              </a:rPr>
              <a:t>—条</a:t>
            </a:r>
            <a:r>
              <a:rPr lang="en-US" altLang="zh-CN" sz="1800">
                <a:effectLst/>
                <a:latin typeface="更纱黑体 UI SC" panose="02000500000000000000" pitchFamily="2" charset="-122"/>
                <a:ea typeface="更纱黑体 UI SC" panose="02000500000000000000" pitchFamily="2" charset="-122"/>
                <a:cs typeface="更纱黑体 UI SC" panose="02000500000000000000" pitchFamily="2" charset="-122"/>
              </a:rPr>
              <a:t>SQL</a:t>
            </a:r>
            <a:r>
              <a:rPr lang="zh-CN" altLang="zh-CN" sz="1800">
                <a:effectLst/>
                <a:latin typeface="更纱黑体 UI SC" panose="02000500000000000000" pitchFamily="2" charset="-122"/>
                <a:ea typeface="更纱黑体 UI SC" panose="02000500000000000000" pitchFamily="2" charset="-122"/>
                <a:cs typeface="更纱黑体 UI SC" panose="02000500000000000000" pitchFamily="2" charset="-122"/>
              </a:rPr>
              <a:t>在</a:t>
            </a:r>
            <a:r>
              <a:rPr lang="en-US" altLang="zh-CN" sz="1800">
                <a:effectLst/>
                <a:latin typeface="更纱黑体 UI SC" panose="02000500000000000000" pitchFamily="2" charset="-122"/>
                <a:ea typeface="更纱黑体 UI SC" panose="02000500000000000000" pitchFamily="2" charset="-122"/>
                <a:cs typeface="更纱黑体 UI SC" panose="02000500000000000000" pitchFamily="2" charset="-122"/>
              </a:rPr>
              <a:t>MySQL</a:t>
            </a:r>
            <a:r>
              <a:rPr lang="zh-CN" altLang="zh-CN" sz="1800">
                <a:effectLst/>
                <a:latin typeface="更纱黑体 UI SC" panose="02000500000000000000" pitchFamily="2" charset="-122"/>
                <a:ea typeface="更纱黑体 UI SC" panose="02000500000000000000" pitchFamily="2" charset="-122"/>
                <a:cs typeface="更纱黑体 UI SC" panose="02000500000000000000" pitchFamily="2" charset="-122"/>
              </a:rPr>
              <a:t>中是如何执行的</a:t>
            </a:r>
          </a:p>
        </p:txBody>
      </p:sp>
      <p:sp>
        <p:nvSpPr>
          <p:cNvPr id="20" name="文本框 19">
            <a:extLst>
              <a:ext uri="{FF2B5EF4-FFF2-40B4-BE49-F238E27FC236}">
                <a16:creationId xmlns:a16="http://schemas.microsoft.com/office/drawing/2014/main" id="{54945B66-45D8-4108-A9E5-73794989BE68}"/>
              </a:ext>
            </a:extLst>
          </p:cNvPr>
          <p:cNvSpPr txBox="1"/>
          <p:nvPr/>
        </p:nvSpPr>
        <p:spPr>
          <a:xfrm>
            <a:off x="338107" y="1449202"/>
            <a:ext cx="5387932" cy="3391880"/>
          </a:xfrm>
          <a:prstGeom prst="rect">
            <a:avLst/>
          </a:prstGeom>
          <a:noFill/>
        </p:spPr>
        <p:txBody>
          <a:bodyPr wrap="square">
            <a:spAutoFit/>
          </a:bodyPr>
          <a:lstStyle/>
          <a:p>
            <a:pPr marL="266700" indent="304800">
              <a:spcAft>
                <a:spcPts val="400"/>
              </a:spcAft>
            </a:pPr>
            <a:r>
              <a:rPr lang="zh-CN" altLang="zh-CN" sz="1800">
                <a:effectLst/>
                <a:latin typeface="更纱黑体 UI SC Light" panose="02000400000000000000" pitchFamily="2" charset="-122"/>
                <a:ea typeface="更纱黑体 UI SC Light" panose="02000400000000000000" pitchFamily="2" charset="-122"/>
                <a:cs typeface="更纱黑体 UI SC Light" panose="02000400000000000000" pitchFamily="2" charset="-122"/>
              </a:rPr>
              <a:t>索引底层数据结构红黑树、</a:t>
            </a:r>
            <a:r>
              <a:rPr lang="en-US" altLang="zh-CN" sz="1800">
                <a:effectLst/>
                <a:latin typeface="更纱黑体 UI SC Light" panose="02000400000000000000" pitchFamily="2" charset="-122"/>
                <a:ea typeface="更纱黑体 UI SC Light" panose="02000400000000000000" pitchFamily="2" charset="-122"/>
                <a:cs typeface="更纱黑体 UI SC Light" panose="02000400000000000000" pitchFamily="2" charset="-122"/>
              </a:rPr>
              <a:t>B+</a:t>
            </a:r>
            <a:r>
              <a:rPr lang="zh-CN" altLang="zh-CN" sz="1800">
                <a:effectLst/>
                <a:latin typeface="更纱黑体 UI SC Light" panose="02000400000000000000" pitchFamily="2" charset="-122"/>
                <a:ea typeface="更纱黑体 UI SC Light" panose="02000400000000000000" pitchFamily="2" charset="-122"/>
                <a:cs typeface="更纱黑体 UI SC Light" panose="02000400000000000000" pitchFamily="2" charset="-122"/>
              </a:rPr>
              <a:t>树详解</a:t>
            </a:r>
          </a:p>
          <a:p>
            <a:pPr marL="266700" indent="304800">
              <a:spcAft>
                <a:spcPts val="400"/>
              </a:spcAft>
            </a:pPr>
            <a:r>
              <a:rPr lang="zh-CN" altLang="zh-CN" sz="1800">
                <a:effectLst/>
                <a:latin typeface="更纱黑体 UI SC Light" panose="02000400000000000000" pitchFamily="2" charset="-122"/>
                <a:ea typeface="更纱黑体 UI SC Light" panose="02000400000000000000" pitchFamily="2" charset="-122"/>
                <a:cs typeface="更纱黑体 UI SC Light" panose="02000400000000000000" pitchFamily="2" charset="-122"/>
              </a:rPr>
              <a:t>面试常问的</a:t>
            </a:r>
            <a:r>
              <a:rPr lang="en-US" altLang="zh-CN" sz="1800">
                <a:effectLst/>
                <a:latin typeface="更纱黑体 UI SC Light" panose="02000400000000000000" pitchFamily="2" charset="-122"/>
                <a:ea typeface="更纱黑体 UI SC Light" panose="02000400000000000000" pitchFamily="2" charset="-122"/>
                <a:cs typeface="更纱黑体 UI SC Light" panose="02000400000000000000" pitchFamily="2" charset="-122"/>
              </a:rPr>
              <a:t>B</a:t>
            </a:r>
            <a:r>
              <a:rPr lang="zh-CN" altLang="zh-CN" sz="1800">
                <a:effectLst/>
                <a:latin typeface="更纱黑体 UI SC Light" panose="02000400000000000000" pitchFamily="2" charset="-122"/>
                <a:ea typeface="更纱黑体 UI SC Light" panose="02000400000000000000" pitchFamily="2" charset="-122"/>
                <a:cs typeface="更纱黑体 UI SC Light" panose="02000400000000000000" pitchFamily="2" charset="-122"/>
              </a:rPr>
              <a:t>树与</a:t>
            </a:r>
            <a:r>
              <a:rPr lang="en-US" altLang="zh-CN" sz="1800">
                <a:effectLst/>
                <a:latin typeface="更纱黑体 UI SC Light" panose="02000400000000000000" pitchFamily="2" charset="-122"/>
                <a:ea typeface="更纱黑体 UI SC Light" panose="02000400000000000000" pitchFamily="2" charset="-122"/>
                <a:cs typeface="更纱黑体 UI SC Light" panose="02000400000000000000" pitchFamily="2" charset="-122"/>
              </a:rPr>
              <a:t>B+</a:t>
            </a:r>
            <a:r>
              <a:rPr lang="zh-CN" altLang="zh-CN" sz="1800">
                <a:effectLst/>
                <a:latin typeface="更纱黑体 UI SC Light" panose="02000400000000000000" pitchFamily="2" charset="-122"/>
                <a:ea typeface="更纱黑体 UI SC Light" panose="02000400000000000000" pitchFamily="2" charset="-122"/>
                <a:cs typeface="更纱黑体 UI SC Light" panose="02000400000000000000" pitchFamily="2" charset="-122"/>
              </a:rPr>
              <a:t>树的区别是什么</a:t>
            </a:r>
          </a:p>
          <a:p>
            <a:pPr marL="266700" indent="304800">
              <a:spcAft>
                <a:spcPts val="400"/>
              </a:spcAft>
            </a:pPr>
            <a:r>
              <a:rPr lang="zh-CN" altLang="zh-CN" sz="1800">
                <a:effectLst/>
                <a:latin typeface="更纱黑体 UI SC Light" panose="02000400000000000000" pitchFamily="2" charset="-122"/>
                <a:ea typeface="更纱黑体 UI SC Light" panose="02000400000000000000" pitchFamily="2" charset="-122"/>
                <a:cs typeface="更纱黑体 UI SC Light" panose="02000400000000000000" pitchFamily="2" charset="-122"/>
              </a:rPr>
              <a:t>索引在</a:t>
            </a:r>
            <a:r>
              <a:rPr lang="en-US" altLang="zh-CN" sz="1800">
                <a:effectLst/>
                <a:latin typeface="更纱黑体 UI SC Light" panose="02000400000000000000" pitchFamily="2" charset="-122"/>
                <a:ea typeface="更纱黑体 UI SC Light" panose="02000400000000000000" pitchFamily="2" charset="-122"/>
                <a:cs typeface="更纱黑体 UI SC Light" panose="02000400000000000000" pitchFamily="2" charset="-122"/>
              </a:rPr>
              <a:t>B+</a:t>
            </a:r>
            <a:r>
              <a:rPr lang="zh-CN" altLang="zh-CN" sz="1800">
                <a:effectLst/>
                <a:latin typeface="更纱黑体 UI SC Light" panose="02000400000000000000" pitchFamily="2" charset="-122"/>
                <a:ea typeface="更纱黑体 UI SC Light" panose="02000400000000000000" pitchFamily="2" charset="-122"/>
                <a:cs typeface="更纱黑体 UI SC Light" panose="02000400000000000000" pitchFamily="2" charset="-122"/>
              </a:rPr>
              <a:t>树上如何快速定位</a:t>
            </a:r>
          </a:p>
          <a:p>
            <a:pPr marL="266700" indent="304800">
              <a:spcAft>
                <a:spcPts val="400"/>
              </a:spcAft>
            </a:pPr>
            <a:r>
              <a:rPr lang="zh-CN" altLang="zh-CN" sz="1800">
                <a:effectLst/>
                <a:latin typeface="更纱黑体 UI SC Light" panose="02000400000000000000" pitchFamily="2" charset="-122"/>
                <a:ea typeface="更纱黑体 UI SC Light" panose="02000400000000000000" pitchFamily="2" charset="-122"/>
                <a:cs typeface="更纱黑体 UI SC Light" panose="02000400000000000000" pitchFamily="2" charset="-122"/>
              </a:rPr>
              <a:t>千万级数据表如何用</a:t>
            </a:r>
            <a:r>
              <a:rPr lang="en-US" altLang="zh-CN" sz="1800">
                <a:effectLst/>
                <a:latin typeface="更纱黑体 UI SC Light" panose="02000400000000000000" pitchFamily="2" charset="-122"/>
                <a:ea typeface="更纱黑体 UI SC Light" panose="02000400000000000000" pitchFamily="2" charset="-122"/>
                <a:cs typeface="更纱黑体 UI SC Light" panose="02000400000000000000" pitchFamily="2" charset="-122"/>
              </a:rPr>
              <a:t>B+</a:t>
            </a:r>
            <a:r>
              <a:rPr lang="zh-CN" altLang="zh-CN" sz="1800">
                <a:effectLst/>
                <a:latin typeface="更纱黑体 UI SC Light" panose="02000400000000000000" pitchFamily="2" charset="-122"/>
                <a:ea typeface="更纱黑体 UI SC Light" panose="02000400000000000000" pitchFamily="2" charset="-122"/>
                <a:cs typeface="更纱黑体 UI SC Light" panose="02000400000000000000" pitchFamily="2" charset="-122"/>
              </a:rPr>
              <a:t>树索引快速查找</a:t>
            </a:r>
          </a:p>
          <a:p>
            <a:pPr marL="266700" indent="304800">
              <a:spcAft>
                <a:spcPts val="400"/>
              </a:spcAft>
            </a:pPr>
            <a:r>
              <a:rPr lang="en-US" altLang="zh-CN" sz="1800">
                <a:effectLst/>
                <a:latin typeface="更纱黑体 UI SC Light" panose="02000400000000000000" pitchFamily="2" charset="-122"/>
                <a:ea typeface="更纱黑体 UI SC Light" panose="02000400000000000000" pitchFamily="2" charset="-122"/>
                <a:cs typeface="更纱黑体 UI SC Light" panose="02000400000000000000" pitchFamily="2" charset="-122"/>
              </a:rPr>
              <a:t>MylSAM</a:t>
            </a:r>
            <a:r>
              <a:rPr lang="zh-CN" altLang="zh-CN" sz="1800">
                <a:effectLst/>
                <a:latin typeface="更纱黑体 UI SC Light" panose="02000400000000000000" pitchFamily="2" charset="-122"/>
                <a:ea typeface="更纱黑体 UI SC Light" panose="02000400000000000000" pitchFamily="2" charset="-122"/>
                <a:cs typeface="更纱黑体 UI SC Light" panose="02000400000000000000" pitchFamily="2" charset="-122"/>
              </a:rPr>
              <a:t>与</a:t>
            </a:r>
            <a:r>
              <a:rPr lang="en-US" altLang="zh-CN" sz="1800">
                <a:effectLst/>
                <a:latin typeface="更纱黑体 UI SC Light" panose="02000400000000000000" pitchFamily="2" charset="-122"/>
                <a:ea typeface="更纱黑体 UI SC Light" panose="02000400000000000000" pitchFamily="2" charset="-122"/>
                <a:cs typeface="更纱黑体 UI SC Light" panose="02000400000000000000" pitchFamily="2" charset="-122"/>
              </a:rPr>
              <a:t>Innodb</a:t>
            </a:r>
            <a:r>
              <a:rPr lang="zh-CN" altLang="zh-CN" sz="1800">
                <a:effectLst/>
                <a:latin typeface="更纱黑体 UI SC Light" panose="02000400000000000000" pitchFamily="2" charset="-122"/>
                <a:ea typeface="更纱黑体 UI SC Light" panose="02000400000000000000" pitchFamily="2" charset="-122"/>
                <a:cs typeface="更纱黑体 UI SC Light" panose="02000400000000000000" pitchFamily="2" charset="-122"/>
              </a:rPr>
              <a:t>存储引擎底层索引实现区别</a:t>
            </a:r>
          </a:p>
          <a:p>
            <a:pPr marL="266700" indent="304800">
              <a:spcAft>
                <a:spcPts val="400"/>
              </a:spcAft>
            </a:pPr>
            <a:r>
              <a:rPr lang="zh-CN" altLang="zh-CN" sz="1800">
                <a:effectLst/>
                <a:latin typeface="更纱黑体 UI SC Light" panose="02000400000000000000" pitchFamily="2" charset="-122"/>
                <a:ea typeface="更纱黑体 UI SC Light" panose="02000400000000000000" pitchFamily="2" charset="-122"/>
                <a:cs typeface="更纱黑体 UI SC Light" panose="02000400000000000000" pitchFamily="2" charset="-122"/>
              </a:rPr>
              <a:t>聚集索引、聚簇索引与稀疏索引到底是什么</a:t>
            </a:r>
          </a:p>
          <a:p>
            <a:pPr marL="266700" indent="304800">
              <a:spcAft>
                <a:spcPts val="400"/>
              </a:spcAft>
            </a:pPr>
            <a:r>
              <a:rPr lang="zh-CN" altLang="zh-CN" sz="1800">
                <a:effectLst/>
                <a:latin typeface="更纱黑体 UI SC Light" panose="02000400000000000000" pitchFamily="2" charset="-122"/>
                <a:ea typeface="更纱黑体 UI SC Light" panose="02000400000000000000" pitchFamily="2" charset="-122"/>
                <a:cs typeface="更纱黑体 UI SC Light" panose="02000400000000000000" pitchFamily="2" charset="-122"/>
              </a:rPr>
              <a:t>为什么推荐使用自增整型的主键而不是</a:t>
            </a:r>
            <a:r>
              <a:rPr lang="en-US" altLang="zh-CN" sz="1800">
                <a:effectLst/>
                <a:latin typeface="更纱黑体 UI SC Light" panose="02000400000000000000" pitchFamily="2" charset="-122"/>
                <a:ea typeface="更纱黑体 UI SC Light" panose="02000400000000000000" pitchFamily="2" charset="-122"/>
                <a:cs typeface="更纱黑体 UI SC Light" panose="02000400000000000000" pitchFamily="2" charset="-122"/>
              </a:rPr>
              <a:t>UUID</a:t>
            </a:r>
            <a:endParaRPr lang="zh-CN" altLang="zh-CN" sz="1800">
              <a:effectLst/>
              <a:latin typeface="更纱黑体 UI SC Light" panose="02000400000000000000" pitchFamily="2" charset="-122"/>
              <a:ea typeface="更纱黑体 UI SC Light" panose="02000400000000000000" pitchFamily="2" charset="-122"/>
              <a:cs typeface="更纱黑体 UI SC Light" panose="02000400000000000000" pitchFamily="2" charset="-122"/>
            </a:endParaRPr>
          </a:p>
          <a:p>
            <a:pPr marL="266700" indent="304800">
              <a:spcAft>
                <a:spcPts val="400"/>
              </a:spcAft>
            </a:pPr>
            <a:r>
              <a:rPr lang="zh-CN" altLang="zh-CN" sz="1800">
                <a:effectLst/>
                <a:latin typeface="更纱黑体 UI SC Light" panose="02000400000000000000" pitchFamily="2" charset="-122"/>
                <a:ea typeface="更纱黑体 UI SC Light" panose="02000400000000000000" pitchFamily="2" charset="-122"/>
                <a:cs typeface="更纱黑体 UI SC Light" panose="02000400000000000000" pitchFamily="2" charset="-122"/>
              </a:rPr>
              <a:t>很少使用的索引底层结构</a:t>
            </a:r>
            <a:r>
              <a:rPr lang="en-US" altLang="zh-CN" sz="1800">
                <a:effectLst/>
                <a:latin typeface="更纱黑体 UI SC Light" panose="02000400000000000000" pitchFamily="2" charset="-122"/>
                <a:ea typeface="更纱黑体 UI SC Light" panose="02000400000000000000" pitchFamily="2" charset="-122"/>
                <a:cs typeface="更纱黑体 UI SC Light" panose="02000400000000000000" pitchFamily="2" charset="-122"/>
              </a:rPr>
              <a:t>Hash</a:t>
            </a:r>
            <a:r>
              <a:rPr lang="zh-CN" altLang="zh-CN" sz="1800">
                <a:effectLst/>
                <a:latin typeface="更纱黑体 UI SC Light" panose="02000400000000000000" pitchFamily="2" charset="-122"/>
                <a:ea typeface="更纱黑体 UI SC Light" panose="02000400000000000000" pitchFamily="2" charset="-122"/>
                <a:cs typeface="更纱黑体 UI SC Light" panose="02000400000000000000" pitchFamily="2" charset="-122"/>
              </a:rPr>
              <a:t>是怎样的</a:t>
            </a:r>
          </a:p>
          <a:p>
            <a:pPr marL="266700" indent="304800">
              <a:spcAft>
                <a:spcPts val="400"/>
              </a:spcAft>
            </a:pPr>
            <a:r>
              <a:rPr lang="zh-CN" altLang="zh-CN" sz="1800">
                <a:effectLst/>
                <a:latin typeface="更纱黑体 UI SC Light" panose="02000400000000000000" pitchFamily="2" charset="-122"/>
                <a:ea typeface="更纱黑体 UI SC Light" panose="02000400000000000000" pitchFamily="2" charset="-122"/>
                <a:cs typeface="更纱黑体 UI SC Light" panose="02000400000000000000" pitchFamily="2" charset="-122"/>
              </a:rPr>
              <a:t>联合索引底层数据存储结构又是怎样的</a:t>
            </a:r>
          </a:p>
          <a:p>
            <a:pPr marL="266700" indent="304800">
              <a:spcAft>
                <a:spcPts val="400"/>
              </a:spcAft>
            </a:pPr>
            <a:r>
              <a:rPr lang="zh-CN" altLang="zh-CN" sz="1800">
                <a:effectLst/>
                <a:latin typeface="更纱黑体 UI SC Light" panose="02000400000000000000" pitchFamily="2" charset="-122"/>
                <a:ea typeface="更纱黑体 UI SC Light" panose="02000400000000000000" pitchFamily="2" charset="-122"/>
                <a:cs typeface="更纱黑体 UI SC Light" panose="02000400000000000000" pitchFamily="2" charset="-122"/>
              </a:rPr>
              <a:t>索引最左前缀原则底层实现原理</a:t>
            </a:r>
          </a:p>
        </p:txBody>
      </p:sp>
      <p:sp>
        <p:nvSpPr>
          <p:cNvPr id="24" name="文本框 23">
            <a:extLst>
              <a:ext uri="{FF2B5EF4-FFF2-40B4-BE49-F238E27FC236}">
                <a16:creationId xmlns:a16="http://schemas.microsoft.com/office/drawing/2014/main" id="{6ED75B15-AB71-4656-A7AD-1BCF2A7D2BEF}"/>
              </a:ext>
            </a:extLst>
          </p:cNvPr>
          <p:cNvSpPr txBox="1"/>
          <p:nvPr/>
        </p:nvSpPr>
        <p:spPr>
          <a:xfrm>
            <a:off x="6817215" y="1478760"/>
            <a:ext cx="4489747" cy="1504093"/>
          </a:xfrm>
          <a:prstGeom prst="rect">
            <a:avLst/>
          </a:prstGeom>
          <a:noFill/>
        </p:spPr>
        <p:txBody>
          <a:bodyPr wrap="square">
            <a:spAutoFit/>
          </a:bodyPr>
          <a:lstStyle/>
          <a:p>
            <a:r>
              <a:rPr lang="zh-CN" altLang="en-US">
                <a:latin typeface="更纱黑体 UI SC Light" panose="02000400000000000000" pitchFamily="2" charset="-122"/>
                <a:ea typeface="更纱黑体 UI SC Light" panose="02000400000000000000" pitchFamily="2" charset="-122"/>
                <a:cs typeface="更纱黑体 UI SC Light" panose="02000400000000000000" pitchFamily="2" charset="-122"/>
              </a:rPr>
              <a:t>Mysql执行计划Explain工具详解</a:t>
            </a:r>
            <a:endParaRPr lang="en-US" altLang="zh-CN">
              <a:latin typeface="更纱黑体 UI SC Light" panose="02000400000000000000" pitchFamily="2" charset="-122"/>
              <a:ea typeface="更纱黑体 UI SC Light" panose="02000400000000000000" pitchFamily="2" charset="-122"/>
              <a:cs typeface="更纱黑体 UI SC Light" panose="02000400000000000000" pitchFamily="2" charset="-122"/>
            </a:endParaRPr>
          </a:p>
          <a:p>
            <a:r>
              <a:rPr lang="zh-CN" altLang="en-US">
                <a:latin typeface="更纱黑体 UI SC Light" panose="02000400000000000000" pitchFamily="2" charset="-122"/>
                <a:ea typeface="更纱黑体 UI SC Light" panose="02000400000000000000" pitchFamily="2" charset="-122"/>
                <a:cs typeface="更纱黑体 UI SC Light" panose="02000400000000000000" pitchFamily="2" charset="-122"/>
              </a:rPr>
              <a:t>Mysql优化经常用到的覆盖索引详解</a:t>
            </a:r>
            <a:endParaRPr lang="en-US" altLang="zh-CN">
              <a:latin typeface="更纱黑体 UI SC Light" panose="02000400000000000000" pitchFamily="2" charset="-122"/>
              <a:ea typeface="更纱黑体 UI SC Light" panose="02000400000000000000" pitchFamily="2" charset="-122"/>
              <a:cs typeface="更纱黑体 UI SC Light" panose="02000400000000000000" pitchFamily="2" charset="-122"/>
            </a:endParaRPr>
          </a:p>
          <a:p>
            <a:r>
              <a:rPr lang="zh-CN" altLang="en-US">
                <a:latin typeface="更纱黑体 UI SC Light" panose="02000400000000000000" pitchFamily="2" charset="-122"/>
                <a:ea typeface="更纱黑体 UI SC Light" panose="02000400000000000000" pitchFamily="2" charset="-122"/>
                <a:cs typeface="更纱黑体 UI SC Light" panose="02000400000000000000" pitchFamily="2" charset="-122"/>
              </a:rPr>
              <a:t>从B+树底层来分析下常见索引优化规则</a:t>
            </a:r>
            <a:endParaRPr lang="en-US" altLang="zh-CN">
              <a:latin typeface="更纱黑体 UI SC Light" panose="02000400000000000000" pitchFamily="2" charset="-122"/>
              <a:ea typeface="更纱黑体 UI SC Light" panose="02000400000000000000" pitchFamily="2" charset="-122"/>
              <a:cs typeface="更纱黑体 UI SC Light" panose="02000400000000000000" pitchFamily="2" charset="-122"/>
            </a:endParaRPr>
          </a:p>
          <a:p>
            <a:r>
              <a:rPr lang="zh-CN" altLang="en-US">
                <a:latin typeface="更纱黑体 UI SC Light" panose="02000400000000000000" pitchFamily="2" charset="-122"/>
                <a:ea typeface="更纱黑体 UI SC Light" panose="02000400000000000000" pitchFamily="2" charset="-122"/>
                <a:cs typeface="更纱黑体 UI SC Light" panose="02000400000000000000" pitchFamily="2" charset="-122"/>
              </a:rPr>
              <a:t>经常用到的like查询应该如何优化</a:t>
            </a:r>
            <a:endParaRPr lang="en-US" altLang="zh-CN">
              <a:latin typeface="更纱黑体 UI SC Light" panose="02000400000000000000" pitchFamily="2" charset="-122"/>
              <a:ea typeface="更纱黑体 UI SC Light" panose="02000400000000000000" pitchFamily="2" charset="-122"/>
              <a:cs typeface="更纱黑体 UI SC Light" panose="02000400000000000000" pitchFamily="2" charset="-122"/>
            </a:endParaRPr>
          </a:p>
          <a:p>
            <a:r>
              <a:rPr lang="zh-CN" altLang="en-US">
                <a:latin typeface="更纱黑体 UI SC Light" panose="02000400000000000000" pitchFamily="2" charset="-122"/>
                <a:ea typeface="更纱黑体 UI SC Light" panose="02000400000000000000" pitchFamily="2" charset="-122"/>
                <a:cs typeface="更纱黑体 UI SC Light" panose="02000400000000000000" pitchFamily="2" charset="-122"/>
              </a:rPr>
              <a:t>索引优化最佳实践</a:t>
            </a:r>
          </a:p>
        </p:txBody>
      </p:sp>
      <p:sp>
        <p:nvSpPr>
          <p:cNvPr id="26" name="文本框 25">
            <a:extLst>
              <a:ext uri="{FF2B5EF4-FFF2-40B4-BE49-F238E27FC236}">
                <a16:creationId xmlns:a16="http://schemas.microsoft.com/office/drawing/2014/main" id="{05CCF9E5-396C-4D22-B426-EDA8F63AFD07}"/>
              </a:ext>
            </a:extLst>
          </p:cNvPr>
          <p:cNvSpPr txBox="1"/>
          <p:nvPr/>
        </p:nvSpPr>
        <p:spPr>
          <a:xfrm>
            <a:off x="6817215" y="3832790"/>
            <a:ext cx="3934462" cy="1748571"/>
          </a:xfrm>
          <a:prstGeom prst="rect">
            <a:avLst/>
          </a:prstGeom>
          <a:noFill/>
        </p:spPr>
        <p:txBody>
          <a:bodyPr wrap="square">
            <a:spAutoFit/>
          </a:bodyPr>
          <a:lstStyle/>
          <a:p>
            <a:r>
              <a:rPr lang="zh-CN" altLang="en-US">
                <a:latin typeface="更纱黑体 UI SC Light" panose="02000400000000000000" pitchFamily="2" charset="-122"/>
                <a:ea typeface="更纱黑体 UI SC Light" panose="02000400000000000000" pitchFamily="2" charset="-122"/>
                <a:cs typeface="更纱黑体 UI SC Light" panose="02000400000000000000" pitchFamily="2" charset="-122"/>
              </a:rPr>
              <a:t>梳理下MySQL内部组件结构</a:t>
            </a:r>
            <a:endParaRPr lang="en-US" altLang="zh-CN">
              <a:latin typeface="更纱黑体 UI SC Light" panose="02000400000000000000" pitchFamily="2" charset="-122"/>
              <a:ea typeface="更纱黑体 UI SC Light" panose="02000400000000000000" pitchFamily="2" charset="-122"/>
              <a:cs typeface="更纱黑体 UI SC Light" panose="02000400000000000000" pitchFamily="2" charset="-122"/>
            </a:endParaRPr>
          </a:p>
          <a:p>
            <a:r>
              <a:rPr lang="zh-CN" altLang="en-US">
                <a:latin typeface="更纱黑体 UI SC Light" panose="02000400000000000000" pitchFamily="2" charset="-122"/>
                <a:ea typeface="更纱黑体 UI SC Light" panose="02000400000000000000" pitchFamily="2" charset="-122"/>
                <a:cs typeface="更纱黑体 UI SC Light" panose="02000400000000000000" pitchFamily="2" charset="-122"/>
              </a:rPr>
              <a:t>为什么说Mysql的查询缓存很鸡肋</a:t>
            </a:r>
            <a:endParaRPr lang="en-US" altLang="zh-CN">
              <a:latin typeface="更纱黑体 UI SC Light" panose="02000400000000000000" pitchFamily="2" charset="-122"/>
              <a:ea typeface="更纱黑体 UI SC Light" panose="02000400000000000000" pitchFamily="2" charset="-122"/>
              <a:cs typeface="更纱黑体 UI SC Light" panose="02000400000000000000" pitchFamily="2" charset="-122"/>
            </a:endParaRPr>
          </a:p>
          <a:p>
            <a:r>
              <a:rPr lang="zh-CN" altLang="en-US">
                <a:latin typeface="更纱黑体 UI SC Light" panose="02000400000000000000" pitchFamily="2" charset="-122"/>
                <a:ea typeface="更纱黑体 UI SC Light" panose="02000400000000000000" pitchFamily="2" charset="-122"/>
                <a:cs typeface="更纱黑体 UI SC Light" panose="02000400000000000000" pitchFamily="2" charset="-122"/>
              </a:rPr>
              <a:t>Mysql词法分析器原理详解</a:t>
            </a:r>
            <a:endParaRPr lang="en-US" altLang="zh-CN">
              <a:latin typeface="更纱黑体 UI SC Light" panose="02000400000000000000" pitchFamily="2" charset="-122"/>
              <a:ea typeface="更纱黑体 UI SC Light" panose="02000400000000000000" pitchFamily="2" charset="-122"/>
              <a:cs typeface="更纱黑体 UI SC Light" panose="02000400000000000000" pitchFamily="2" charset="-122"/>
            </a:endParaRPr>
          </a:p>
          <a:p>
            <a:r>
              <a:rPr lang="zh-CN" altLang="en-US">
                <a:latin typeface="更纱黑体 UI SC Light" panose="02000400000000000000" pitchFamily="2" charset="-122"/>
                <a:ea typeface="更纱黑体 UI SC Light" panose="02000400000000000000" pitchFamily="2" charset="-122"/>
                <a:cs typeface="更纱黑体 UI SC Light" panose="02000400000000000000" pitchFamily="2" charset="-122"/>
              </a:rPr>
              <a:t>Mysql底层优化器与执行器详解</a:t>
            </a:r>
            <a:endParaRPr lang="en-US" altLang="zh-CN">
              <a:latin typeface="更纱黑体 UI SC Light" panose="02000400000000000000" pitchFamily="2" charset="-122"/>
              <a:ea typeface="更纱黑体 UI SC Light" panose="02000400000000000000" pitchFamily="2" charset="-122"/>
              <a:cs typeface="更纱黑体 UI SC Light" panose="02000400000000000000" pitchFamily="2" charset="-122"/>
            </a:endParaRPr>
          </a:p>
          <a:p>
            <a:r>
              <a:rPr lang="zh-CN" altLang="en-US">
                <a:latin typeface="更纱黑体 UI SC Light" panose="02000400000000000000" pitchFamily="2" charset="-122"/>
                <a:ea typeface="更纱黑体 UI SC Light" panose="02000400000000000000" pitchFamily="2" charset="-122"/>
                <a:cs typeface="更纱黑体 UI SC Light" panose="02000400000000000000" pitchFamily="2" charset="-122"/>
              </a:rPr>
              <a:t>Mysql归档日志bin-log详解</a:t>
            </a:r>
            <a:endParaRPr lang="en-US" altLang="zh-CN">
              <a:latin typeface="更纱黑体 UI SC Light" panose="02000400000000000000" pitchFamily="2" charset="-122"/>
              <a:ea typeface="更纱黑体 UI SC Light" panose="02000400000000000000" pitchFamily="2" charset="-122"/>
              <a:cs typeface="更纱黑体 UI SC Light" panose="02000400000000000000" pitchFamily="2" charset="-122"/>
            </a:endParaRPr>
          </a:p>
          <a:p>
            <a:r>
              <a:rPr lang="zh-CN" altLang="en-US">
                <a:latin typeface="更纱黑体 UI SC Light" panose="02000400000000000000" pitchFamily="2" charset="-122"/>
                <a:ea typeface="更纱黑体 UI SC Light" panose="02000400000000000000" pitchFamily="2" charset="-122"/>
                <a:cs typeface="更纱黑体 UI SC Light" panose="02000400000000000000" pitchFamily="2" charset="-122"/>
              </a:rPr>
              <a:t>不小心删库了如何快速恢复</a:t>
            </a:r>
          </a:p>
        </p:txBody>
      </p:sp>
    </p:spTree>
    <p:custDataLst>
      <p:tags r:id="rId1"/>
    </p:custDataLst>
    <p:extLst>
      <p:ext uri="{BB962C8B-B14F-4D97-AF65-F5344CB8AC3E}">
        <p14:creationId xmlns:p14="http://schemas.microsoft.com/office/powerpoint/2010/main" val="334790038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等腰三角形 4"/>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等腰三角形 5"/>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PA_文本框 21">
            <a:extLst>
              <a:ext uri="{FF2B5EF4-FFF2-40B4-BE49-F238E27FC236}">
                <a16:creationId xmlns:a16="http://schemas.microsoft.com/office/drawing/2014/main" id="{D4A6667E-B56A-4176-BDDA-7C1E26BC90C8}"/>
              </a:ext>
            </a:extLst>
          </p:cNvPr>
          <p:cNvSpPr txBox="1"/>
          <p:nvPr>
            <p:custDataLst>
              <p:tags r:id="rId2"/>
            </p:custDataLst>
          </p:nvPr>
        </p:nvSpPr>
        <p:spPr>
          <a:xfrm>
            <a:off x="1390924" y="2513776"/>
            <a:ext cx="9410152" cy="830997"/>
          </a:xfrm>
          <a:prstGeom prst="rect">
            <a:avLst/>
          </a:prstGeom>
          <a:noFill/>
        </p:spPr>
        <p:txBody>
          <a:bodyPr wrap="square" rtlCol="0">
            <a:spAutoFit/>
          </a:bodyPr>
          <a:lstStyle/>
          <a:p>
            <a:r>
              <a:rPr lang="en-US" altLang="zh-CN" sz="4800" b="1">
                <a:solidFill>
                  <a:schemeClr val="tx1">
                    <a:lumMod val="75000"/>
                    <a:lumOff val="25000"/>
                  </a:schemeClr>
                </a:solidFill>
                <a:latin typeface="微软雅黑" panose="020B0503020204020204" pitchFamily="34" charset="-122"/>
                <a:ea typeface="微软雅黑" panose="020B0503020204020204" pitchFamily="34" charset="-122"/>
              </a:rPr>
              <a:t>MySQL</a:t>
            </a:r>
            <a:r>
              <a:rPr lang="zh-CN" altLang="en-US" sz="4800" b="1">
                <a:solidFill>
                  <a:schemeClr val="tx1">
                    <a:lumMod val="75000"/>
                    <a:lumOff val="25000"/>
                  </a:schemeClr>
                </a:solidFill>
                <a:latin typeface="微软雅黑" panose="020B0503020204020204" pitchFamily="34" charset="-122"/>
                <a:ea typeface="微软雅黑" panose="020B0503020204020204" pitchFamily="34" charset="-122"/>
              </a:rPr>
              <a:t>执行原理之索引合并详解</a:t>
            </a:r>
          </a:p>
        </p:txBody>
      </p:sp>
      <p:sp>
        <p:nvSpPr>
          <p:cNvPr id="8" name="PA_圆角矩形 22">
            <a:extLst>
              <a:ext uri="{FF2B5EF4-FFF2-40B4-BE49-F238E27FC236}">
                <a16:creationId xmlns:a16="http://schemas.microsoft.com/office/drawing/2014/main" id="{D577B89D-5715-4DC7-838F-F076B3F0C4E6}"/>
              </a:ext>
            </a:extLst>
          </p:cNvPr>
          <p:cNvSpPr/>
          <p:nvPr>
            <p:custDataLst>
              <p:tags r:id="rId3"/>
            </p:custDataLst>
          </p:nvPr>
        </p:nvSpPr>
        <p:spPr>
          <a:xfrm>
            <a:off x="3048000" y="4206584"/>
            <a:ext cx="6098091" cy="297454"/>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dist" defTabSz="1219170"/>
            <a:r>
              <a:rPr lang="en-US" altLang="zh-CN" sz="1333">
                <a:solidFill>
                  <a:srgbClr val="FFFFFF">
                    <a:lumMod val="50000"/>
                  </a:srgbClr>
                </a:solidFill>
                <a:latin typeface="Calibri"/>
                <a:ea typeface="宋体" panose="02010600030101010101" pitchFamily="2" charset="-122"/>
              </a:rPr>
              <a:t>THANK </a:t>
            </a:r>
            <a:r>
              <a:rPr lang="en-US" altLang="zh-CN" sz="1333" dirty="0">
                <a:solidFill>
                  <a:srgbClr val="FFFFFF">
                    <a:lumMod val="50000"/>
                  </a:srgbClr>
                </a:solidFill>
                <a:latin typeface="Calibri"/>
                <a:ea typeface="宋体" panose="02010600030101010101" pitchFamily="2" charset="-122"/>
              </a:rPr>
              <a:t>YOU FOR WATCHING</a:t>
            </a:r>
            <a:endParaRPr lang="zh-CN" altLang="en-US" sz="1333" dirty="0">
              <a:solidFill>
                <a:srgbClr val="FFFFFF">
                  <a:lumMod val="50000"/>
                </a:srgbClr>
              </a:solidFill>
              <a:latin typeface="Calibri"/>
              <a:ea typeface="宋体" panose="02010600030101010101" pitchFamily="2" charset="-122"/>
            </a:endParaRPr>
          </a:p>
        </p:txBody>
      </p:sp>
      <p:grpSp>
        <p:nvGrpSpPr>
          <p:cNvPr id="13" name="PA_组合 20">
            <a:extLst>
              <a:ext uri="{FF2B5EF4-FFF2-40B4-BE49-F238E27FC236}">
                <a16:creationId xmlns:a16="http://schemas.microsoft.com/office/drawing/2014/main" id="{0DC1691D-5F11-4E90-A6EE-AAD5F96C77B8}"/>
              </a:ext>
            </a:extLst>
          </p:cNvPr>
          <p:cNvGrpSpPr/>
          <p:nvPr>
            <p:custDataLst>
              <p:tags r:id="rId4"/>
            </p:custDataLst>
          </p:nvPr>
        </p:nvGrpSpPr>
        <p:grpSpPr>
          <a:xfrm>
            <a:off x="0" y="4007977"/>
            <a:ext cx="12192000" cy="192233"/>
            <a:chOff x="2190216" y="0"/>
            <a:chExt cx="7128792" cy="108012"/>
          </a:xfrm>
        </p:grpSpPr>
        <p:sp>
          <p:nvSpPr>
            <p:cNvPr id="14" name="矩形 13">
              <a:extLst>
                <a:ext uri="{FF2B5EF4-FFF2-40B4-BE49-F238E27FC236}">
                  <a16:creationId xmlns:a16="http://schemas.microsoft.com/office/drawing/2014/main" id="{87CD85CE-F6B3-48BB-B867-52AEA0E64683}"/>
                </a:ext>
              </a:extLst>
            </p:cNvPr>
            <p:cNvSpPr/>
            <p:nvPr/>
          </p:nvSpPr>
          <p:spPr>
            <a:xfrm>
              <a:off x="2190216" y="0"/>
              <a:ext cx="1188132" cy="1080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srgbClr val="FFFFFF"/>
                </a:solidFill>
                <a:latin typeface="Calibri"/>
                <a:ea typeface="宋体" panose="02010600030101010101" pitchFamily="2" charset="-122"/>
              </a:endParaRPr>
            </a:p>
          </p:txBody>
        </p:sp>
        <p:sp>
          <p:nvSpPr>
            <p:cNvPr id="15" name="矩形 14">
              <a:extLst>
                <a:ext uri="{FF2B5EF4-FFF2-40B4-BE49-F238E27FC236}">
                  <a16:creationId xmlns:a16="http://schemas.microsoft.com/office/drawing/2014/main" id="{5E8F9A3D-C6C6-4824-B440-4D326E87CE38}"/>
                </a:ext>
              </a:extLst>
            </p:cNvPr>
            <p:cNvSpPr/>
            <p:nvPr/>
          </p:nvSpPr>
          <p:spPr>
            <a:xfrm>
              <a:off x="3378348" y="0"/>
              <a:ext cx="1188132" cy="10801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srgbClr val="FFFFFF"/>
                </a:solidFill>
                <a:latin typeface="Calibri"/>
                <a:ea typeface="宋体" panose="02010600030101010101" pitchFamily="2" charset="-122"/>
              </a:endParaRPr>
            </a:p>
          </p:txBody>
        </p:sp>
        <p:sp>
          <p:nvSpPr>
            <p:cNvPr id="23" name="矩形 22">
              <a:extLst>
                <a:ext uri="{FF2B5EF4-FFF2-40B4-BE49-F238E27FC236}">
                  <a16:creationId xmlns:a16="http://schemas.microsoft.com/office/drawing/2014/main" id="{94677FA3-0F8C-42F0-9D8C-BD570122DEB5}"/>
                </a:ext>
              </a:extLst>
            </p:cNvPr>
            <p:cNvSpPr/>
            <p:nvPr/>
          </p:nvSpPr>
          <p:spPr>
            <a:xfrm>
              <a:off x="4566480" y="0"/>
              <a:ext cx="1188132" cy="10801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srgbClr val="FFFFFF"/>
                </a:solidFill>
                <a:latin typeface="Calibri"/>
                <a:ea typeface="宋体" panose="02010600030101010101" pitchFamily="2" charset="-122"/>
              </a:endParaRPr>
            </a:p>
          </p:txBody>
        </p:sp>
        <p:sp>
          <p:nvSpPr>
            <p:cNvPr id="24" name="矩形 23">
              <a:extLst>
                <a:ext uri="{FF2B5EF4-FFF2-40B4-BE49-F238E27FC236}">
                  <a16:creationId xmlns:a16="http://schemas.microsoft.com/office/drawing/2014/main" id="{D52D6D8D-CF8D-4226-9E7D-D076F4F837F3}"/>
                </a:ext>
              </a:extLst>
            </p:cNvPr>
            <p:cNvSpPr/>
            <p:nvPr/>
          </p:nvSpPr>
          <p:spPr>
            <a:xfrm>
              <a:off x="5754612" y="0"/>
              <a:ext cx="1188132" cy="1080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srgbClr val="FFFFFF"/>
                </a:solidFill>
                <a:latin typeface="Calibri"/>
                <a:ea typeface="宋体" panose="02010600030101010101" pitchFamily="2" charset="-122"/>
              </a:endParaRPr>
            </a:p>
          </p:txBody>
        </p:sp>
        <p:sp>
          <p:nvSpPr>
            <p:cNvPr id="25" name="矩形 24">
              <a:extLst>
                <a:ext uri="{FF2B5EF4-FFF2-40B4-BE49-F238E27FC236}">
                  <a16:creationId xmlns:a16="http://schemas.microsoft.com/office/drawing/2014/main" id="{CD93B70C-2E0F-4965-BEC3-7B4ED5F46CC5}"/>
                </a:ext>
              </a:extLst>
            </p:cNvPr>
            <p:cNvSpPr/>
            <p:nvPr/>
          </p:nvSpPr>
          <p:spPr>
            <a:xfrm>
              <a:off x="6942744" y="0"/>
              <a:ext cx="1188132" cy="10801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srgbClr val="FFFFFF"/>
                </a:solidFill>
                <a:latin typeface="Calibri"/>
                <a:ea typeface="宋体" panose="02010600030101010101" pitchFamily="2" charset="-122"/>
              </a:endParaRPr>
            </a:p>
          </p:txBody>
        </p:sp>
        <p:sp>
          <p:nvSpPr>
            <p:cNvPr id="26" name="矩形 25">
              <a:extLst>
                <a:ext uri="{FF2B5EF4-FFF2-40B4-BE49-F238E27FC236}">
                  <a16:creationId xmlns:a16="http://schemas.microsoft.com/office/drawing/2014/main" id="{D84F066A-3B38-4A71-821E-676E48FD3ABB}"/>
                </a:ext>
              </a:extLst>
            </p:cNvPr>
            <p:cNvSpPr/>
            <p:nvPr/>
          </p:nvSpPr>
          <p:spPr>
            <a:xfrm>
              <a:off x="8130876" y="0"/>
              <a:ext cx="1188132" cy="1080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srgbClr val="FFFFFF"/>
                </a:solidFill>
                <a:latin typeface="Calibri"/>
                <a:ea typeface="宋体" panose="02010600030101010101" pitchFamily="2" charset="-122"/>
              </a:endParaRPr>
            </a:p>
          </p:txBody>
        </p:sp>
      </p:grpSp>
      <p:pic>
        <p:nvPicPr>
          <p:cNvPr id="3" name="图片 2">
            <a:extLst>
              <a:ext uri="{FF2B5EF4-FFF2-40B4-BE49-F238E27FC236}">
                <a16:creationId xmlns:a16="http://schemas.microsoft.com/office/drawing/2014/main" id="{F44DDF73-D836-4FC7-BB52-CBF09DA20E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82641" y="-362992"/>
            <a:ext cx="5225309" cy="8360494"/>
          </a:xfrm>
          <a:prstGeom prst="rect">
            <a:avLst/>
          </a:prstGeom>
        </p:spPr>
      </p:pic>
    </p:spTree>
    <p:custDataLst>
      <p:tags r:id="rId1"/>
    </p:custDataLst>
    <p:extLst>
      <p:ext uri="{BB962C8B-B14F-4D97-AF65-F5344CB8AC3E}">
        <p14:creationId xmlns:p14="http://schemas.microsoft.com/office/powerpoint/2010/main" val="3679557479"/>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to="" calcmode="lin" valueType="num">
                                      <p:cBhvr>
                                        <p:cTn id="7" dur="700" fill="hold">
                                          <p:stCondLst>
                                            <p:cond delay="0"/>
                                          </p:stCondLst>
                                        </p:cTn>
                                        <p:tgtEl>
                                          <p:spTgt spid="7"/>
                                        </p:tgtEl>
                                        <p:attrNameLst>
                                          <p:attrName>ppt_x</p:attrName>
                                        </p:attrNameLst>
                                      </p:cBhvr>
                                      <p:tavLst>
                                        <p:tav tm="0" fmla="#ppt_x-(-#ppt_w/2*cos(ppt_r/180*pi))*((1.5-1.5*$)^2-(1.5-1.5*$)^3)">
                                          <p:val>
                                            <p:strVal val="0"/>
                                          </p:val>
                                        </p:tav>
                                        <p:tav tm="100000">
                                          <p:val>
                                            <p:strVal val="1"/>
                                          </p:val>
                                        </p:tav>
                                      </p:tavLst>
                                    </p:anim>
                                    <p:anim to="" calcmode="lin" valueType="num">
                                      <p:cBhvr>
                                        <p:cTn id="8" dur="700" fill="hold">
                                          <p:stCondLst>
                                            <p:cond delay="0"/>
                                          </p:stCondLst>
                                        </p:cTn>
                                        <p:tgtEl>
                                          <p:spTgt spid="7"/>
                                        </p:tgtEl>
                                        <p:attrNameLst>
                                          <p:attrName>ppt_y</p:attrName>
                                        </p:attrNameLst>
                                      </p:cBhvr>
                                      <p:tavLst>
                                        <p:tav tm="0" fmla="#ppt_y+(-#ppt_h/2*cos(ppt_r/180*pi))*((1.5-1.5*$)^2-(1.5-1.5*$)^3)">
                                          <p:val>
                                            <p:strVal val="0"/>
                                          </p:val>
                                        </p:tav>
                                        <p:tav tm="100000">
                                          <p:val>
                                            <p:strVal val="1"/>
                                          </p:val>
                                        </p:tav>
                                      </p:tavLst>
                                    </p:anim>
                                    <p:anim to="" calcmode="lin" valueType="num">
                                      <p:cBhvr>
                                        <p:cTn id="9" dur="700" fill="hold">
                                          <p:stCondLst>
                                            <p:cond delay="0"/>
                                          </p:stCondLst>
                                        </p:cTn>
                                        <p:tgtEl>
                                          <p:spTgt spid="7"/>
                                        </p:tgtEl>
                                        <p:attrNameLst>
                                          <p:attrName>ppt_h</p:attrName>
                                        </p:attrNameLst>
                                      </p:cBhvr>
                                      <p:tavLst>
                                        <p:tav tm="0" fmla="#ppt_h-(-#ppt_h)*((1.5-1.5*$)^2-(1.5-1.5*$)^3)">
                                          <p:val>
                                            <p:strVal val="0"/>
                                          </p:val>
                                        </p:tav>
                                        <p:tav tm="100000">
                                          <p:val>
                                            <p:strVal val="1"/>
                                          </p:val>
                                        </p:tav>
                                      </p:tavLst>
                                    </p:anim>
                                    <p:anim to="" calcmode="lin" valueType="num">
                                      <p:cBhvr>
                                        <p:cTn id="10" dur="700" fill="hold">
                                          <p:stCondLst>
                                            <p:cond delay="0"/>
                                          </p:stCondLst>
                                        </p:cTn>
                                        <p:tgtEl>
                                          <p:spTgt spid="7"/>
                                        </p:tgtEl>
                                        <p:attrNameLst>
                                          <p:attrName>ppt_w</p:attrName>
                                        </p:attrNameLst>
                                      </p:cBhvr>
                                      <p:tavLst>
                                        <p:tav tm="0" fmla="#ppt_w-(-#ppt_w)*((1.5-1.5*$)^2-(1.5-1.5*$)^3)">
                                          <p:val>
                                            <p:strVal val="0"/>
                                          </p:val>
                                        </p:tav>
                                        <p:tav tm="100000">
                                          <p:val>
                                            <p:strVal val="1"/>
                                          </p:val>
                                        </p:tav>
                                      </p:tavLst>
                                    </p:anim>
                                  </p:childTnLst>
                                </p:cTn>
                              </p:par>
                              <p:par>
                                <p:cTn id="11" presetID="0" presetClass="entr" presetSubtype="0" fill="hold" grpId="0" nodeType="with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to="" calcmode="lin" valueType="num">
                                      <p:cBhvr>
                                        <p:cTn id="13" dur="700" fill="hold">
                                          <p:stCondLst>
                                            <p:cond delay="0"/>
                                          </p:stCondLst>
                                        </p:cTn>
                                        <p:tgtEl>
                                          <p:spTgt spid="8"/>
                                        </p:tgtEl>
                                        <p:attrNameLst>
                                          <p:attrName>ppt_x</p:attrName>
                                        </p:attrNameLst>
                                      </p:cBhvr>
                                      <p:tavLst>
                                        <p:tav tm="0" fmla="#ppt_x-(-#ppt_w/2*cos(ppt_r/180*pi))*((1.5-1.5*$)^2-(1.5-1.5*$)^3)">
                                          <p:val>
                                            <p:strVal val="0"/>
                                          </p:val>
                                        </p:tav>
                                        <p:tav tm="100000">
                                          <p:val>
                                            <p:strVal val="1"/>
                                          </p:val>
                                        </p:tav>
                                      </p:tavLst>
                                    </p:anim>
                                    <p:anim to="" calcmode="lin" valueType="num">
                                      <p:cBhvr>
                                        <p:cTn id="14" dur="700" fill="hold">
                                          <p:stCondLst>
                                            <p:cond delay="0"/>
                                          </p:stCondLst>
                                        </p:cTn>
                                        <p:tgtEl>
                                          <p:spTgt spid="8"/>
                                        </p:tgtEl>
                                        <p:attrNameLst>
                                          <p:attrName>ppt_y</p:attrName>
                                        </p:attrNameLst>
                                      </p:cBhvr>
                                      <p:tavLst>
                                        <p:tav tm="0" fmla="#ppt_y+(-#ppt_h/2*cos(ppt_r/180*pi))*((1.5-1.5*$)^2-(1.5-1.5*$)^3)">
                                          <p:val>
                                            <p:strVal val="0"/>
                                          </p:val>
                                        </p:tav>
                                        <p:tav tm="100000">
                                          <p:val>
                                            <p:strVal val="1"/>
                                          </p:val>
                                        </p:tav>
                                      </p:tavLst>
                                    </p:anim>
                                    <p:anim to="" calcmode="lin" valueType="num">
                                      <p:cBhvr>
                                        <p:cTn id="15" dur="700" fill="hold">
                                          <p:stCondLst>
                                            <p:cond delay="0"/>
                                          </p:stCondLst>
                                        </p:cTn>
                                        <p:tgtEl>
                                          <p:spTgt spid="8"/>
                                        </p:tgtEl>
                                        <p:attrNameLst>
                                          <p:attrName>ppt_h</p:attrName>
                                        </p:attrNameLst>
                                      </p:cBhvr>
                                      <p:tavLst>
                                        <p:tav tm="0" fmla="#ppt_h-(-#ppt_h)*((1.5-1.5*$)^2-(1.5-1.5*$)^3)">
                                          <p:val>
                                            <p:strVal val="0"/>
                                          </p:val>
                                        </p:tav>
                                        <p:tav tm="100000">
                                          <p:val>
                                            <p:strVal val="1"/>
                                          </p:val>
                                        </p:tav>
                                      </p:tavLst>
                                    </p:anim>
                                    <p:anim to="" calcmode="lin" valueType="num">
                                      <p:cBhvr>
                                        <p:cTn id="16" dur="700" fill="hold">
                                          <p:stCondLst>
                                            <p:cond delay="0"/>
                                          </p:stCondLst>
                                        </p:cTn>
                                        <p:tgtEl>
                                          <p:spTgt spid="8"/>
                                        </p:tgtEl>
                                        <p:attrNameLst>
                                          <p:attrName>ppt_w</p:attrName>
                                        </p:attrNameLst>
                                      </p:cBhvr>
                                      <p:tavLst>
                                        <p:tav tm="0" fmla="#ppt_w-(-#ppt_w)*((1.5-1.5*$)^2-(1.5-1.5*$)^3)">
                                          <p:val>
                                            <p:strVal val="0"/>
                                          </p:val>
                                        </p:tav>
                                        <p:tav tm="100000">
                                          <p:val>
                                            <p:strVal val="1"/>
                                          </p:val>
                                        </p:tav>
                                      </p:tavLst>
                                    </p:anim>
                                  </p:childTnLst>
                                </p:cTn>
                              </p:par>
                              <p:par>
                                <p:cTn id="17" presetID="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to="" calcmode="lin" valueType="num">
                                      <p:cBhvr>
                                        <p:cTn id="19" dur="700" fill="hold">
                                          <p:stCondLst>
                                            <p:cond delay="0"/>
                                          </p:stCondLst>
                                        </p:cTn>
                                        <p:tgtEl>
                                          <p:spTgt spid="13"/>
                                        </p:tgtEl>
                                        <p:attrNameLst>
                                          <p:attrName>ppt_x</p:attrName>
                                        </p:attrNameLst>
                                      </p:cBhvr>
                                      <p:tavLst>
                                        <p:tav tm="0" fmla="#ppt_x-(-#ppt_w/2*cos(ppt_r/180*pi))*((1.5-1.5*$)^2-(1.5-1.5*$)^3)">
                                          <p:val>
                                            <p:strVal val="0"/>
                                          </p:val>
                                        </p:tav>
                                        <p:tav tm="100000">
                                          <p:val>
                                            <p:strVal val="1"/>
                                          </p:val>
                                        </p:tav>
                                      </p:tavLst>
                                    </p:anim>
                                    <p:anim to="" calcmode="lin" valueType="num">
                                      <p:cBhvr>
                                        <p:cTn id="20" dur="700" fill="hold">
                                          <p:stCondLst>
                                            <p:cond delay="0"/>
                                          </p:stCondLst>
                                        </p:cTn>
                                        <p:tgtEl>
                                          <p:spTgt spid="13"/>
                                        </p:tgtEl>
                                        <p:attrNameLst>
                                          <p:attrName>ppt_y</p:attrName>
                                        </p:attrNameLst>
                                      </p:cBhvr>
                                      <p:tavLst>
                                        <p:tav tm="0" fmla="#ppt_y+(-#ppt_h/2*cos(ppt_r/180*pi))*((1.5-1.5*$)^2-(1.5-1.5*$)^3)">
                                          <p:val>
                                            <p:strVal val="0"/>
                                          </p:val>
                                        </p:tav>
                                        <p:tav tm="100000">
                                          <p:val>
                                            <p:strVal val="1"/>
                                          </p:val>
                                        </p:tav>
                                      </p:tavLst>
                                    </p:anim>
                                    <p:anim to="" calcmode="lin" valueType="num">
                                      <p:cBhvr>
                                        <p:cTn id="21" dur="700" fill="hold">
                                          <p:stCondLst>
                                            <p:cond delay="0"/>
                                          </p:stCondLst>
                                        </p:cTn>
                                        <p:tgtEl>
                                          <p:spTgt spid="13"/>
                                        </p:tgtEl>
                                        <p:attrNameLst>
                                          <p:attrName>ppt_h</p:attrName>
                                        </p:attrNameLst>
                                      </p:cBhvr>
                                      <p:tavLst>
                                        <p:tav tm="0" fmla="#ppt_h-(-#ppt_h)*((1.5-1.5*$)^2-(1.5-1.5*$)^3)">
                                          <p:val>
                                            <p:strVal val="0"/>
                                          </p:val>
                                        </p:tav>
                                        <p:tav tm="100000">
                                          <p:val>
                                            <p:strVal val="1"/>
                                          </p:val>
                                        </p:tav>
                                      </p:tavLst>
                                    </p:anim>
                                    <p:anim to="" calcmode="lin" valueType="num">
                                      <p:cBhvr>
                                        <p:cTn id="22" dur="700" fill="hold">
                                          <p:stCondLst>
                                            <p:cond delay="0"/>
                                          </p:stCondLst>
                                        </p:cTn>
                                        <p:tgtEl>
                                          <p:spTgt spid="13"/>
                                        </p:tgtEl>
                                        <p:attrNameLst>
                                          <p:attrName>ppt_w</p:attrName>
                                        </p:attrNameLst>
                                      </p:cBhvr>
                                      <p:tavLst>
                                        <p:tav tm="0" fmla="#ppt_w-(-#ppt_w)*((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a:extLst>
              <a:ext uri="{FF2B5EF4-FFF2-40B4-BE49-F238E27FC236}">
                <a16:creationId xmlns:a16="http://schemas.microsoft.com/office/drawing/2014/main" id="{B29D99E3-2F12-47C5-9CCA-0BAB7450662E}"/>
              </a:ext>
            </a:extLst>
          </p:cNvPr>
          <p:cNvSpPr txBox="1"/>
          <p:nvPr/>
        </p:nvSpPr>
        <p:spPr>
          <a:xfrm>
            <a:off x="704808" y="1158662"/>
            <a:ext cx="10467167" cy="923330"/>
          </a:xfrm>
          <a:prstGeom prst="rect">
            <a:avLst/>
          </a:prstGeom>
          <a:noFill/>
        </p:spPr>
        <p:txBody>
          <a:bodyPr wrap="square">
            <a:spAutoFit/>
          </a:bodyPr>
          <a:lstStyle/>
          <a:p>
            <a:r>
              <a:rPr lang="en-US" altLang="zh-CN" sz="1800">
                <a:effectLst/>
                <a:latin typeface="微软雅黑 Light" panose="020B0502040204020203" pitchFamily="34" charset="-122"/>
                <a:ea typeface="微软雅黑 Light" panose="020B0502040204020203" pitchFamily="34" charset="-122"/>
                <a:cs typeface="Arial" panose="020B0604020202020204" pitchFamily="34" charset="0"/>
              </a:rPr>
              <a:t>MySQL</a:t>
            </a:r>
            <a:r>
              <a:rPr lang="zh-CN" altLang="zh-CN" sz="1800">
                <a:effectLst/>
                <a:latin typeface="微软雅黑 Light" panose="020B0502040204020203" pitchFamily="34" charset="-122"/>
                <a:ea typeface="微软雅黑 Light" panose="020B0502040204020203" pitchFamily="34" charset="-122"/>
                <a:cs typeface="Arial" panose="020B0604020202020204" pitchFamily="34" charset="0"/>
              </a:rPr>
              <a:t>在一般情况下执行一个查询时最多只会用到单个二级索引，但存在有特殊情况，在这些特殊情况下也可能在一个查询中使用到多个二级索引，</a:t>
            </a:r>
            <a:r>
              <a:rPr lang="en-US" altLang="zh-CN" sz="1800">
                <a:effectLst/>
                <a:latin typeface="微软雅黑 Light" panose="020B0502040204020203" pitchFamily="34" charset="-122"/>
                <a:ea typeface="微软雅黑 Light" panose="020B0502040204020203" pitchFamily="34" charset="-122"/>
                <a:cs typeface="Arial" panose="020B0604020202020204" pitchFamily="34" charset="0"/>
              </a:rPr>
              <a:t>MySQL</a:t>
            </a:r>
            <a:r>
              <a:rPr lang="zh-CN" altLang="zh-CN" sz="1800">
                <a:effectLst/>
                <a:latin typeface="微软雅黑 Light" panose="020B0502040204020203" pitchFamily="34" charset="-122"/>
                <a:ea typeface="微软雅黑 Light" panose="020B0502040204020203" pitchFamily="34" charset="-122"/>
                <a:cs typeface="Arial" panose="020B0604020202020204" pitchFamily="34" charset="0"/>
              </a:rPr>
              <a:t>中这种使用到多个索引来完成一次查询的执行方法称之为：</a:t>
            </a:r>
            <a:r>
              <a:rPr lang="zh-CN" altLang="zh-CN" sz="1800" b="1">
                <a:effectLst/>
                <a:latin typeface="微软雅黑" panose="020B0503020204020204" pitchFamily="34" charset="-122"/>
                <a:ea typeface="微软雅黑" panose="020B0503020204020204" pitchFamily="34" charset="-122"/>
                <a:cs typeface="Arial" panose="020B0604020202020204" pitchFamily="34" charset="0"/>
              </a:rPr>
              <a:t>索引合并</a:t>
            </a:r>
            <a:r>
              <a:rPr lang="en-US" altLang="zh-CN" sz="1800" b="1">
                <a:effectLst/>
                <a:latin typeface="微软雅黑" panose="020B0503020204020204" pitchFamily="34" charset="-122"/>
                <a:ea typeface="微软雅黑" panose="020B0503020204020204" pitchFamily="34" charset="-122"/>
                <a:cs typeface="Arial" panose="020B0604020202020204" pitchFamily="34" charset="0"/>
              </a:rPr>
              <a:t>/index merge</a:t>
            </a:r>
            <a:endParaRPr lang="zh-CN" altLang="en-US" b="1">
              <a:latin typeface="微软雅黑" panose="020B0503020204020204" pitchFamily="34" charset="-122"/>
              <a:ea typeface="微软雅黑" panose="020B0503020204020204" pitchFamily="34" charset="-122"/>
            </a:endParaRPr>
          </a:p>
        </p:txBody>
      </p:sp>
      <p:sp>
        <p:nvSpPr>
          <p:cNvPr id="14" name="矩形 13">
            <a:extLst>
              <a:ext uri="{FF2B5EF4-FFF2-40B4-BE49-F238E27FC236}">
                <a16:creationId xmlns:a16="http://schemas.microsoft.com/office/drawing/2014/main" id="{E035B3C8-66CE-43BF-A74F-F1C6E0AB50DE}"/>
              </a:ext>
            </a:extLst>
          </p:cNvPr>
          <p:cNvSpPr/>
          <p:nvPr/>
        </p:nvSpPr>
        <p:spPr>
          <a:xfrm>
            <a:off x="704808" y="2011707"/>
            <a:ext cx="4638675" cy="4895956"/>
          </a:xfrm>
          <a:prstGeom prst="rect">
            <a:avLst/>
          </a:prstGeom>
        </p:spPr>
        <p:txBody>
          <a:bodyPr wrap="square">
            <a:spAutoFit/>
          </a:bodyPr>
          <a:lstStyle/>
          <a:p>
            <a:pPr>
              <a:lnSpc>
                <a:spcPct val="150000"/>
              </a:lnSpc>
              <a:spcBef>
                <a:spcPts val="600"/>
              </a:spcBef>
              <a:buBlip>
                <a:blip r:embed="rId2"/>
              </a:buBlip>
            </a:pPr>
            <a:r>
              <a:rPr lang="en-US" altLang="zh-CN" b="1">
                <a:latin typeface="微软雅黑 Light" pitchFamily="34" charset="-122"/>
                <a:ea typeface="微软雅黑 Light" pitchFamily="34" charset="-122"/>
              </a:rPr>
              <a:t>   Intersection</a:t>
            </a:r>
            <a:r>
              <a:rPr lang="zh-CN" altLang="en-US" b="1">
                <a:latin typeface="微软雅黑 Light" pitchFamily="34" charset="-122"/>
                <a:ea typeface="微软雅黑 Light" pitchFamily="34" charset="-122"/>
              </a:rPr>
              <a:t>合并</a:t>
            </a:r>
            <a:endParaRPr lang="zh-CN" altLang="en-US"/>
          </a:p>
          <a:p>
            <a:pPr marL="742950" lvl="1" indent="-285750">
              <a:lnSpc>
                <a:spcPct val="150000"/>
              </a:lnSpc>
              <a:spcBef>
                <a:spcPts val="600"/>
              </a:spcBef>
              <a:buFont typeface="Wingdings" panose="05000000000000000000" pitchFamily="2" charset="2"/>
              <a:buChar char="Ø"/>
            </a:pPr>
            <a:r>
              <a:rPr lang="zh-CN" altLang="en-US" b="1">
                <a:latin typeface="微软雅黑 Light" pitchFamily="34" charset="-122"/>
                <a:ea typeface="微软雅黑 Light" pitchFamily="34" charset="-122"/>
              </a:rPr>
              <a:t>   等值匹配</a:t>
            </a:r>
            <a:endParaRPr lang="en-US" altLang="zh-CN" b="1">
              <a:latin typeface="微软雅黑 Light" pitchFamily="34" charset="-122"/>
              <a:ea typeface="微软雅黑 Light" pitchFamily="34" charset="-122"/>
            </a:endParaRPr>
          </a:p>
          <a:p>
            <a:pPr marL="742950" lvl="1" indent="-285750">
              <a:lnSpc>
                <a:spcPct val="150000"/>
              </a:lnSpc>
              <a:spcBef>
                <a:spcPts val="600"/>
              </a:spcBef>
              <a:buFont typeface="Wingdings" panose="05000000000000000000" pitchFamily="2" charset="2"/>
              <a:buChar char="Ø"/>
            </a:pPr>
            <a:endParaRPr lang="zh-CN" altLang="en-US"/>
          </a:p>
          <a:p>
            <a:pPr marL="742950" lvl="1" indent="-285750">
              <a:lnSpc>
                <a:spcPct val="150000"/>
              </a:lnSpc>
              <a:spcBef>
                <a:spcPts val="600"/>
              </a:spcBef>
              <a:buFont typeface="Wingdings" panose="05000000000000000000" pitchFamily="2" charset="2"/>
              <a:buChar char="Ø"/>
            </a:pPr>
            <a:r>
              <a:rPr lang="zh-CN" altLang="en-US" b="1">
                <a:latin typeface="微软雅黑 Light" pitchFamily="34" charset="-122"/>
                <a:ea typeface="微软雅黑 Light" pitchFamily="34" charset="-122"/>
              </a:rPr>
              <a:t>   主键列可以是范围匹配</a:t>
            </a:r>
            <a:endParaRPr lang="zh-CN" altLang="en-US"/>
          </a:p>
          <a:p>
            <a:pPr>
              <a:lnSpc>
                <a:spcPct val="150000"/>
              </a:lnSpc>
              <a:spcBef>
                <a:spcPts val="600"/>
              </a:spcBef>
              <a:buBlip>
                <a:blip r:embed="rId2"/>
              </a:buBlip>
            </a:pPr>
            <a:endParaRPr lang="en-US" altLang="zh-CN" b="1">
              <a:latin typeface="微软雅黑 Light" pitchFamily="34" charset="-122"/>
              <a:ea typeface="微软雅黑 Light" pitchFamily="34" charset="-122"/>
            </a:endParaRPr>
          </a:p>
          <a:p>
            <a:pPr>
              <a:lnSpc>
                <a:spcPct val="150000"/>
              </a:lnSpc>
              <a:spcBef>
                <a:spcPts val="600"/>
              </a:spcBef>
              <a:buBlip>
                <a:blip r:embed="rId2"/>
              </a:buBlip>
            </a:pPr>
            <a:r>
              <a:rPr lang="en-US" altLang="zh-CN" b="1">
                <a:latin typeface="微软雅黑 Light" pitchFamily="34" charset="-122"/>
                <a:ea typeface="微软雅黑 Light" pitchFamily="34" charset="-122"/>
              </a:rPr>
              <a:t>  Union</a:t>
            </a:r>
            <a:r>
              <a:rPr lang="zh-CN" altLang="en-US" b="1">
                <a:latin typeface="微软雅黑 Light" pitchFamily="34" charset="-122"/>
                <a:ea typeface="微软雅黑 Light" pitchFamily="34" charset="-122"/>
              </a:rPr>
              <a:t>合并</a:t>
            </a:r>
            <a:endParaRPr lang="en-US" altLang="zh-CN" b="1">
              <a:latin typeface="微软雅黑 Light" pitchFamily="34" charset="-122"/>
              <a:ea typeface="微软雅黑 Light" pitchFamily="34" charset="-122"/>
            </a:endParaRPr>
          </a:p>
          <a:p>
            <a:pPr>
              <a:lnSpc>
                <a:spcPct val="150000"/>
              </a:lnSpc>
              <a:spcBef>
                <a:spcPts val="600"/>
              </a:spcBef>
              <a:buBlip>
                <a:blip r:embed="rId2"/>
              </a:buBlip>
            </a:pPr>
            <a:endParaRPr lang="en-US" altLang="zh-CN" b="1">
              <a:latin typeface="微软雅黑 Light" pitchFamily="34" charset="-122"/>
              <a:ea typeface="微软雅黑 Light" pitchFamily="34" charset="-122"/>
            </a:endParaRPr>
          </a:p>
          <a:p>
            <a:pPr>
              <a:lnSpc>
                <a:spcPct val="150000"/>
              </a:lnSpc>
              <a:spcBef>
                <a:spcPts val="600"/>
              </a:spcBef>
              <a:buBlip>
                <a:blip r:embed="rId2"/>
              </a:buBlip>
            </a:pPr>
            <a:r>
              <a:rPr lang="en-US" altLang="zh-CN" b="1">
                <a:latin typeface="微软雅黑 Light" pitchFamily="34" charset="-122"/>
                <a:ea typeface="微软雅黑 Light" pitchFamily="34" charset="-122"/>
              </a:rPr>
              <a:t> Sort-Union</a:t>
            </a:r>
            <a:r>
              <a:rPr lang="zh-CN" altLang="en-US" b="1">
                <a:latin typeface="微软雅黑 Light" pitchFamily="34" charset="-122"/>
                <a:ea typeface="微软雅黑 Light" pitchFamily="34" charset="-122"/>
              </a:rPr>
              <a:t>合并</a:t>
            </a:r>
            <a:endParaRPr lang="en-US" altLang="zh-CN" b="1">
              <a:latin typeface="微软雅黑 Light" pitchFamily="34" charset="-122"/>
              <a:ea typeface="微软雅黑 Light" pitchFamily="34" charset="-122"/>
            </a:endParaRPr>
          </a:p>
          <a:p>
            <a:pPr>
              <a:lnSpc>
                <a:spcPct val="150000"/>
              </a:lnSpc>
              <a:spcBef>
                <a:spcPts val="600"/>
              </a:spcBef>
              <a:buBlip>
                <a:blip r:embed="rId2"/>
              </a:buBlip>
            </a:pPr>
            <a:endParaRPr lang="en-US" altLang="zh-CN" b="1">
              <a:latin typeface="微软雅黑 Light" pitchFamily="34" charset="-122"/>
              <a:ea typeface="微软雅黑 Light" pitchFamily="34" charset="-122"/>
            </a:endParaRPr>
          </a:p>
          <a:p>
            <a:pPr>
              <a:lnSpc>
                <a:spcPct val="150000"/>
              </a:lnSpc>
              <a:spcBef>
                <a:spcPts val="600"/>
              </a:spcBef>
              <a:buBlip>
                <a:blip r:embed="rId2"/>
              </a:buBlip>
            </a:pPr>
            <a:r>
              <a:rPr lang="zh-CN" altLang="en-US" b="1">
                <a:latin typeface="微软雅黑 Light" pitchFamily="34" charset="-122"/>
                <a:ea typeface="微软雅黑 Light" pitchFamily="34" charset="-122"/>
              </a:rPr>
              <a:t>联合索引替代</a:t>
            </a:r>
            <a:r>
              <a:rPr lang="en-US" altLang="zh-CN" b="1">
                <a:latin typeface="微软雅黑 Light" pitchFamily="34" charset="-122"/>
                <a:ea typeface="微软雅黑 Light" pitchFamily="34" charset="-122"/>
              </a:rPr>
              <a:t>Intersection</a:t>
            </a:r>
            <a:r>
              <a:rPr lang="zh-CN" altLang="en-US" b="1">
                <a:latin typeface="微软雅黑 Light" pitchFamily="34" charset="-122"/>
                <a:ea typeface="微软雅黑 Light" pitchFamily="34" charset="-122"/>
              </a:rPr>
              <a:t>索引合并</a:t>
            </a:r>
            <a:endParaRPr lang="zh-CN" altLang="en-US"/>
          </a:p>
        </p:txBody>
      </p:sp>
      <p:sp>
        <p:nvSpPr>
          <p:cNvPr id="17" name="文本框 16">
            <a:extLst>
              <a:ext uri="{FF2B5EF4-FFF2-40B4-BE49-F238E27FC236}">
                <a16:creationId xmlns:a16="http://schemas.microsoft.com/office/drawing/2014/main" id="{EDA13DAD-71DB-4A15-BEFB-C29DB71175AB}"/>
              </a:ext>
            </a:extLst>
          </p:cNvPr>
          <p:cNvSpPr txBox="1"/>
          <p:nvPr/>
        </p:nvSpPr>
        <p:spPr>
          <a:xfrm>
            <a:off x="4375679" y="1939570"/>
            <a:ext cx="7779190" cy="369332"/>
          </a:xfrm>
          <a:prstGeom prst="rect">
            <a:avLst/>
          </a:prstGeom>
          <a:noFill/>
        </p:spPr>
        <p:txBody>
          <a:bodyPr wrap="square">
            <a:spAutoFit/>
          </a:bodyPr>
          <a:lstStyle/>
          <a:p>
            <a:pPr indent="304800">
              <a:spcAft>
                <a:spcPts val="400"/>
              </a:spcAft>
            </a:pPr>
            <a:r>
              <a:rPr lang="en-US" altLang="zh-CN" sz="1800">
                <a:effectLst/>
                <a:latin typeface="Calibri" panose="020F0502020204030204" pitchFamily="34" charset="0"/>
                <a:ea typeface="宋体" panose="02010600030101010101" pitchFamily="2" charset="-122"/>
                <a:cs typeface="Arial" panose="020B0604020202020204" pitchFamily="34" charset="0"/>
              </a:rPr>
              <a:t>SELECT * FROM order_exp WHERE order_no = 'a' AND expire_time = 'b';</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p:txBody>
      </p:sp>
      <p:sp>
        <p:nvSpPr>
          <p:cNvPr id="19" name="文本框 18">
            <a:extLst>
              <a:ext uri="{FF2B5EF4-FFF2-40B4-BE49-F238E27FC236}">
                <a16:creationId xmlns:a16="http://schemas.microsoft.com/office/drawing/2014/main" id="{62701A35-3AA0-4EC0-AF7C-E6FB159E1AC3}"/>
              </a:ext>
            </a:extLst>
          </p:cNvPr>
          <p:cNvSpPr txBox="1"/>
          <p:nvPr/>
        </p:nvSpPr>
        <p:spPr>
          <a:xfrm>
            <a:off x="4375679" y="2345075"/>
            <a:ext cx="7480427" cy="1004163"/>
          </a:xfrm>
          <a:prstGeom prst="rect">
            <a:avLst/>
          </a:prstGeom>
          <a:noFill/>
        </p:spPr>
        <p:txBody>
          <a:bodyPr wrap="square">
            <a:spAutoFit/>
          </a:bodyPr>
          <a:lstStyle/>
          <a:p>
            <a:pPr indent="304800">
              <a:spcAft>
                <a:spcPts val="400"/>
              </a:spcAft>
            </a:pPr>
            <a:r>
              <a:rPr lang="en-US" altLang="zh-CN" sz="1800">
                <a:effectLst/>
                <a:latin typeface="Calibri" panose="020F0502020204030204" pitchFamily="34" charset="0"/>
                <a:ea typeface="宋体" panose="02010600030101010101" pitchFamily="2" charset="-122"/>
                <a:cs typeface="Arial" panose="020B0604020202020204" pitchFamily="34" charset="0"/>
              </a:rPr>
              <a:t>SELECT * FROM order_exp WHERE order_no&gt; 'a' AND insert_time = 'a' AND order_status = 'b' AND expire_time = 'c';</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a:p>
            <a:pPr indent="304800">
              <a:spcAft>
                <a:spcPts val="400"/>
              </a:spcAft>
            </a:pPr>
            <a:r>
              <a:rPr lang="en-US" altLang="zh-CN" sz="1800">
                <a:effectLst/>
                <a:latin typeface="Calibri" panose="020F0502020204030204" pitchFamily="34" charset="0"/>
                <a:ea typeface="宋体" panose="02010600030101010101" pitchFamily="2" charset="-122"/>
                <a:cs typeface="Arial" panose="020B0604020202020204" pitchFamily="34" charset="0"/>
              </a:rPr>
              <a:t>SELECT * FROM order_exp WHERE order_no = 'a' AND insert_time = 'a';</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p:txBody>
      </p:sp>
      <p:sp>
        <p:nvSpPr>
          <p:cNvPr id="21" name="文本框 20">
            <a:extLst>
              <a:ext uri="{FF2B5EF4-FFF2-40B4-BE49-F238E27FC236}">
                <a16:creationId xmlns:a16="http://schemas.microsoft.com/office/drawing/2014/main" id="{4021B030-749A-47F4-A598-89545E67FB21}"/>
              </a:ext>
            </a:extLst>
          </p:cNvPr>
          <p:cNvSpPr txBox="1"/>
          <p:nvPr/>
        </p:nvSpPr>
        <p:spPr>
          <a:xfrm>
            <a:off x="4375679" y="3609832"/>
            <a:ext cx="6801416" cy="369332"/>
          </a:xfrm>
          <a:prstGeom prst="rect">
            <a:avLst/>
          </a:prstGeom>
          <a:noFill/>
        </p:spPr>
        <p:txBody>
          <a:bodyPr wrap="square">
            <a:spAutoFit/>
          </a:bodyPr>
          <a:lstStyle/>
          <a:p>
            <a:pPr indent="304800">
              <a:spcAft>
                <a:spcPts val="400"/>
              </a:spcAft>
            </a:pPr>
            <a:r>
              <a:rPr lang="en-US" altLang="zh-CN" sz="1800">
                <a:effectLst/>
                <a:latin typeface="Calibri" panose="020F0502020204030204" pitchFamily="34" charset="0"/>
                <a:ea typeface="宋体" panose="02010600030101010101" pitchFamily="2" charset="-122"/>
                <a:cs typeface="Arial" panose="020B0604020202020204" pitchFamily="34" charset="0"/>
              </a:rPr>
              <a:t>SELECT * FROM order_exp WHERE id &gt; 100 AND insert_time = 'a';</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p:txBody>
      </p:sp>
      <p:sp>
        <p:nvSpPr>
          <p:cNvPr id="23" name="文本框 22">
            <a:extLst>
              <a:ext uri="{FF2B5EF4-FFF2-40B4-BE49-F238E27FC236}">
                <a16:creationId xmlns:a16="http://schemas.microsoft.com/office/drawing/2014/main" id="{D453C7B9-7433-4EAD-A892-5759D840DFFD}"/>
              </a:ext>
            </a:extLst>
          </p:cNvPr>
          <p:cNvSpPr txBox="1"/>
          <p:nvPr/>
        </p:nvSpPr>
        <p:spPr>
          <a:xfrm>
            <a:off x="4323030" y="4452843"/>
            <a:ext cx="7372210" cy="646331"/>
          </a:xfrm>
          <a:prstGeom prst="rect">
            <a:avLst/>
          </a:prstGeom>
          <a:noFill/>
        </p:spPr>
        <p:txBody>
          <a:bodyPr wrap="square">
            <a:spAutoFit/>
          </a:bodyPr>
          <a:lstStyle/>
          <a:p>
            <a:pPr indent="304800">
              <a:spcAft>
                <a:spcPts val="400"/>
              </a:spcAft>
            </a:pPr>
            <a:r>
              <a:rPr lang="en-US" altLang="zh-CN" sz="1800">
                <a:effectLst/>
                <a:latin typeface="Calibri" panose="020F0502020204030204" pitchFamily="34" charset="0"/>
                <a:ea typeface="宋体" panose="02010600030101010101" pitchFamily="2" charset="-122"/>
                <a:cs typeface="Arial" panose="020B0604020202020204" pitchFamily="34" charset="0"/>
              </a:rPr>
              <a:t>SELECT * FROM order_exp WHERE insert_time = 'a' AND order_status = 'b' AND expire_time = 'c' OR (order_no = 'a' AND expire_time = 'b');</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p:txBody>
      </p:sp>
      <p:sp>
        <p:nvSpPr>
          <p:cNvPr id="25" name="文本框 24">
            <a:extLst>
              <a:ext uri="{FF2B5EF4-FFF2-40B4-BE49-F238E27FC236}">
                <a16:creationId xmlns:a16="http://schemas.microsoft.com/office/drawing/2014/main" id="{9E903202-1EBA-4B88-B32F-877CAE12915B}"/>
              </a:ext>
            </a:extLst>
          </p:cNvPr>
          <p:cNvSpPr txBox="1"/>
          <p:nvPr/>
        </p:nvSpPr>
        <p:spPr>
          <a:xfrm>
            <a:off x="4577548" y="5445013"/>
            <a:ext cx="6097508" cy="646331"/>
          </a:xfrm>
          <a:prstGeom prst="rect">
            <a:avLst/>
          </a:prstGeom>
          <a:noFill/>
        </p:spPr>
        <p:txBody>
          <a:bodyPr wrap="square">
            <a:spAutoFit/>
          </a:bodyPr>
          <a:lstStyle/>
          <a:p>
            <a:r>
              <a:rPr lang="en-US" altLang="zh-CN" sz="1800">
                <a:effectLst/>
                <a:latin typeface="Calibri" panose="020F0502020204030204" pitchFamily="34" charset="0"/>
                <a:ea typeface="宋体" panose="02010600030101010101" pitchFamily="2" charset="-122"/>
                <a:cs typeface="Arial" panose="020B0604020202020204" pitchFamily="34" charset="0"/>
              </a:rPr>
              <a:t>SELECT * FROM order_exp WHERE order_no&lt; 'a' OR expire_time&gt; 'z'</a:t>
            </a:r>
            <a:endParaRPr lang="zh-CN" altLang="en-US"/>
          </a:p>
        </p:txBody>
      </p:sp>
      <p:sp>
        <p:nvSpPr>
          <p:cNvPr id="27" name="文本框 26">
            <a:extLst>
              <a:ext uri="{FF2B5EF4-FFF2-40B4-BE49-F238E27FC236}">
                <a16:creationId xmlns:a16="http://schemas.microsoft.com/office/drawing/2014/main" id="{48AB0FF9-2E7A-4D39-8E64-21BAEA8D5FFA}"/>
              </a:ext>
            </a:extLst>
          </p:cNvPr>
          <p:cNvSpPr txBox="1"/>
          <p:nvPr/>
        </p:nvSpPr>
        <p:spPr>
          <a:xfrm>
            <a:off x="4453379" y="6407404"/>
            <a:ext cx="7556369" cy="369332"/>
          </a:xfrm>
          <a:prstGeom prst="rect">
            <a:avLst/>
          </a:prstGeom>
          <a:noFill/>
        </p:spPr>
        <p:txBody>
          <a:bodyPr wrap="square">
            <a:spAutoFit/>
          </a:bodyPr>
          <a:lstStyle/>
          <a:p>
            <a:pPr indent="304800">
              <a:spcAft>
                <a:spcPts val="400"/>
              </a:spcAft>
            </a:pPr>
            <a:r>
              <a:rPr lang="en-US" altLang="zh-CN" sz="1800">
                <a:effectLst/>
                <a:latin typeface="Calibri" panose="020F0502020204030204" pitchFamily="34" charset="0"/>
                <a:ea typeface="宋体" panose="02010600030101010101" pitchFamily="2" charset="-122"/>
                <a:cs typeface="Arial" panose="020B0604020202020204" pitchFamily="34" charset="0"/>
              </a:rPr>
              <a:t>SELECT * FROM order_exp WHERE order_no= 'a’ a AND expire_time= 'z';</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p:txBody>
      </p:sp>
      <p:sp>
        <p:nvSpPr>
          <p:cNvPr id="16" name="AutoShape 2" descr="https://upload-images.jianshu.io/upload_images/1856419-efd361484c60d785.png?imageMogr2/auto-orient/strip%7CimageView2/2/w/581/format/webp">
            <a:extLst>
              <a:ext uri="{FF2B5EF4-FFF2-40B4-BE49-F238E27FC236}">
                <a16:creationId xmlns:a16="http://schemas.microsoft.com/office/drawing/2014/main" id="{21D180AE-0EBA-4E7D-AD10-B3C9FE303D88}"/>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8" name="AutoShape 2" descr="https://upload-images.jianshu.io/upload_images/1856419-efd361484c60d785.png?imageMogr2/auto-orient/strip%7CimageView2/2/w/581/format/webp">
            <a:extLst>
              <a:ext uri="{FF2B5EF4-FFF2-40B4-BE49-F238E27FC236}">
                <a16:creationId xmlns:a16="http://schemas.microsoft.com/office/drawing/2014/main" id="{DB27897A-B944-4E31-A26A-4F8E627CCB0F}"/>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20" name="文本框 48">
            <a:extLst>
              <a:ext uri="{FF2B5EF4-FFF2-40B4-BE49-F238E27FC236}">
                <a16:creationId xmlns:a16="http://schemas.microsoft.com/office/drawing/2014/main" id="{0B910648-107E-4FC7-B7C4-1599AA47637D}"/>
              </a:ext>
            </a:extLst>
          </p:cNvPr>
          <p:cNvSpPr txBox="1">
            <a:spLocks noChangeArrowheads="1"/>
          </p:cNvSpPr>
          <p:nvPr/>
        </p:nvSpPr>
        <p:spPr bwMode="auto">
          <a:xfrm>
            <a:off x="907738" y="218374"/>
            <a:ext cx="50059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zh-CN" altLang="en-US" sz="3200">
                <a:solidFill>
                  <a:schemeClr val="bg1">
                    <a:lumMod val="85000"/>
                  </a:schemeClr>
                </a:solidFill>
                <a:latin typeface="+mn-lt"/>
                <a:ea typeface="+mn-ea"/>
                <a:cs typeface="+mn-ea"/>
                <a:sym typeface="+mn-lt"/>
              </a:rPr>
              <a:t>索引合并</a:t>
            </a:r>
          </a:p>
        </p:txBody>
      </p:sp>
      <p:sp>
        <p:nvSpPr>
          <p:cNvPr id="22" name="等腰三角形 21">
            <a:extLst>
              <a:ext uri="{FF2B5EF4-FFF2-40B4-BE49-F238E27FC236}">
                <a16:creationId xmlns:a16="http://schemas.microsoft.com/office/drawing/2014/main" id="{9FD29807-4EC5-4BF0-B8B6-6FA2B20700E6}"/>
              </a:ext>
            </a:extLst>
          </p:cNvPr>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等腰三角形 23">
            <a:extLst>
              <a:ext uri="{FF2B5EF4-FFF2-40B4-BE49-F238E27FC236}">
                <a16:creationId xmlns:a16="http://schemas.microsoft.com/office/drawing/2014/main" id="{3426BB12-D88F-4485-9BB6-F70CB53C5AD3}"/>
              </a:ext>
            </a:extLst>
          </p:cNvPr>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536224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等腰三角形 4"/>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等腰三角形 5"/>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PA_文本框 21">
            <a:extLst>
              <a:ext uri="{FF2B5EF4-FFF2-40B4-BE49-F238E27FC236}">
                <a16:creationId xmlns:a16="http://schemas.microsoft.com/office/drawing/2014/main" id="{D4A6667E-B56A-4176-BDDA-7C1E26BC90C8}"/>
              </a:ext>
            </a:extLst>
          </p:cNvPr>
          <p:cNvSpPr txBox="1"/>
          <p:nvPr>
            <p:custDataLst>
              <p:tags r:id="rId2"/>
            </p:custDataLst>
          </p:nvPr>
        </p:nvSpPr>
        <p:spPr>
          <a:xfrm>
            <a:off x="1759201" y="2439761"/>
            <a:ext cx="8991409" cy="830997"/>
          </a:xfrm>
          <a:prstGeom prst="rect">
            <a:avLst/>
          </a:prstGeom>
          <a:noFill/>
        </p:spPr>
        <p:txBody>
          <a:bodyPr wrap="square" rtlCol="0">
            <a:spAutoFit/>
          </a:bodyPr>
          <a:lstStyle/>
          <a:p>
            <a:r>
              <a:rPr lang="en-US" altLang="zh-CN" sz="4800" b="1">
                <a:solidFill>
                  <a:schemeClr val="tx1">
                    <a:lumMod val="75000"/>
                    <a:lumOff val="25000"/>
                  </a:schemeClr>
                </a:solidFill>
                <a:latin typeface="微软雅黑" panose="020B0503020204020204" pitchFamily="34" charset="-122"/>
                <a:ea typeface="微软雅黑" panose="020B0503020204020204" pitchFamily="34" charset="-122"/>
              </a:rPr>
              <a:t>MySQL</a:t>
            </a:r>
            <a:r>
              <a:rPr lang="zh-CN" altLang="en-US" sz="4800" b="1">
                <a:solidFill>
                  <a:schemeClr val="tx1">
                    <a:lumMod val="75000"/>
                    <a:lumOff val="25000"/>
                  </a:schemeClr>
                </a:solidFill>
                <a:latin typeface="微软雅黑" panose="020B0503020204020204" pitchFamily="34" charset="-122"/>
                <a:ea typeface="微软雅黑" panose="020B0503020204020204" pitchFamily="34" charset="-122"/>
              </a:rPr>
              <a:t>内核查询优化规则详解</a:t>
            </a:r>
          </a:p>
        </p:txBody>
      </p:sp>
      <p:sp>
        <p:nvSpPr>
          <p:cNvPr id="8" name="PA_圆角矩形 22">
            <a:extLst>
              <a:ext uri="{FF2B5EF4-FFF2-40B4-BE49-F238E27FC236}">
                <a16:creationId xmlns:a16="http://schemas.microsoft.com/office/drawing/2014/main" id="{D577B89D-5715-4DC7-838F-F076B3F0C4E6}"/>
              </a:ext>
            </a:extLst>
          </p:cNvPr>
          <p:cNvSpPr/>
          <p:nvPr>
            <p:custDataLst>
              <p:tags r:id="rId3"/>
            </p:custDataLst>
          </p:nvPr>
        </p:nvSpPr>
        <p:spPr>
          <a:xfrm>
            <a:off x="3048000" y="4206584"/>
            <a:ext cx="6098091" cy="297454"/>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dist" defTabSz="1219170"/>
            <a:r>
              <a:rPr lang="en-US" altLang="zh-CN" sz="1333">
                <a:solidFill>
                  <a:srgbClr val="FFFFFF">
                    <a:lumMod val="50000"/>
                  </a:srgbClr>
                </a:solidFill>
                <a:latin typeface="Calibri"/>
                <a:ea typeface="宋体" panose="02010600030101010101" pitchFamily="2" charset="-122"/>
              </a:rPr>
              <a:t>THANK </a:t>
            </a:r>
            <a:r>
              <a:rPr lang="en-US" altLang="zh-CN" sz="1333" dirty="0">
                <a:solidFill>
                  <a:srgbClr val="FFFFFF">
                    <a:lumMod val="50000"/>
                  </a:srgbClr>
                </a:solidFill>
                <a:latin typeface="Calibri"/>
                <a:ea typeface="宋体" panose="02010600030101010101" pitchFamily="2" charset="-122"/>
              </a:rPr>
              <a:t>YOU FOR WATCHING</a:t>
            </a:r>
            <a:endParaRPr lang="zh-CN" altLang="en-US" sz="1333" dirty="0">
              <a:solidFill>
                <a:srgbClr val="FFFFFF">
                  <a:lumMod val="50000"/>
                </a:srgbClr>
              </a:solidFill>
              <a:latin typeface="Calibri"/>
              <a:ea typeface="宋体" panose="02010600030101010101" pitchFamily="2" charset="-122"/>
            </a:endParaRPr>
          </a:p>
        </p:txBody>
      </p:sp>
      <p:grpSp>
        <p:nvGrpSpPr>
          <p:cNvPr id="13" name="PA_组合 20">
            <a:extLst>
              <a:ext uri="{FF2B5EF4-FFF2-40B4-BE49-F238E27FC236}">
                <a16:creationId xmlns:a16="http://schemas.microsoft.com/office/drawing/2014/main" id="{FB8B7698-7B24-4252-AE18-8CAD8193CE49}"/>
              </a:ext>
            </a:extLst>
          </p:cNvPr>
          <p:cNvGrpSpPr/>
          <p:nvPr>
            <p:custDataLst>
              <p:tags r:id="rId4"/>
            </p:custDataLst>
          </p:nvPr>
        </p:nvGrpSpPr>
        <p:grpSpPr>
          <a:xfrm>
            <a:off x="0" y="4007977"/>
            <a:ext cx="12192000" cy="192233"/>
            <a:chOff x="2190216" y="0"/>
            <a:chExt cx="7128792" cy="108012"/>
          </a:xfrm>
        </p:grpSpPr>
        <p:sp>
          <p:nvSpPr>
            <p:cNvPr id="14" name="矩形 13">
              <a:extLst>
                <a:ext uri="{FF2B5EF4-FFF2-40B4-BE49-F238E27FC236}">
                  <a16:creationId xmlns:a16="http://schemas.microsoft.com/office/drawing/2014/main" id="{E6917C51-DF51-42C6-AFB0-27A768F0ED5C}"/>
                </a:ext>
              </a:extLst>
            </p:cNvPr>
            <p:cNvSpPr/>
            <p:nvPr/>
          </p:nvSpPr>
          <p:spPr>
            <a:xfrm>
              <a:off x="2190216" y="0"/>
              <a:ext cx="1188132" cy="1080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srgbClr val="FFFFFF"/>
                </a:solidFill>
                <a:latin typeface="Calibri"/>
                <a:ea typeface="宋体" panose="02010600030101010101" pitchFamily="2" charset="-122"/>
              </a:endParaRPr>
            </a:p>
          </p:txBody>
        </p:sp>
        <p:sp>
          <p:nvSpPr>
            <p:cNvPr id="15" name="矩形 14">
              <a:extLst>
                <a:ext uri="{FF2B5EF4-FFF2-40B4-BE49-F238E27FC236}">
                  <a16:creationId xmlns:a16="http://schemas.microsoft.com/office/drawing/2014/main" id="{2A07BEE1-6EED-40F2-9D09-D0AED8335B45}"/>
                </a:ext>
              </a:extLst>
            </p:cNvPr>
            <p:cNvSpPr/>
            <p:nvPr/>
          </p:nvSpPr>
          <p:spPr>
            <a:xfrm>
              <a:off x="3378348" y="0"/>
              <a:ext cx="1188132" cy="10801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srgbClr val="FFFFFF"/>
                </a:solidFill>
                <a:latin typeface="Calibri"/>
                <a:ea typeface="宋体" panose="02010600030101010101" pitchFamily="2" charset="-122"/>
              </a:endParaRPr>
            </a:p>
          </p:txBody>
        </p:sp>
        <p:sp>
          <p:nvSpPr>
            <p:cNvPr id="23" name="矩形 22">
              <a:extLst>
                <a:ext uri="{FF2B5EF4-FFF2-40B4-BE49-F238E27FC236}">
                  <a16:creationId xmlns:a16="http://schemas.microsoft.com/office/drawing/2014/main" id="{66610107-648F-4EC8-8AF7-274000993795}"/>
                </a:ext>
              </a:extLst>
            </p:cNvPr>
            <p:cNvSpPr/>
            <p:nvPr/>
          </p:nvSpPr>
          <p:spPr>
            <a:xfrm>
              <a:off x="4566480" y="0"/>
              <a:ext cx="1188132" cy="10801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srgbClr val="FFFFFF"/>
                </a:solidFill>
                <a:latin typeface="Calibri"/>
                <a:ea typeface="宋体" panose="02010600030101010101" pitchFamily="2" charset="-122"/>
              </a:endParaRPr>
            </a:p>
          </p:txBody>
        </p:sp>
        <p:sp>
          <p:nvSpPr>
            <p:cNvPr id="24" name="矩形 23">
              <a:extLst>
                <a:ext uri="{FF2B5EF4-FFF2-40B4-BE49-F238E27FC236}">
                  <a16:creationId xmlns:a16="http://schemas.microsoft.com/office/drawing/2014/main" id="{47AFF695-C994-4703-863A-0FDA5B8F0B1D}"/>
                </a:ext>
              </a:extLst>
            </p:cNvPr>
            <p:cNvSpPr/>
            <p:nvPr/>
          </p:nvSpPr>
          <p:spPr>
            <a:xfrm>
              <a:off x="5754612" y="0"/>
              <a:ext cx="1188132" cy="1080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srgbClr val="FFFFFF"/>
                </a:solidFill>
                <a:latin typeface="Calibri"/>
                <a:ea typeface="宋体" panose="02010600030101010101" pitchFamily="2" charset="-122"/>
              </a:endParaRPr>
            </a:p>
          </p:txBody>
        </p:sp>
        <p:sp>
          <p:nvSpPr>
            <p:cNvPr id="25" name="矩形 24">
              <a:extLst>
                <a:ext uri="{FF2B5EF4-FFF2-40B4-BE49-F238E27FC236}">
                  <a16:creationId xmlns:a16="http://schemas.microsoft.com/office/drawing/2014/main" id="{E1C41803-4E47-410A-A836-B7094DF083BA}"/>
                </a:ext>
              </a:extLst>
            </p:cNvPr>
            <p:cNvSpPr/>
            <p:nvPr/>
          </p:nvSpPr>
          <p:spPr>
            <a:xfrm>
              <a:off x="6942744" y="0"/>
              <a:ext cx="1188132" cy="10801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srgbClr val="FFFFFF"/>
                </a:solidFill>
                <a:latin typeface="Calibri"/>
                <a:ea typeface="宋体" panose="02010600030101010101" pitchFamily="2" charset="-122"/>
              </a:endParaRPr>
            </a:p>
          </p:txBody>
        </p:sp>
        <p:sp>
          <p:nvSpPr>
            <p:cNvPr id="26" name="矩形 25">
              <a:extLst>
                <a:ext uri="{FF2B5EF4-FFF2-40B4-BE49-F238E27FC236}">
                  <a16:creationId xmlns:a16="http://schemas.microsoft.com/office/drawing/2014/main" id="{4C63BD50-0C0A-41ED-A54F-82457857D6C1}"/>
                </a:ext>
              </a:extLst>
            </p:cNvPr>
            <p:cNvSpPr/>
            <p:nvPr/>
          </p:nvSpPr>
          <p:spPr>
            <a:xfrm>
              <a:off x="8130876" y="0"/>
              <a:ext cx="1188132" cy="1080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srgbClr val="FFFFFF"/>
                </a:solidFill>
                <a:latin typeface="Calibri"/>
                <a:ea typeface="宋体" panose="02010600030101010101" pitchFamily="2" charset="-122"/>
              </a:endParaRPr>
            </a:p>
          </p:txBody>
        </p:sp>
      </p:grpSp>
      <p:pic>
        <p:nvPicPr>
          <p:cNvPr id="3" name="图片 2">
            <a:extLst>
              <a:ext uri="{FF2B5EF4-FFF2-40B4-BE49-F238E27FC236}">
                <a16:creationId xmlns:a16="http://schemas.microsoft.com/office/drawing/2014/main" id="{A85667CA-DE5C-46C8-9E4C-B20241541D1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83687" y="-304390"/>
            <a:ext cx="5824626" cy="9319402"/>
          </a:xfrm>
          <a:prstGeom prst="rect">
            <a:avLst/>
          </a:prstGeom>
        </p:spPr>
      </p:pic>
    </p:spTree>
    <p:custDataLst>
      <p:tags r:id="rId1"/>
    </p:custDataLst>
    <p:extLst>
      <p:ext uri="{BB962C8B-B14F-4D97-AF65-F5344CB8AC3E}">
        <p14:creationId xmlns:p14="http://schemas.microsoft.com/office/powerpoint/2010/main" val="37117864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to="" calcmode="lin" valueType="num">
                                      <p:cBhvr>
                                        <p:cTn id="7" dur="700" fill="hold">
                                          <p:stCondLst>
                                            <p:cond delay="0"/>
                                          </p:stCondLst>
                                        </p:cTn>
                                        <p:tgtEl>
                                          <p:spTgt spid="7"/>
                                        </p:tgtEl>
                                        <p:attrNameLst>
                                          <p:attrName>ppt_x</p:attrName>
                                        </p:attrNameLst>
                                      </p:cBhvr>
                                      <p:tavLst>
                                        <p:tav tm="0" fmla="#ppt_x-(-#ppt_w/2*cos(ppt_r/180*pi))*((1.5-1.5*$)^2-(1.5-1.5*$)^3)">
                                          <p:val>
                                            <p:strVal val="0"/>
                                          </p:val>
                                        </p:tav>
                                        <p:tav tm="100000">
                                          <p:val>
                                            <p:strVal val="1"/>
                                          </p:val>
                                        </p:tav>
                                      </p:tavLst>
                                    </p:anim>
                                    <p:anim to="" calcmode="lin" valueType="num">
                                      <p:cBhvr>
                                        <p:cTn id="8" dur="700" fill="hold">
                                          <p:stCondLst>
                                            <p:cond delay="0"/>
                                          </p:stCondLst>
                                        </p:cTn>
                                        <p:tgtEl>
                                          <p:spTgt spid="7"/>
                                        </p:tgtEl>
                                        <p:attrNameLst>
                                          <p:attrName>ppt_y</p:attrName>
                                        </p:attrNameLst>
                                      </p:cBhvr>
                                      <p:tavLst>
                                        <p:tav tm="0" fmla="#ppt_y+(-#ppt_h/2*cos(ppt_r/180*pi))*((1.5-1.5*$)^2-(1.5-1.5*$)^3)">
                                          <p:val>
                                            <p:strVal val="0"/>
                                          </p:val>
                                        </p:tav>
                                        <p:tav tm="100000">
                                          <p:val>
                                            <p:strVal val="1"/>
                                          </p:val>
                                        </p:tav>
                                      </p:tavLst>
                                    </p:anim>
                                    <p:anim to="" calcmode="lin" valueType="num">
                                      <p:cBhvr>
                                        <p:cTn id="9" dur="700" fill="hold">
                                          <p:stCondLst>
                                            <p:cond delay="0"/>
                                          </p:stCondLst>
                                        </p:cTn>
                                        <p:tgtEl>
                                          <p:spTgt spid="7"/>
                                        </p:tgtEl>
                                        <p:attrNameLst>
                                          <p:attrName>ppt_h</p:attrName>
                                        </p:attrNameLst>
                                      </p:cBhvr>
                                      <p:tavLst>
                                        <p:tav tm="0" fmla="#ppt_h-(-#ppt_h)*((1.5-1.5*$)^2-(1.5-1.5*$)^3)">
                                          <p:val>
                                            <p:strVal val="0"/>
                                          </p:val>
                                        </p:tav>
                                        <p:tav tm="100000">
                                          <p:val>
                                            <p:strVal val="1"/>
                                          </p:val>
                                        </p:tav>
                                      </p:tavLst>
                                    </p:anim>
                                    <p:anim to="" calcmode="lin" valueType="num">
                                      <p:cBhvr>
                                        <p:cTn id="10" dur="700" fill="hold">
                                          <p:stCondLst>
                                            <p:cond delay="0"/>
                                          </p:stCondLst>
                                        </p:cTn>
                                        <p:tgtEl>
                                          <p:spTgt spid="7"/>
                                        </p:tgtEl>
                                        <p:attrNameLst>
                                          <p:attrName>ppt_w</p:attrName>
                                        </p:attrNameLst>
                                      </p:cBhvr>
                                      <p:tavLst>
                                        <p:tav tm="0" fmla="#ppt_w-(-#ppt_w)*((1.5-1.5*$)^2-(1.5-1.5*$)^3)">
                                          <p:val>
                                            <p:strVal val="0"/>
                                          </p:val>
                                        </p:tav>
                                        <p:tav tm="100000">
                                          <p:val>
                                            <p:strVal val="1"/>
                                          </p:val>
                                        </p:tav>
                                      </p:tavLst>
                                    </p:anim>
                                  </p:childTnLst>
                                </p:cTn>
                              </p:par>
                              <p:par>
                                <p:cTn id="11" presetID="0" presetClass="entr" presetSubtype="0" fill="hold" grpId="0" nodeType="with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to="" calcmode="lin" valueType="num">
                                      <p:cBhvr>
                                        <p:cTn id="13" dur="700" fill="hold">
                                          <p:stCondLst>
                                            <p:cond delay="0"/>
                                          </p:stCondLst>
                                        </p:cTn>
                                        <p:tgtEl>
                                          <p:spTgt spid="8"/>
                                        </p:tgtEl>
                                        <p:attrNameLst>
                                          <p:attrName>ppt_x</p:attrName>
                                        </p:attrNameLst>
                                      </p:cBhvr>
                                      <p:tavLst>
                                        <p:tav tm="0" fmla="#ppt_x-(-#ppt_w/2*cos(ppt_r/180*pi))*((1.5-1.5*$)^2-(1.5-1.5*$)^3)">
                                          <p:val>
                                            <p:strVal val="0"/>
                                          </p:val>
                                        </p:tav>
                                        <p:tav tm="100000">
                                          <p:val>
                                            <p:strVal val="1"/>
                                          </p:val>
                                        </p:tav>
                                      </p:tavLst>
                                    </p:anim>
                                    <p:anim to="" calcmode="lin" valueType="num">
                                      <p:cBhvr>
                                        <p:cTn id="14" dur="700" fill="hold">
                                          <p:stCondLst>
                                            <p:cond delay="0"/>
                                          </p:stCondLst>
                                        </p:cTn>
                                        <p:tgtEl>
                                          <p:spTgt spid="8"/>
                                        </p:tgtEl>
                                        <p:attrNameLst>
                                          <p:attrName>ppt_y</p:attrName>
                                        </p:attrNameLst>
                                      </p:cBhvr>
                                      <p:tavLst>
                                        <p:tav tm="0" fmla="#ppt_y+(-#ppt_h/2*cos(ppt_r/180*pi))*((1.5-1.5*$)^2-(1.5-1.5*$)^3)">
                                          <p:val>
                                            <p:strVal val="0"/>
                                          </p:val>
                                        </p:tav>
                                        <p:tav tm="100000">
                                          <p:val>
                                            <p:strVal val="1"/>
                                          </p:val>
                                        </p:tav>
                                      </p:tavLst>
                                    </p:anim>
                                    <p:anim to="" calcmode="lin" valueType="num">
                                      <p:cBhvr>
                                        <p:cTn id="15" dur="700" fill="hold">
                                          <p:stCondLst>
                                            <p:cond delay="0"/>
                                          </p:stCondLst>
                                        </p:cTn>
                                        <p:tgtEl>
                                          <p:spTgt spid="8"/>
                                        </p:tgtEl>
                                        <p:attrNameLst>
                                          <p:attrName>ppt_h</p:attrName>
                                        </p:attrNameLst>
                                      </p:cBhvr>
                                      <p:tavLst>
                                        <p:tav tm="0" fmla="#ppt_h-(-#ppt_h)*((1.5-1.5*$)^2-(1.5-1.5*$)^3)">
                                          <p:val>
                                            <p:strVal val="0"/>
                                          </p:val>
                                        </p:tav>
                                        <p:tav tm="100000">
                                          <p:val>
                                            <p:strVal val="1"/>
                                          </p:val>
                                        </p:tav>
                                      </p:tavLst>
                                    </p:anim>
                                    <p:anim to="" calcmode="lin" valueType="num">
                                      <p:cBhvr>
                                        <p:cTn id="16" dur="700" fill="hold">
                                          <p:stCondLst>
                                            <p:cond delay="0"/>
                                          </p:stCondLst>
                                        </p:cTn>
                                        <p:tgtEl>
                                          <p:spTgt spid="8"/>
                                        </p:tgtEl>
                                        <p:attrNameLst>
                                          <p:attrName>ppt_w</p:attrName>
                                        </p:attrNameLst>
                                      </p:cBhvr>
                                      <p:tavLst>
                                        <p:tav tm="0" fmla="#ppt_w-(-#ppt_w)*((1.5-1.5*$)^2-(1.5-1.5*$)^3)">
                                          <p:val>
                                            <p:strVal val="0"/>
                                          </p:val>
                                        </p:tav>
                                        <p:tav tm="100000">
                                          <p:val>
                                            <p:strVal val="1"/>
                                          </p:val>
                                        </p:tav>
                                      </p:tavLst>
                                    </p:anim>
                                  </p:childTnLst>
                                </p:cTn>
                              </p:par>
                              <p:par>
                                <p:cTn id="17" presetID="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to="" calcmode="lin" valueType="num">
                                      <p:cBhvr>
                                        <p:cTn id="19" dur="700" fill="hold">
                                          <p:stCondLst>
                                            <p:cond delay="0"/>
                                          </p:stCondLst>
                                        </p:cTn>
                                        <p:tgtEl>
                                          <p:spTgt spid="13"/>
                                        </p:tgtEl>
                                        <p:attrNameLst>
                                          <p:attrName>ppt_x</p:attrName>
                                        </p:attrNameLst>
                                      </p:cBhvr>
                                      <p:tavLst>
                                        <p:tav tm="0" fmla="#ppt_x-(-#ppt_w/2*cos(ppt_r/180*pi))*((1.5-1.5*$)^2-(1.5-1.5*$)^3)">
                                          <p:val>
                                            <p:strVal val="0"/>
                                          </p:val>
                                        </p:tav>
                                        <p:tav tm="100000">
                                          <p:val>
                                            <p:strVal val="1"/>
                                          </p:val>
                                        </p:tav>
                                      </p:tavLst>
                                    </p:anim>
                                    <p:anim to="" calcmode="lin" valueType="num">
                                      <p:cBhvr>
                                        <p:cTn id="20" dur="700" fill="hold">
                                          <p:stCondLst>
                                            <p:cond delay="0"/>
                                          </p:stCondLst>
                                        </p:cTn>
                                        <p:tgtEl>
                                          <p:spTgt spid="13"/>
                                        </p:tgtEl>
                                        <p:attrNameLst>
                                          <p:attrName>ppt_y</p:attrName>
                                        </p:attrNameLst>
                                      </p:cBhvr>
                                      <p:tavLst>
                                        <p:tav tm="0" fmla="#ppt_y+(-#ppt_h/2*cos(ppt_r/180*pi))*((1.5-1.5*$)^2-(1.5-1.5*$)^3)">
                                          <p:val>
                                            <p:strVal val="0"/>
                                          </p:val>
                                        </p:tav>
                                        <p:tav tm="100000">
                                          <p:val>
                                            <p:strVal val="1"/>
                                          </p:val>
                                        </p:tav>
                                      </p:tavLst>
                                    </p:anim>
                                    <p:anim to="" calcmode="lin" valueType="num">
                                      <p:cBhvr>
                                        <p:cTn id="21" dur="700" fill="hold">
                                          <p:stCondLst>
                                            <p:cond delay="0"/>
                                          </p:stCondLst>
                                        </p:cTn>
                                        <p:tgtEl>
                                          <p:spTgt spid="13"/>
                                        </p:tgtEl>
                                        <p:attrNameLst>
                                          <p:attrName>ppt_h</p:attrName>
                                        </p:attrNameLst>
                                      </p:cBhvr>
                                      <p:tavLst>
                                        <p:tav tm="0" fmla="#ppt_h-(-#ppt_h)*((1.5-1.5*$)^2-(1.5-1.5*$)^3)">
                                          <p:val>
                                            <p:strVal val="0"/>
                                          </p:val>
                                        </p:tav>
                                        <p:tav tm="100000">
                                          <p:val>
                                            <p:strVal val="1"/>
                                          </p:val>
                                        </p:tav>
                                      </p:tavLst>
                                    </p:anim>
                                    <p:anim to="" calcmode="lin" valueType="num">
                                      <p:cBhvr>
                                        <p:cTn id="22" dur="700" fill="hold">
                                          <p:stCondLst>
                                            <p:cond delay="0"/>
                                          </p:stCondLst>
                                        </p:cTn>
                                        <p:tgtEl>
                                          <p:spTgt spid="13"/>
                                        </p:tgtEl>
                                        <p:attrNameLst>
                                          <p:attrName>ppt_w</p:attrName>
                                        </p:attrNameLst>
                                      </p:cBhvr>
                                      <p:tavLst>
                                        <p:tav tm="0" fmla="#ppt_w-(-#ppt_w)*((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文本框 48"/>
          <p:cNvSpPr txBox="1">
            <a:spLocks noChangeArrowheads="1"/>
          </p:cNvSpPr>
          <p:nvPr/>
        </p:nvSpPr>
        <p:spPr bwMode="auto">
          <a:xfrm>
            <a:off x="907738" y="218373"/>
            <a:ext cx="517940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en-US" altLang="zh-CN" sz="3200">
                <a:solidFill>
                  <a:schemeClr val="bg1">
                    <a:lumMod val="85000"/>
                  </a:schemeClr>
                </a:solidFill>
                <a:latin typeface="+mn-lt"/>
                <a:ea typeface="+mn-ea"/>
                <a:cs typeface="+mn-ea"/>
                <a:sym typeface="+mn-lt"/>
              </a:rPr>
              <a:t>MySQL</a:t>
            </a:r>
            <a:r>
              <a:rPr lang="zh-CN" altLang="en-US" sz="3200">
                <a:solidFill>
                  <a:schemeClr val="bg1">
                    <a:lumMod val="85000"/>
                  </a:schemeClr>
                </a:solidFill>
                <a:latin typeface="+mn-lt"/>
                <a:ea typeface="+mn-ea"/>
                <a:cs typeface="+mn-ea"/>
                <a:sym typeface="+mn-lt"/>
              </a:rPr>
              <a:t>查询优化规则详解</a:t>
            </a:r>
            <a:endParaRPr lang="zh-CN" altLang="en-US" sz="3200" dirty="0">
              <a:solidFill>
                <a:schemeClr val="bg1">
                  <a:lumMod val="85000"/>
                </a:schemeClr>
              </a:solidFill>
              <a:latin typeface="+mn-lt"/>
              <a:ea typeface="+mn-ea"/>
              <a:cs typeface="+mn-ea"/>
              <a:sym typeface="+mn-lt"/>
            </a:endParaRPr>
          </a:p>
        </p:txBody>
      </p:sp>
      <p:sp>
        <p:nvSpPr>
          <p:cNvPr id="5" name="等腰三角形 4"/>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等腰三角形 5"/>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a:extLst>
              <a:ext uri="{FF2B5EF4-FFF2-40B4-BE49-F238E27FC236}">
                <a16:creationId xmlns:a16="http://schemas.microsoft.com/office/drawing/2014/main" id="{5F561F02-02C4-4FA8-8269-2913846A29E6}"/>
              </a:ext>
            </a:extLst>
          </p:cNvPr>
          <p:cNvSpPr txBox="1"/>
          <p:nvPr/>
        </p:nvSpPr>
        <p:spPr>
          <a:xfrm>
            <a:off x="642890" y="927449"/>
            <a:ext cx="2399415" cy="583493"/>
          </a:xfrm>
          <a:prstGeom prst="rect">
            <a:avLst/>
          </a:prstGeom>
          <a:noFill/>
        </p:spPr>
        <p:txBody>
          <a:bodyPr wrap="square">
            <a:spAutoFit/>
          </a:bodyPr>
          <a:lstStyle/>
          <a:p>
            <a:pPr marL="342900" lvl="1" indent="-342900">
              <a:lnSpc>
                <a:spcPct val="150000"/>
              </a:lnSpc>
              <a:buClr>
                <a:srgbClr val="FFC000"/>
              </a:buClr>
              <a:buFont typeface="Wingdings" panose="05000000000000000000" charset="0"/>
              <a:buChar char="n"/>
            </a:pPr>
            <a:r>
              <a:rPr lang="zh-CN" altLang="en-US" sz="2400" b="1">
                <a:latin typeface="微软雅黑 Light" panose="020B0502040204020203" pitchFamily="34" charset="-122"/>
                <a:ea typeface="微软雅黑 Light" panose="020B0502040204020203" pitchFamily="34" charset="-122"/>
                <a:sym typeface="+mn-ea"/>
              </a:rPr>
              <a:t>条件化简</a:t>
            </a:r>
          </a:p>
        </p:txBody>
      </p:sp>
      <p:sp>
        <p:nvSpPr>
          <p:cNvPr id="13" name="文本框 12">
            <a:extLst>
              <a:ext uri="{FF2B5EF4-FFF2-40B4-BE49-F238E27FC236}">
                <a16:creationId xmlns:a16="http://schemas.microsoft.com/office/drawing/2014/main" id="{9C926EC4-AE74-4496-96E4-EEAD83C75F25}"/>
              </a:ext>
            </a:extLst>
          </p:cNvPr>
          <p:cNvSpPr txBox="1"/>
          <p:nvPr/>
        </p:nvSpPr>
        <p:spPr>
          <a:xfrm>
            <a:off x="6104855" y="927206"/>
            <a:ext cx="2399415" cy="583493"/>
          </a:xfrm>
          <a:prstGeom prst="rect">
            <a:avLst/>
          </a:prstGeom>
          <a:noFill/>
        </p:spPr>
        <p:txBody>
          <a:bodyPr wrap="square">
            <a:spAutoFit/>
          </a:bodyPr>
          <a:lstStyle/>
          <a:p>
            <a:pPr marL="342900" lvl="1" indent="-342900">
              <a:lnSpc>
                <a:spcPct val="150000"/>
              </a:lnSpc>
              <a:buClr>
                <a:srgbClr val="FFC000"/>
              </a:buClr>
              <a:buFont typeface="Wingdings" panose="05000000000000000000" charset="0"/>
              <a:buChar char="n"/>
            </a:pPr>
            <a:r>
              <a:rPr lang="zh-CN" altLang="en-US" sz="2400" b="1">
                <a:latin typeface="微软雅黑 Light" panose="020B0502040204020203" pitchFamily="34" charset="-122"/>
                <a:ea typeface="微软雅黑 Light" panose="020B0502040204020203" pitchFamily="34" charset="-122"/>
                <a:sym typeface="+mn-ea"/>
              </a:rPr>
              <a:t>外连接消除</a:t>
            </a:r>
          </a:p>
        </p:txBody>
      </p:sp>
      <p:sp>
        <p:nvSpPr>
          <p:cNvPr id="11" name="文本框 10">
            <a:extLst>
              <a:ext uri="{FF2B5EF4-FFF2-40B4-BE49-F238E27FC236}">
                <a16:creationId xmlns:a16="http://schemas.microsoft.com/office/drawing/2014/main" id="{4A421E75-DAB4-472A-892A-A5C0EC1AC100}"/>
              </a:ext>
            </a:extLst>
          </p:cNvPr>
          <p:cNvSpPr txBox="1"/>
          <p:nvPr/>
        </p:nvSpPr>
        <p:spPr>
          <a:xfrm>
            <a:off x="1200684" y="1691230"/>
            <a:ext cx="4330834" cy="369332"/>
          </a:xfrm>
          <a:prstGeom prst="rect">
            <a:avLst/>
          </a:prstGeom>
          <a:noFill/>
        </p:spPr>
        <p:txBody>
          <a:bodyPr wrap="square">
            <a:spAutoFit/>
          </a:bodyPr>
          <a:lstStyle/>
          <a:p>
            <a:r>
              <a:rPr lang="en-US" altLang="zh-CN" sz="1800">
                <a:effectLst/>
                <a:latin typeface="Calibri" panose="020F0502020204030204" pitchFamily="34" charset="0"/>
                <a:ea typeface="宋体" panose="02010600030101010101" pitchFamily="2" charset="-122"/>
                <a:cs typeface="Arial" panose="020B0604020202020204" pitchFamily="34" charset="0"/>
              </a:rPr>
              <a:t>((a = 5 AND b = c) OR ((a &gt; c) AND (c &lt; 5)))</a:t>
            </a:r>
            <a:endParaRPr lang="zh-CN" altLang="en-US"/>
          </a:p>
        </p:txBody>
      </p:sp>
      <p:sp>
        <p:nvSpPr>
          <p:cNvPr id="17" name="文本框 16">
            <a:extLst>
              <a:ext uri="{FF2B5EF4-FFF2-40B4-BE49-F238E27FC236}">
                <a16:creationId xmlns:a16="http://schemas.microsoft.com/office/drawing/2014/main" id="{DBC0F872-E219-4E44-AE99-2DEBCD12269F}"/>
              </a:ext>
            </a:extLst>
          </p:cNvPr>
          <p:cNvSpPr txBox="1"/>
          <p:nvPr/>
        </p:nvSpPr>
        <p:spPr>
          <a:xfrm>
            <a:off x="1038314" y="2210879"/>
            <a:ext cx="2200542" cy="369332"/>
          </a:xfrm>
          <a:prstGeom prst="rect">
            <a:avLst/>
          </a:prstGeom>
          <a:noFill/>
        </p:spPr>
        <p:txBody>
          <a:bodyPr wrap="square">
            <a:spAutoFit/>
          </a:bodyPr>
          <a:lstStyle/>
          <a:p>
            <a:pPr indent="237490">
              <a:spcAft>
                <a:spcPts val="400"/>
              </a:spcAft>
            </a:pPr>
            <a:r>
              <a:rPr lang="en-US" altLang="zh-CN" sz="1800">
                <a:effectLst/>
                <a:latin typeface="Calibri" panose="020F0502020204030204" pitchFamily="34" charset="0"/>
                <a:ea typeface="宋体" panose="02010600030101010101" pitchFamily="2" charset="-122"/>
                <a:cs typeface="Arial" panose="020B0604020202020204" pitchFamily="34" charset="0"/>
              </a:rPr>
              <a:t>a = 5 AND b &gt; a</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p:txBody>
      </p:sp>
      <p:sp>
        <p:nvSpPr>
          <p:cNvPr id="18" name="文本框 17">
            <a:extLst>
              <a:ext uri="{FF2B5EF4-FFF2-40B4-BE49-F238E27FC236}">
                <a16:creationId xmlns:a16="http://schemas.microsoft.com/office/drawing/2014/main" id="{76B2C24D-7255-4D0C-907D-CF02B39B3CDD}"/>
              </a:ext>
            </a:extLst>
          </p:cNvPr>
          <p:cNvSpPr txBox="1"/>
          <p:nvPr/>
        </p:nvSpPr>
        <p:spPr>
          <a:xfrm>
            <a:off x="969948" y="2681254"/>
            <a:ext cx="4029342" cy="369332"/>
          </a:xfrm>
          <a:prstGeom prst="rect">
            <a:avLst/>
          </a:prstGeom>
          <a:noFill/>
        </p:spPr>
        <p:txBody>
          <a:bodyPr wrap="square">
            <a:spAutoFit/>
          </a:bodyPr>
          <a:lstStyle/>
          <a:p>
            <a:pPr indent="237490">
              <a:spcAft>
                <a:spcPts val="400"/>
              </a:spcAft>
            </a:pPr>
            <a:r>
              <a:rPr lang="en-US" altLang="zh-CN" sz="1800">
                <a:effectLst/>
                <a:latin typeface="Calibri" panose="020F0502020204030204" pitchFamily="34" charset="0"/>
                <a:ea typeface="宋体" panose="02010600030101010101" pitchFamily="2" charset="-122"/>
                <a:cs typeface="Arial" panose="020B0604020202020204" pitchFamily="34" charset="0"/>
              </a:rPr>
              <a:t>(a &lt; 1 and b = b) OR (a = 6 OR 5 != 5)</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p:txBody>
      </p:sp>
      <p:sp>
        <p:nvSpPr>
          <p:cNvPr id="19" name="文本框 18">
            <a:extLst>
              <a:ext uri="{FF2B5EF4-FFF2-40B4-BE49-F238E27FC236}">
                <a16:creationId xmlns:a16="http://schemas.microsoft.com/office/drawing/2014/main" id="{E6F5A3DC-0435-4A13-A130-91C5C5B1C4C0}"/>
              </a:ext>
            </a:extLst>
          </p:cNvPr>
          <p:cNvSpPr txBox="1"/>
          <p:nvPr/>
        </p:nvSpPr>
        <p:spPr>
          <a:xfrm>
            <a:off x="1038314" y="3244132"/>
            <a:ext cx="1798890" cy="369332"/>
          </a:xfrm>
          <a:prstGeom prst="rect">
            <a:avLst/>
          </a:prstGeom>
          <a:noFill/>
        </p:spPr>
        <p:txBody>
          <a:bodyPr wrap="square">
            <a:spAutoFit/>
          </a:bodyPr>
          <a:lstStyle/>
          <a:p>
            <a:pPr indent="237490">
              <a:spcAft>
                <a:spcPts val="400"/>
              </a:spcAft>
            </a:pPr>
            <a:r>
              <a:rPr lang="en-US" altLang="zh-CN" sz="1800">
                <a:effectLst/>
                <a:latin typeface="Calibri" panose="020F0502020204030204" pitchFamily="34" charset="0"/>
                <a:ea typeface="宋体" panose="02010600030101010101" pitchFamily="2" charset="-122"/>
                <a:cs typeface="Arial" panose="020B0604020202020204" pitchFamily="34" charset="0"/>
              </a:rPr>
              <a:t>a = 5 + 1</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p:txBody>
      </p:sp>
      <p:sp>
        <p:nvSpPr>
          <p:cNvPr id="20" name="文本框 19">
            <a:extLst>
              <a:ext uri="{FF2B5EF4-FFF2-40B4-BE49-F238E27FC236}">
                <a16:creationId xmlns:a16="http://schemas.microsoft.com/office/drawing/2014/main" id="{47F9727D-224A-474A-A93C-2F6C3905E5E8}"/>
              </a:ext>
            </a:extLst>
          </p:cNvPr>
          <p:cNvSpPr txBox="1"/>
          <p:nvPr/>
        </p:nvSpPr>
        <p:spPr>
          <a:xfrm>
            <a:off x="1004131" y="3837396"/>
            <a:ext cx="4527387" cy="1025922"/>
          </a:xfrm>
          <a:prstGeom prst="rect">
            <a:avLst/>
          </a:prstGeom>
          <a:noFill/>
        </p:spPr>
        <p:txBody>
          <a:bodyPr wrap="square">
            <a:spAutoFit/>
          </a:bodyPr>
          <a:lstStyle/>
          <a:p>
            <a:pPr indent="237490">
              <a:spcAft>
                <a:spcPts val="400"/>
              </a:spcAft>
            </a:pPr>
            <a:r>
              <a:rPr lang="en-US" altLang="zh-CN" sz="1800">
                <a:effectLst/>
                <a:latin typeface="Calibri" panose="020F0502020204030204" pitchFamily="34" charset="0"/>
                <a:ea typeface="宋体" panose="02010600030101010101" pitchFamily="2" charset="-122"/>
                <a:cs typeface="Arial" panose="020B0604020202020204" pitchFamily="34" charset="0"/>
              </a:rPr>
              <a:t>SELECT * FROM table1 INNER JOIN table2</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a:p>
            <a:pPr indent="237490">
              <a:spcAft>
                <a:spcPts val="400"/>
              </a:spcAft>
            </a:pPr>
            <a:r>
              <a:rPr lang="en-US" altLang="zh-CN" sz="1800">
                <a:effectLst/>
                <a:latin typeface="Calibri" panose="020F0502020204030204" pitchFamily="34" charset="0"/>
                <a:ea typeface="宋体" panose="02010600030101010101" pitchFamily="2" charset="-122"/>
                <a:cs typeface="Arial" panose="020B0604020202020204" pitchFamily="34" charset="0"/>
              </a:rPr>
              <a:t>    ON table1.column1 = table2.column2 </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a:p>
            <a:pPr indent="237490">
              <a:spcAft>
                <a:spcPts val="400"/>
              </a:spcAft>
            </a:pPr>
            <a:r>
              <a:rPr lang="en-US" altLang="zh-CN" sz="1800">
                <a:effectLst/>
                <a:latin typeface="Calibri" panose="020F0502020204030204" pitchFamily="34" charset="0"/>
                <a:ea typeface="宋体" panose="02010600030101010101" pitchFamily="2" charset="-122"/>
                <a:cs typeface="Arial" panose="020B0604020202020204" pitchFamily="34" charset="0"/>
              </a:rPr>
              <a:t>    WHERE table1.primary_key = 1;</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p:txBody>
      </p:sp>
      <p:sp>
        <p:nvSpPr>
          <p:cNvPr id="21" name="文本框 20">
            <a:extLst>
              <a:ext uri="{FF2B5EF4-FFF2-40B4-BE49-F238E27FC236}">
                <a16:creationId xmlns:a16="http://schemas.microsoft.com/office/drawing/2014/main" id="{7D4C1981-F005-4F6D-AA3A-A6A807E3297D}"/>
              </a:ext>
            </a:extLst>
          </p:cNvPr>
          <p:cNvSpPr txBox="1"/>
          <p:nvPr/>
        </p:nvSpPr>
        <p:spPr>
          <a:xfrm>
            <a:off x="6185019" y="1696505"/>
            <a:ext cx="5411624" cy="369332"/>
          </a:xfrm>
          <a:prstGeom prst="rect">
            <a:avLst/>
          </a:prstGeom>
          <a:noFill/>
        </p:spPr>
        <p:txBody>
          <a:bodyPr wrap="square">
            <a:spAutoFit/>
          </a:bodyPr>
          <a:lstStyle/>
          <a:p>
            <a:r>
              <a:rPr lang="en-US" altLang="zh-CN" sz="1800" b="1">
                <a:effectLst/>
                <a:latin typeface="Calibri" panose="020F0502020204030204" pitchFamily="34" charset="0"/>
                <a:ea typeface="宋体" panose="02010600030101010101" pitchFamily="2" charset="-122"/>
                <a:cs typeface="Arial" panose="020B0604020202020204" pitchFamily="34" charset="0"/>
              </a:rPr>
              <a:t>SELECT * FROM e1 INNER JOIN e2 ON e1.m1 = e2.m2;</a:t>
            </a:r>
            <a:endParaRPr lang="zh-CN" altLang="en-US"/>
          </a:p>
        </p:txBody>
      </p:sp>
      <p:sp>
        <p:nvSpPr>
          <p:cNvPr id="23" name="文本框 22">
            <a:extLst>
              <a:ext uri="{FF2B5EF4-FFF2-40B4-BE49-F238E27FC236}">
                <a16:creationId xmlns:a16="http://schemas.microsoft.com/office/drawing/2014/main" id="{5C4E678D-B5CA-4D8B-8D2A-ACA4FAB49FAF}"/>
              </a:ext>
            </a:extLst>
          </p:cNvPr>
          <p:cNvSpPr txBox="1"/>
          <p:nvPr/>
        </p:nvSpPr>
        <p:spPr>
          <a:xfrm>
            <a:off x="5971373" y="2251643"/>
            <a:ext cx="6097424" cy="369332"/>
          </a:xfrm>
          <a:prstGeom prst="rect">
            <a:avLst/>
          </a:prstGeom>
          <a:noFill/>
        </p:spPr>
        <p:txBody>
          <a:bodyPr wrap="square">
            <a:spAutoFit/>
          </a:bodyPr>
          <a:lstStyle/>
          <a:p>
            <a:pPr indent="238760">
              <a:spcAft>
                <a:spcPts val="400"/>
              </a:spcAft>
            </a:pPr>
            <a:r>
              <a:rPr lang="en-US" altLang="zh-CN" sz="1800" b="1">
                <a:effectLst/>
                <a:latin typeface="Calibri" panose="020F0502020204030204" pitchFamily="34" charset="0"/>
                <a:ea typeface="宋体" panose="02010600030101010101" pitchFamily="2" charset="-122"/>
                <a:cs typeface="Arial" panose="020B0604020202020204" pitchFamily="34" charset="0"/>
              </a:rPr>
              <a:t>SELECT * FROM e1 LEFT JOIN e2 ON e1.m1 = e2.m2;</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p:txBody>
      </p:sp>
      <p:sp>
        <p:nvSpPr>
          <p:cNvPr id="25" name="文本框 24">
            <a:extLst>
              <a:ext uri="{FF2B5EF4-FFF2-40B4-BE49-F238E27FC236}">
                <a16:creationId xmlns:a16="http://schemas.microsoft.com/office/drawing/2014/main" id="{CEEC06B2-5F3A-4AFE-A721-266A74B8240F}"/>
              </a:ext>
            </a:extLst>
          </p:cNvPr>
          <p:cNvSpPr txBox="1"/>
          <p:nvPr/>
        </p:nvSpPr>
        <p:spPr>
          <a:xfrm>
            <a:off x="5971373" y="3209686"/>
            <a:ext cx="6097424" cy="646331"/>
          </a:xfrm>
          <a:prstGeom prst="rect">
            <a:avLst/>
          </a:prstGeom>
          <a:noFill/>
        </p:spPr>
        <p:txBody>
          <a:bodyPr wrap="square">
            <a:spAutoFit/>
          </a:bodyPr>
          <a:lstStyle/>
          <a:p>
            <a:r>
              <a:rPr lang="en-US" altLang="zh-CN" sz="1800" b="1">
                <a:effectLst/>
                <a:latin typeface="Calibri" panose="020F0502020204030204" pitchFamily="34" charset="0"/>
                <a:ea typeface="宋体" panose="02010600030101010101" pitchFamily="2" charset="-122"/>
                <a:cs typeface="Arial" panose="020B0604020202020204" pitchFamily="34" charset="0"/>
              </a:rPr>
              <a:t>SELECT * FROM e1 LEFT JOIN e2 ON e1.m1 = e2.m2 WHERE e2.n2 IS NOT NULL;</a:t>
            </a:r>
            <a:endParaRPr lang="zh-CN" altLang="en-US"/>
          </a:p>
        </p:txBody>
      </p:sp>
      <p:sp>
        <p:nvSpPr>
          <p:cNvPr id="27" name="文本框 26">
            <a:extLst>
              <a:ext uri="{FF2B5EF4-FFF2-40B4-BE49-F238E27FC236}">
                <a16:creationId xmlns:a16="http://schemas.microsoft.com/office/drawing/2014/main" id="{B67ED95C-8BF6-4F4B-93C8-D961A1090A3A}"/>
              </a:ext>
            </a:extLst>
          </p:cNvPr>
          <p:cNvSpPr txBox="1"/>
          <p:nvPr/>
        </p:nvSpPr>
        <p:spPr>
          <a:xfrm>
            <a:off x="5706454" y="4216987"/>
            <a:ext cx="6097424" cy="646331"/>
          </a:xfrm>
          <a:prstGeom prst="rect">
            <a:avLst/>
          </a:prstGeom>
          <a:noFill/>
        </p:spPr>
        <p:txBody>
          <a:bodyPr wrap="square">
            <a:spAutoFit/>
          </a:bodyPr>
          <a:lstStyle/>
          <a:p>
            <a:pPr indent="238760">
              <a:spcAft>
                <a:spcPts val="400"/>
              </a:spcAft>
            </a:pPr>
            <a:r>
              <a:rPr lang="en-US" altLang="zh-CN" sz="1800" b="1">
                <a:effectLst/>
                <a:latin typeface="Calibri" panose="020F0502020204030204" pitchFamily="34" charset="0"/>
                <a:ea typeface="宋体" panose="02010600030101010101" pitchFamily="2" charset="-122"/>
                <a:cs typeface="Arial" panose="020B0604020202020204" pitchFamily="34" charset="0"/>
              </a:rPr>
              <a:t>SELECT * FROM e1 LEFT JOIN e2 ON e1.m1 = e2.m2 WHERE e2.m2 = 2;</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p:txBody>
      </p:sp>
      <p:sp>
        <p:nvSpPr>
          <p:cNvPr id="29" name="文本框 28">
            <a:extLst>
              <a:ext uri="{FF2B5EF4-FFF2-40B4-BE49-F238E27FC236}">
                <a16:creationId xmlns:a16="http://schemas.microsoft.com/office/drawing/2014/main" id="{0DF4F396-3844-44B2-9319-DA46A8DA88B0}"/>
              </a:ext>
            </a:extLst>
          </p:cNvPr>
          <p:cNvSpPr txBox="1"/>
          <p:nvPr/>
        </p:nvSpPr>
        <p:spPr>
          <a:xfrm>
            <a:off x="5971373" y="5267363"/>
            <a:ext cx="2977141" cy="369332"/>
          </a:xfrm>
          <a:prstGeom prst="rect">
            <a:avLst/>
          </a:prstGeom>
          <a:noFill/>
        </p:spPr>
        <p:txBody>
          <a:bodyPr wrap="square">
            <a:spAutoFit/>
          </a:bodyPr>
          <a:lstStyle/>
          <a:p>
            <a:r>
              <a:rPr lang="zh-CN" altLang="zh-CN" sz="1800">
                <a:effectLst/>
                <a:latin typeface="+mj-ea"/>
                <a:ea typeface="+mj-ea"/>
                <a:cs typeface="Arial" panose="020B0604020202020204" pitchFamily="34" charset="0"/>
              </a:rPr>
              <a:t>空值拒绝（</a:t>
            </a:r>
            <a:r>
              <a:rPr lang="en-US" altLang="zh-CN" sz="1800">
                <a:effectLst/>
                <a:latin typeface="+mj-ea"/>
                <a:ea typeface="+mj-ea"/>
                <a:cs typeface="Arial" panose="020B0604020202020204" pitchFamily="34" charset="0"/>
              </a:rPr>
              <a:t>reject-NULL</a:t>
            </a:r>
            <a:r>
              <a:rPr lang="zh-CN" altLang="zh-CN" sz="1800">
                <a:effectLst/>
                <a:latin typeface="+mj-ea"/>
                <a:ea typeface="+mj-ea"/>
                <a:cs typeface="Arial" panose="020B0604020202020204" pitchFamily="34" charset="0"/>
              </a:rPr>
              <a:t>）</a:t>
            </a:r>
            <a:endParaRPr lang="zh-CN" altLang="en-US">
              <a:latin typeface="+mj-ea"/>
              <a:ea typeface="+mj-ea"/>
            </a:endParaRPr>
          </a:p>
        </p:txBody>
      </p:sp>
    </p:spTree>
    <p:custDataLst>
      <p:tags r:id="rId1"/>
    </p:custDataLst>
    <p:extLst>
      <p:ext uri="{BB962C8B-B14F-4D97-AF65-F5344CB8AC3E}">
        <p14:creationId xmlns:p14="http://schemas.microsoft.com/office/powerpoint/2010/main" val="201191817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等腰三角形 4"/>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等腰三角形 5"/>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03E91A28-65E9-4147-8565-726E7BD3FA4E}"/>
              </a:ext>
            </a:extLst>
          </p:cNvPr>
          <p:cNvSpPr txBox="1"/>
          <p:nvPr/>
        </p:nvSpPr>
        <p:spPr>
          <a:xfrm>
            <a:off x="700339" y="848329"/>
            <a:ext cx="3119631" cy="583493"/>
          </a:xfrm>
          <a:prstGeom prst="rect">
            <a:avLst/>
          </a:prstGeom>
          <a:noFill/>
        </p:spPr>
        <p:txBody>
          <a:bodyPr wrap="square">
            <a:spAutoFit/>
          </a:bodyPr>
          <a:lstStyle/>
          <a:p>
            <a:pPr marL="342900" lvl="1" indent="-342900">
              <a:lnSpc>
                <a:spcPct val="150000"/>
              </a:lnSpc>
              <a:buClr>
                <a:srgbClr val="FFC000"/>
              </a:buClr>
              <a:buFont typeface="Wingdings" panose="05000000000000000000" charset="0"/>
              <a:buChar char="n"/>
            </a:pPr>
            <a:r>
              <a:rPr lang="zh-CN" altLang="en-US" sz="2400" b="1">
                <a:latin typeface="微软雅黑 Light" panose="020B0502040204020203" pitchFamily="34" charset="-122"/>
                <a:ea typeface="微软雅黑 Light" panose="020B0502040204020203" pitchFamily="34" charset="-122"/>
                <a:sym typeface="+mn-ea"/>
              </a:rPr>
              <a:t>子查询优化详解</a:t>
            </a:r>
          </a:p>
        </p:txBody>
      </p:sp>
      <p:sp>
        <p:nvSpPr>
          <p:cNvPr id="15" name="文本框 14">
            <a:extLst>
              <a:ext uri="{FF2B5EF4-FFF2-40B4-BE49-F238E27FC236}">
                <a16:creationId xmlns:a16="http://schemas.microsoft.com/office/drawing/2014/main" id="{06066EA7-EDFC-472D-8314-C9F030DC0E0A}"/>
              </a:ext>
            </a:extLst>
          </p:cNvPr>
          <p:cNvSpPr txBox="1"/>
          <p:nvPr/>
        </p:nvSpPr>
        <p:spPr>
          <a:xfrm>
            <a:off x="700339" y="1451498"/>
            <a:ext cx="4043394" cy="460704"/>
          </a:xfrm>
          <a:prstGeom prst="rect">
            <a:avLst/>
          </a:prstGeom>
          <a:noFill/>
        </p:spPr>
        <p:txBody>
          <a:bodyPr wrap="square">
            <a:spAutoFit/>
          </a:bodyPr>
          <a:lstStyle/>
          <a:p>
            <a:pPr marL="742950" lvl="2" indent="-285750">
              <a:lnSpc>
                <a:spcPct val="150000"/>
              </a:lnSpc>
              <a:buClr>
                <a:srgbClr val="FFC000"/>
              </a:buClr>
              <a:buFont typeface="Wingdings" panose="05000000000000000000" charset="0"/>
              <a:buChar char="Ø"/>
            </a:pPr>
            <a:r>
              <a:rPr lang="zh-CN" altLang="en-US" b="1">
                <a:latin typeface="微软雅黑 Light" panose="020B0502040204020203" pitchFamily="34" charset="-122"/>
                <a:ea typeface="微软雅黑 Light" panose="020B0502040204020203" pitchFamily="34" charset="-122"/>
                <a:sym typeface="+mn-ea"/>
              </a:rPr>
              <a:t>子查询语法和子查询的分类</a:t>
            </a:r>
            <a:endParaRPr lang="en-US" altLang="zh-CN" b="1">
              <a:latin typeface="微软雅黑 Light" panose="020B0502040204020203" pitchFamily="34" charset="-122"/>
              <a:ea typeface="微软雅黑 Light" panose="020B0502040204020203" pitchFamily="34" charset="-122"/>
              <a:sym typeface="+mn-ea"/>
            </a:endParaRPr>
          </a:p>
        </p:txBody>
      </p:sp>
      <p:sp>
        <p:nvSpPr>
          <p:cNvPr id="17" name="文本框 16">
            <a:extLst>
              <a:ext uri="{FF2B5EF4-FFF2-40B4-BE49-F238E27FC236}">
                <a16:creationId xmlns:a16="http://schemas.microsoft.com/office/drawing/2014/main" id="{EB3743E4-5BDD-4A52-9138-5D34D5419CE8}"/>
              </a:ext>
            </a:extLst>
          </p:cNvPr>
          <p:cNvSpPr txBox="1"/>
          <p:nvPr/>
        </p:nvSpPr>
        <p:spPr>
          <a:xfrm>
            <a:off x="1630110" y="1978699"/>
            <a:ext cx="6097424" cy="369332"/>
          </a:xfrm>
          <a:prstGeom prst="rect">
            <a:avLst/>
          </a:prstGeom>
          <a:noFill/>
        </p:spPr>
        <p:txBody>
          <a:bodyPr wrap="square">
            <a:spAutoFit/>
          </a:bodyPr>
          <a:lstStyle/>
          <a:p>
            <a:pPr indent="238760">
              <a:spcAft>
                <a:spcPts val="400"/>
              </a:spcAft>
            </a:pPr>
            <a:r>
              <a:rPr lang="en-US" altLang="zh-CN" sz="1800" b="1">
                <a:effectLst/>
                <a:latin typeface="Calibri" panose="020F0502020204030204" pitchFamily="34" charset="0"/>
                <a:ea typeface="宋体" panose="02010600030101010101" pitchFamily="2" charset="-122"/>
                <a:cs typeface="Arial" panose="020B0604020202020204" pitchFamily="34" charset="0"/>
              </a:rPr>
              <a:t>SELECT (SELECT m1 FROM e1 LIMIT 1);</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p:txBody>
      </p:sp>
      <p:sp>
        <p:nvSpPr>
          <p:cNvPr id="18" name="文本框 17">
            <a:extLst>
              <a:ext uri="{FF2B5EF4-FFF2-40B4-BE49-F238E27FC236}">
                <a16:creationId xmlns:a16="http://schemas.microsoft.com/office/drawing/2014/main" id="{0BD0DA88-14DC-4B29-9DA7-3F9B114B0C70}"/>
              </a:ext>
            </a:extLst>
          </p:cNvPr>
          <p:cNvSpPr txBox="1"/>
          <p:nvPr/>
        </p:nvSpPr>
        <p:spPr>
          <a:xfrm>
            <a:off x="1630109" y="2380483"/>
            <a:ext cx="8060821" cy="369332"/>
          </a:xfrm>
          <a:prstGeom prst="rect">
            <a:avLst/>
          </a:prstGeom>
          <a:noFill/>
        </p:spPr>
        <p:txBody>
          <a:bodyPr wrap="square">
            <a:spAutoFit/>
          </a:bodyPr>
          <a:lstStyle/>
          <a:p>
            <a:pPr indent="238760">
              <a:spcAft>
                <a:spcPts val="400"/>
              </a:spcAft>
            </a:pPr>
            <a:r>
              <a:rPr lang="en-US" altLang="zh-CN" sz="1800" b="1">
                <a:effectLst/>
                <a:latin typeface="Calibri" panose="020F0502020204030204" pitchFamily="34" charset="0"/>
                <a:ea typeface="宋体" panose="02010600030101010101" pitchFamily="2" charset="-122"/>
                <a:cs typeface="Arial" panose="020B0604020202020204" pitchFamily="34" charset="0"/>
              </a:rPr>
              <a:t>SELECT m, n FROM (SELECT m2 + 1 AS m, n2 AS n FROM e2 WHERE m2 &gt; 2) AS t;</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p:txBody>
      </p:sp>
      <p:sp>
        <p:nvSpPr>
          <p:cNvPr id="19" name="文本框 18">
            <a:extLst>
              <a:ext uri="{FF2B5EF4-FFF2-40B4-BE49-F238E27FC236}">
                <a16:creationId xmlns:a16="http://schemas.microsoft.com/office/drawing/2014/main" id="{780322C5-C0E7-4763-B329-092BAB9932B9}"/>
              </a:ext>
            </a:extLst>
          </p:cNvPr>
          <p:cNvSpPr txBox="1"/>
          <p:nvPr/>
        </p:nvSpPr>
        <p:spPr>
          <a:xfrm>
            <a:off x="1630109" y="2806834"/>
            <a:ext cx="6097424" cy="369332"/>
          </a:xfrm>
          <a:prstGeom prst="rect">
            <a:avLst/>
          </a:prstGeom>
          <a:noFill/>
        </p:spPr>
        <p:txBody>
          <a:bodyPr wrap="square">
            <a:spAutoFit/>
          </a:bodyPr>
          <a:lstStyle/>
          <a:p>
            <a:pPr indent="238760">
              <a:spcAft>
                <a:spcPts val="400"/>
              </a:spcAft>
            </a:pPr>
            <a:r>
              <a:rPr lang="en-US" altLang="zh-CN" sz="1800" b="1">
                <a:effectLst/>
                <a:latin typeface="Calibri" panose="020F0502020204030204" pitchFamily="34" charset="0"/>
                <a:ea typeface="宋体" panose="02010600030101010101" pitchFamily="2" charset="-122"/>
                <a:cs typeface="Arial" panose="020B0604020202020204" pitchFamily="34" charset="0"/>
              </a:rPr>
              <a:t>SELECT * FROM e1 WHERE m1 IN (SELECT m2 FROM e2);</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p:txBody>
      </p:sp>
      <p:sp>
        <p:nvSpPr>
          <p:cNvPr id="20" name="文本框 19">
            <a:extLst>
              <a:ext uri="{FF2B5EF4-FFF2-40B4-BE49-F238E27FC236}">
                <a16:creationId xmlns:a16="http://schemas.microsoft.com/office/drawing/2014/main" id="{DC36528C-7072-4452-B8CF-5F84265101F1}"/>
              </a:ext>
            </a:extLst>
          </p:cNvPr>
          <p:cNvSpPr txBox="1"/>
          <p:nvPr/>
        </p:nvSpPr>
        <p:spPr>
          <a:xfrm>
            <a:off x="1305370" y="3383402"/>
            <a:ext cx="6097424" cy="369332"/>
          </a:xfrm>
          <a:prstGeom prst="rect">
            <a:avLst/>
          </a:prstGeom>
          <a:noFill/>
        </p:spPr>
        <p:txBody>
          <a:bodyPr wrap="square">
            <a:spAutoFit/>
          </a:bodyPr>
          <a:lstStyle/>
          <a:p>
            <a:pPr indent="237490">
              <a:spcBef>
                <a:spcPts val="1000"/>
              </a:spcBef>
            </a:pPr>
            <a:r>
              <a:rPr lang="zh-CN" altLang="zh-CN" sz="1800" b="1">
                <a:solidFill>
                  <a:schemeClr val="bg1"/>
                </a:solidFill>
                <a:effectLst/>
                <a:latin typeface="Cambria" panose="02040503050406030204" pitchFamily="18" charset="0"/>
                <a:ea typeface="黑体" panose="02010609060101010101" pitchFamily="49" charset="-122"/>
                <a:cs typeface="Times New Roman" panose="02020603050405020304" pitchFamily="18" charset="0"/>
              </a:rPr>
              <a:t>按返回的结果集区分子查询</a:t>
            </a:r>
          </a:p>
        </p:txBody>
      </p:sp>
      <p:sp>
        <p:nvSpPr>
          <p:cNvPr id="21" name="文本框 20">
            <a:extLst>
              <a:ext uri="{FF2B5EF4-FFF2-40B4-BE49-F238E27FC236}">
                <a16:creationId xmlns:a16="http://schemas.microsoft.com/office/drawing/2014/main" id="{3F62B491-248A-4DAE-B6E5-0ECCFC028FB6}"/>
              </a:ext>
            </a:extLst>
          </p:cNvPr>
          <p:cNvSpPr txBox="1"/>
          <p:nvPr/>
        </p:nvSpPr>
        <p:spPr>
          <a:xfrm>
            <a:off x="1695021" y="3836534"/>
            <a:ext cx="1855758" cy="369332"/>
          </a:xfrm>
          <a:prstGeom prst="rect">
            <a:avLst/>
          </a:prstGeom>
          <a:noFill/>
        </p:spPr>
        <p:txBody>
          <a:bodyPr wrap="square">
            <a:spAutoFit/>
          </a:bodyPr>
          <a:lstStyle/>
          <a:p>
            <a:pPr indent="237490">
              <a:spcBef>
                <a:spcPts val="1000"/>
              </a:spcBef>
            </a:pPr>
            <a:r>
              <a:rPr lang="zh-CN" altLang="zh-CN" sz="1800" b="1" i="1">
                <a:solidFill>
                  <a:schemeClr val="bg1"/>
                </a:solidFill>
                <a:effectLst/>
                <a:latin typeface="Cambria" panose="02040503050406030204" pitchFamily="18" charset="0"/>
                <a:ea typeface="宋体" panose="02010600030101010101" pitchFamily="2" charset="-122"/>
                <a:cs typeface="Times New Roman" panose="02020603050405020304" pitchFamily="18" charset="0"/>
              </a:rPr>
              <a:t>标量子查询</a:t>
            </a:r>
          </a:p>
        </p:txBody>
      </p:sp>
      <p:sp>
        <p:nvSpPr>
          <p:cNvPr id="23" name="文本框 22">
            <a:extLst>
              <a:ext uri="{FF2B5EF4-FFF2-40B4-BE49-F238E27FC236}">
                <a16:creationId xmlns:a16="http://schemas.microsoft.com/office/drawing/2014/main" id="{64B2611C-3278-4BB3-9947-7D2BB83D6A74}"/>
              </a:ext>
            </a:extLst>
          </p:cNvPr>
          <p:cNvSpPr txBox="1"/>
          <p:nvPr/>
        </p:nvSpPr>
        <p:spPr>
          <a:xfrm>
            <a:off x="1695021" y="4293684"/>
            <a:ext cx="1855758" cy="369332"/>
          </a:xfrm>
          <a:prstGeom prst="rect">
            <a:avLst/>
          </a:prstGeom>
          <a:noFill/>
        </p:spPr>
        <p:txBody>
          <a:bodyPr wrap="square">
            <a:spAutoFit/>
          </a:bodyPr>
          <a:lstStyle/>
          <a:p>
            <a:pPr indent="237490">
              <a:spcBef>
                <a:spcPts val="1000"/>
              </a:spcBef>
            </a:pPr>
            <a:r>
              <a:rPr lang="zh-CN" altLang="zh-CN" sz="1800" b="1" i="1">
                <a:solidFill>
                  <a:schemeClr val="bg1"/>
                </a:solidFill>
                <a:effectLst/>
                <a:latin typeface="Cambria" panose="02040503050406030204" pitchFamily="18" charset="0"/>
                <a:ea typeface="宋体" panose="02010600030101010101" pitchFamily="2" charset="-122"/>
                <a:cs typeface="Times New Roman" panose="02020603050405020304" pitchFamily="18" charset="0"/>
              </a:rPr>
              <a:t>行子查询</a:t>
            </a:r>
          </a:p>
        </p:txBody>
      </p:sp>
      <p:sp>
        <p:nvSpPr>
          <p:cNvPr id="25" name="文本框 24">
            <a:extLst>
              <a:ext uri="{FF2B5EF4-FFF2-40B4-BE49-F238E27FC236}">
                <a16:creationId xmlns:a16="http://schemas.microsoft.com/office/drawing/2014/main" id="{9EBFBFAD-E07A-46DD-99BE-3643EC24C1C4}"/>
              </a:ext>
            </a:extLst>
          </p:cNvPr>
          <p:cNvSpPr txBox="1"/>
          <p:nvPr/>
        </p:nvSpPr>
        <p:spPr>
          <a:xfrm>
            <a:off x="1690747" y="4788105"/>
            <a:ext cx="1855758" cy="369332"/>
          </a:xfrm>
          <a:prstGeom prst="rect">
            <a:avLst/>
          </a:prstGeom>
          <a:noFill/>
        </p:spPr>
        <p:txBody>
          <a:bodyPr wrap="square">
            <a:spAutoFit/>
          </a:bodyPr>
          <a:lstStyle/>
          <a:p>
            <a:pPr indent="237490">
              <a:spcBef>
                <a:spcPts val="1000"/>
              </a:spcBef>
            </a:pPr>
            <a:r>
              <a:rPr lang="zh-CN" altLang="zh-CN" sz="1800" b="1" i="1">
                <a:solidFill>
                  <a:schemeClr val="bg1"/>
                </a:solidFill>
                <a:effectLst/>
                <a:latin typeface="Cambria" panose="02040503050406030204" pitchFamily="18" charset="0"/>
                <a:ea typeface="宋体" panose="02010600030101010101" pitchFamily="2" charset="-122"/>
                <a:cs typeface="Times New Roman" panose="02020603050405020304" pitchFamily="18" charset="0"/>
              </a:rPr>
              <a:t>列子查询</a:t>
            </a:r>
          </a:p>
        </p:txBody>
      </p:sp>
      <p:sp>
        <p:nvSpPr>
          <p:cNvPr id="27" name="文本框 26">
            <a:extLst>
              <a:ext uri="{FF2B5EF4-FFF2-40B4-BE49-F238E27FC236}">
                <a16:creationId xmlns:a16="http://schemas.microsoft.com/office/drawing/2014/main" id="{EDBB7F0C-E044-4C9D-BECB-CF62450DA19A}"/>
              </a:ext>
            </a:extLst>
          </p:cNvPr>
          <p:cNvSpPr txBox="1"/>
          <p:nvPr/>
        </p:nvSpPr>
        <p:spPr>
          <a:xfrm>
            <a:off x="1690747" y="5282526"/>
            <a:ext cx="1855758" cy="369332"/>
          </a:xfrm>
          <a:prstGeom prst="rect">
            <a:avLst/>
          </a:prstGeom>
          <a:noFill/>
        </p:spPr>
        <p:txBody>
          <a:bodyPr wrap="square">
            <a:spAutoFit/>
          </a:bodyPr>
          <a:lstStyle/>
          <a:p>
            <a:pPr indent="237490">
              <a:spcBef>
                <a:spcPts val="1000"/>
              </a:spcBef>
            </a:pPr>
            <a:r>
              <a:rPr lang="zh-CN" altLang="zh-CN" sz="1800" b="1" i="1">
                <a:solidFill>
                  <a:schemeClr val="bg1"/>
                </a:solidFill>
                <a:effectLst/>
                <a:latin typeface="Cambria" panose="02040503050406030204" pitchFamily="18" charset="0"/>
                <a:ea typeface="宋体" panose="02010600030101010101" pitchFamily="2" charset="-122"/>
                <a:cs typeface="Times New Roman" panose="02020603050405020304" pitchFamily="18" charset="0"/>
              </a:rPr>
              <a:t>表子查询</a:t>
            </a:r>
          </a:p>
        </p:txBody>
      </p:sp>
      <p:sp>
        <p:nvSpPr>
          <p:cNvPr id="29" name="文本框 28">
            <a:extLst>
              <a:ext uri="{FF2B5EF4-FFF2-40B4-BE49-F238E27FC236}">
                <a16:creationId xmlns:a16="http://schemas.microsoft.com/office/drawing/2014/main" id="{C2B77683-0FEB-4544-B98D-A13FD3EBAEAD}"/>
              </a:ext>
            </a:extLst>
          </p:cNvPr>
          <p:cNvSpPr txBox="1"/>
          <p:nvPr/>
        </p:nvSpPr>
        <p:spPr>
          <a:xfrm>
            <a:off x="5660519" y="3385767"/>
            <a:ext cx="3933202" cy="369332"/>
          </a:xfrm>
          <a:prstGeom prst="rect">
            <a:avLst/>
          </a:prstGeom>
          <a:noFill/>
        </p:spPr>
        <p:txBody>
          <a:bodyPr wrap="square">
            <a:spAutoFit/>
          </a:bodyPr>
          <a:lstStyle/>
          <a:p>
            <a:pPr indent="237490">
              <a:spcBef>
                <a:spcPts val="1000"/>
              </a:spcBef>
            </a:pPr>
            <a:r>
              <a:rPr lang="zh-CN" altLang="zh-CN" sz="1800" b="1">
                <a:solidFill>
                  <a:schemeClr val="bg1"/>
                </a:solidFill>
                <a:effectLst/>
                <a:latin typeface="Cambria" panose="02040503050406030204" pitchFamily="18" charset="0"/>
                <a:ea typeface="黑体" panose="02010609060101010101" pitchFamily="49" charset="-122"/>
                <a:cs typeface="Times New Roman" panose="02020603050405020304" pitchFamily="18" charset="0"/>
              </a:rPr>
              <a:t>按与外层查询关系来区分子查询</a:t>
            </a:r>
          </a:p>
        </p:txBody>
      </p:sp>
      <p:sp>
        <p:nvSpPr>
          <p:cNvPr id="31" name="文本框 30">
            <a:extLst>
              <a:ext uri="{FF2B5EF4-FFF2-40B4-BE49-F238E27FC236}">
                <a16:creationId xmlns:a16="http://schemas.microsoft.com/office/drawing/2014/main" id="{88BCD29F-47BA-4D09-8F9E-DFA769C8E9D4}"/>
              </a:ext>
            </a:extLst>
          </p:cNvPr>
          <p:cNvSpPr txBox="1"/>
          <p:nvPr/>
        </p:nvSpPr>
        <p:spPr>
          <a:xfrm>
            <a:off x="5766274" y="3862594"/>
            <a:ext cx="2104403" cy="369332"/>
          </a:xfrm>
          <a:prstGeom prst="rect">
            <a:avLst/>
          </a:prstGeom>
          <a:noFill/>
        </p:spPr>
        <p:txBody>
          <a:bodyPr wrap="square">
            <a:spAutoFit/>
          </a:bodyPr>
          <a:lstStyle/>
          <a:p>
            <a:pPr indent="237490">
              <a:spcBef>
                <a:spcPts val="1000"/>
              </a:spcBef>
            </a:pPr>
            <a:r>
              <a:rPr lang="zh-CN" altLang="zh-CN" sz="1800" b="1" i="1">
                <a:solidFill>
                  <a:schemeClr val="bg1"/>
                </a:solidFill>
                <a:effectLst/>
                <a:latin typeface="Cambria" panose="02040503050406030204" pitchFamily="18" charset="0"/>
                <a:ea typeface="宋体" panose="02010600030101010101" pitchFamily="2" charset="-122"/>
                <a:cs typeface="Times New Roman" panose="02020603050405020304" pitchFamily="18" charset="0"/>
              </a:rPr>
              <a:t>不相关子查询</a:t>
            </a:r>
          </a:p>
        </p:txBody>
      </p:sp>
      <p:sp>
        <p:nvSpPr>
          <p:cNvPr id="33" name="文本框 32">
            <a:extLst>
              <a:ext uri="{FF2B5EF4-FFF2-40B4-BE49-F238E27FC236}">
                <a16:creationId xmlns:a16="http://schemas.microsoft.com/office/drawing/2014/main" id="{63184736-8E6F-4522-8D8E-0E0AC27D6B0D}"/>
              </a:ext>
            </a:extLst>
          </p:cNvPr>
          <p:cNvSpPr txBox="1"/>
          <p:nvPr/>
        </p:nvSpPr>
        <p:spPr>
          <a:xfrm>
            <a:off x="5766274" y="4339421"/>
            <a:ext cx="2104403" cy="369332"/>
          </a:xfrm>
          <a:prstGeom prst="rect">
            <a:avLst/>
          </a:prstGeom>
          <a:noFill/>
        </p:spPr>
        <p:txBody>
          <a:bodyPr wrap="square">
            <a:spAutoFit/>
          </a:bodyPr>
          <a:lstStyle/>
          <a:p>
            <a:pPr indent="237490">
              <a:spcBef>
                <a:spcPts val="1000"/>
              </a:spcBef>
            </a:pPr>
            <a:r>
              <a:rPr lang="zh-CN" altLang="zh-CN" sz="1800" b="1" i="1">
                <a:solidFill>
                  <a:schemeClr val="bg1"/>
                </a:solidFill>
                <a:effectLst/>
                <a:latin typeface="Cambria" panose="02040503050406030204" pitchFamily="18" charset="0"/>
                <a:ea typeface="宋体" panose="02010600030101010101" pitchFamily="2" charset="-122"/>
                <a:cs typeface="Times New Roman" panose="02020603050405020304" pitchFamily="18" charset="0"/>
              </a:rPr>
              <a:t>相关子查询</a:t>
            </a:r>
          </a:p>
        </p:txBody>
      </p:sp>
      <p:sp>
        <p:nvSpPr>
          <p:cNvPr id="35" name="文本框 34">
            <a:extLst>
              <a:ext uri="{FF2B5EF4-FFF2-40B4-BE49-F238E27FC236}">
                <a16:creationId xmlns:a16="http://schemas.microsoft.com/office/drawing/2014/main" id="{EFB402A6-3913-4088-8DEA-23DFFB68B2CD}"/>
              </a:ext>
            </a:extLst>
          </p:cNvPr>
          <p:cNvSpPr txBox="1"/>
          <p:nvPr/>
        </p:nvSpPr>
        <p:spPr>
          <a:xfrm>
            <a:off x="5660519" y="4976999"/>
            <a:ext cx="3933202" cy="369332"/>
          </a:xfrm>
          <a:prstGeom prst="rect">
            <a:avLst/>
          </a:prstGeom>
          <a:noFill/>
        </p:spPr>
        <p:txBody>
          <a:bodyPr wrap="square">
            <a:spAutoFit/>
          </a:bodyPr>
          <a:lstStyle/>
          <a:p>
            <a:pPr indent="237490">
              <a:spcBef>
                <a:spcPts val="1000"/>
              </a:spcBef>
            </a:pPr>
            <a:r>
              <a:rPr lang="en-US" altLang="zh-CN" sz="1800" b="1">
                <a:solidFill>
                  <a:schemeClr val="bg1"/>
                </a:solidFill>
                <a:effectLst/>
                <a:latin typeface="Cambria" panose="02040503050406030204" pitchFamily="18" charset="0"/>
                <a:ea typeface="黑体" panose="02010609060101010101" pitchFamily="49" charset="-122"/>
                <a:cs typeface="Times New Roman" panose="02020603050405020304" pitchFamily="18" charset="0"/>
              </a:rPr>
              <a:t>[NOT] IN/ANY/SOME/ALL</a:t>
            </a:r>
            <a:r>
              <a:rPr lang="zh-CN" altLang="zh-CN" sz="1800" b="1">
                <a:solidFill>
                  <a:schemeClr val="bg1"/>
                </a:solidFill>
                <a:effectLst/>
                <a:latin typeface="Cambria" panose="02040503050406030204" pitchFamily="18" charset="0"/>
                <a:ea typeface="黑体" panose="02010609060101010101" pitchFamily="49" charset="-122"/>
                <a:cs typeface="Times New Roman" panose="02020603050405020304" pitchFamily="18" charset="0"/>
              </a:rPr>
              <a:t>子查询</a:t>
            </a:r>
          </a:p>
        </p:txBody>
      </p:sp>
      <p:sp>
        <p:nvSpPr>
          <p:cNvPr id="36" name="文本框 35">
            <a:extLst>
              <a:ext uri="{FF2B5EF4-FFF2-40B4-BE49-F238E27FC236}">
                <a16:creationId xmlns:a16="http://schemas.microsoft.com/office/drawing/2014/main" id="{4C50D742-DF09-4999-B71D-043F84C907F4}"/>
              </a:ext>
            </a:extLst>
          </p:cNvPr>
          <p:cNvSpPr txBox="1"/>
          <p:nvPr/>
        </p:nvSpPr>
        <p:spPr>
          <a:xfrm>
            <a:off x="830151" y="5859703"/>
            <a:ext cx="4043394" cy="460704"/>
          </a:xfrm>
          <a:prstGeom prst="rect">
            <a:avLst/>
          </a:prstGeom>
          <a:noFill/>
        </p:spPr>
        <p:txBody>
          <a:bodyPr wrap="square">
            <a:spAutoFit/>
          </a:bodyPr>
          <a:lstStyle/>
          <a:p>
            <a:pPr marL="742950" lvl="2" indent="-285750">
              <a:lnSpc>
                <a:spcPct val="150000"/>
              </a:lnSpc>
              <a:buClr>
                <a:srgbClr val="FFC000"/>
              </a:buClr>
              <a:buFont typeface="Wingdings" panose="05000000000000000000" charset="0"/>
              <a:buChar char="Ø"/>
            </a:pPr>
            <a:r>
              <a:rPr lang="zh-CN" altLang="en-US" b="1">
                <a:latin typeface="微软雅黑 Light" panose="020B0502040204020203" pitchFamily="34" charset="-122"/>
                <a:ea typeface="微软雅黑 Light" panose="020B0502040204020203" pitchFamily="34" charset="-122"/>
                <a:sym typeface="+mn-ea"/>
              </a:rPr>
              <a:t>子查询语法注意事项</a:t>
            </a:r>
            <a:endParaRPr lang="en-US" altLang="zh-CN" b="1">
              <a:latin typeface="微软雅黑 Light" panose="020B0502040204020203" pitchFamily="34" charset="-122"/>
              <a:ea typeface="微软雅黑 Light" panose="020B0502040204020203" pitchFamily="34" charset="-122"/>
              <a:sym typeface="+mn-ea"/>
            </a:endParaRPr>
          </a:p>
        </p:txBody>
      </p:sp>
      <p:sp>
        <p:nvSpPr>
          <p:cNvPr id="38" name="文本框 48">
            <a:extLst>
              <a:ext uri="{FF2B5EF4-FFF2-40B4-BE49-F238E27FC236}">
                <a16:creationId xmlns:a16="http://schemas.microsoft.com/office/drawing/2014/main" id="{80B88DA8-254F-459C-9529-BDB341DF3EBF}"/>
              </a:ext>
            </a:extLst>
          </p:cNvPr>
          <p:cNvSpPr txBox="1">
            <a:spLocks noChangeArrowheads="1"/>
          </p:cNvSpPr>
          <p:nvPr/>
        </p:nvSpPr>
        <p:spPr bwMode="auto">
          <a:xfrm>
            <a:off x="907738" y="218373"/>
            <a:ext cx="517940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en-US" altLang="zh-CN" sz="3200">
                <a:solidFill>
                  <a:schemeClr val="bg1">
                    <a:lumMod val="85000"/>
                  </a:schemeClr>
                </a:solidFill>
                <a:latin typeface="+mn-lt"/>
                <a:ea typeface="+mn-ea"/>
                <a:cs typeface="+mn-ea"/>
                <a:sym typeface="+mn-lt"/>
              </a:rPr>
              <a:t>MySQL</a:t>
            </a:r>
            <a:r>
              <a:rPr lang="zh-CN" altLang="en-US" sz="3200">
                <a:solidFill>
                  <a:schemeClr val="bg1">
                    <a:lumMod val="85000"/>
                  </a:schemeClr>
                </a:solidFill>
                <a:latin typeface="+mn-lt"/>
                <a:ea typeface="+mn-ea"/>
                <a:cs typeface="+mn-ea"/>
                <a:sym typeface="+mn-lt"/>
              </a:rPr>
              <a:t>查询优化规则详解</a:t>
            </a:r>
            <a:endParaRPr lang="zh-CN" altLang="en-US" sz="3200" dirty="0">
              <a:solidFill>
                <a:schemeClr val="bg1">
                  <a:lumMod val="85000"/>
                </a:schemeClr>
              </a:solidFill>
              <a:latin typeface="+mn-lt"/>
              <a:ea typeface="+mn-ea"/>
              <a:cs typeface="+mn-ea"/>
              <a:sym typeface="+mn-lt"/>
            </a:endParaRPr>
          </a:p>
        </p:txBody>
      </p:sp>
    </p:spTree>
    <p:custDataLst>
      <p:tags r:id="rId1"/>
    </p:custDataLst>
    <p:extLst>
      <p:ext uri="{BB962C8B-B14F-4D97-AF65-F5344CB8AC3E}">
        <p14:creationId xmlns:p14="http://schemas.microsoft.com/office/powerpoint/2010/main" val="179242295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等腰三角形 4"/>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等腰三角形 5"/>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a:extLst>
              <a:ext uri="{FF2B5EF4-FFF2-40B4-BE49-F238E27FC236}">
                <a16:creationId xmlns:a16="http://schemas.microsoft.com/office/drawing/2014/main" id="{3BFB54B0-1EE3-4D7C-B5AF-D18361E768C5}"/>
              </a:ext>
            </a:extLst>
          </p:cNvPr>
          <p:cNvSpPr txBox="1"/>
          <p:nvPr/>
        </p:nvSpPr>
        <p:spPr>
          <a:xfrm>
            <a:off x="1102392" y="3030030"/>
            <a:ext cx="3112079" cy="369332"/>
          </a:xfrm>
          <a:prstGeom prst="rect">
            <a:avLst/>
          </a:prstGeom>
          <a:noFill/>
        </p:spPr>
        <p:txBody>
          <a:bodyPr wrap="square">
            <a:spAutoFit/>
          </a:bodyPr>
          <a:lstStyle/>
          <a:p>
            <a:r>
              <a:rPr lang="en-US" altLang="zh-CN" sz="1800">
                <a:effectLst/>
                <a:latin typeface="微软雅黑 Light" panose="020B0502040204020203" pitchFamily="34" charset="-122"/>
                <a:ea typeface="微软雅黑 Light" panose="020B0502040204020203" pitchFamily="34" charset="-122"/>
                <a:cs typeface="Arial" panose="020B0604020202020204" pitchFamily="34" charset="0"/>
              </a:rPr>
              <a:t>MySQL</a:t>
            </a:r>
            <a:r>
              <a:rPr lang="zh-CN" altLang="en-US" sz="1800">
                <a:effectLst/>
                <a:latin typeface="微软雅黑 Light" panose="020B0502040204020203" pitchFamily="34" charset="-122"/>
                <a:ea typeface="微软雅黑 Light" panose="020B0502040204020203" pitchFamily="34" charset="-122"/>
                <a:cs typeface="Arial" panose="020B0604020202020204" pitchFamily="34" charset="0"/>
              </a:rPr>
              <a:t>对</a:t>
            </a:r>
            <a:r>
              <a:rPr lang="en-US" altLang="zh-CN" sz="1800">
                <a:effectLst/>
                <a:latin typeface="微软雅黑 Light" panose="020B0502040204020203" pitchFamily="34" charset="-122"/>
                <a:ea typeface="微软雅黑 Light" panose="020B0502040204020203" pitchFamily="34" charset="-122"/>
                <a:cs typeface="Arial" panose="020B0604020202020204" pitchFamily="34" charset="0"/>
              </a:rPr>
              <a:t>IN</a:t>
            </a:r>
            <a:r>
              <a:rPr lang="zh-CN" altLang="en-US" sz="1800">
                <a:effectLst/>
                <a:latin typeface="微软雅黑 Light" panose="020B0502040204020203" pitchFamily="34" charset="-122"/>
                <a:ea typeface="微软雅黑 Light" panose="020B0502040204020203" pitchFamily="34" charset="-122"/>
                <a:cs typeface="Arial" panose="020B0604020202020204" pitchFamily="34" charset="0"/>
              </a:rPr>
              <a:t>子查询的优化</a:t>
            </a:r>
            <a:endParaRPr lang="en-US" altLang="zh-CN" sz="1800">
              <a:effectLst/>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11" name="文本框 10">
            <a:extLst>
              <a:ext uri="{FF2B5EF4-FFF2-40B4-BE49-F238E27FC236}">
                <a16:creationId xmlns:a16="http://schemas.microsoft.com/office/drawing/2014/main" id="{98835C8D-5BB6-4462-BC87-426E86A0BA5B}"/>
              </a:ext>
            </a:extLst>
          </p:cNvPr>
          <p:cNvSpPr txBox="1"/>
          <p:nvPr/>
        </p:nvSpPr>
        <p:spPr>
          <a:xfrm>
            <a:off x="340598" y="927449"/>
            <a:ext cx="4446470" cy="460704"/>
          </a:xfrm>
          <a:prstGeom prst="rect">
            <a:avLst/>
          </a:prstGeom>
          <a:noFill/>
        </p:spPr>
        <p:txBody>
          <a:bodyPr wrap="square">
            <a:spAutoFit/>
          </a:bodyPr>
          <a:lstStyle/>
          <a:p>
            <a:pPr marL="742950" lvl="2" indent="-285750">
              <a:lnSpc>
                <a:spcPct val="150000"/>
              </a:lnSpc>
              <a:buClr>
                <a:srgbClr val="FFC000"/>
              </a:buClr>
              <a:buFont typeface="Wingdings" panose="05000000000000000000" charset="0"/>
              <a:buChar char="Ø"/>
            </a:pPr>
            <a:r>
              <a:rPr lang="zh-CN" altLang="en-US" b="1">
                <a:latin typeface="微软雅黑 Light" panose="020B0502040204020203" pitchFamily="34" charset="-122"/>
                <a:ea typeface="微软雅黑 Light" panose="020B0502040204020203" pitchFamily="34" charset="-122"/>
                <a:sym typeface="+mn-ea"/>
              </a:rPr>
              <a:t>子查询在</a:t>
            </a:r>
            <a:r>
              <a:rPr lang="en-US" altLang="zh-CN" b="1">
                <a:latin typeface="微软雅黑 Light" panose="020B0502040204020203" pitchFamily="34" charset="-122"/>
                <a:ea typeface="微软雅黑 Light" panose="020B0502040204020203" pitchFamily="34" charset="-122"/>
                <a:sym typeface="+mn-ea"/>
              </a:rPr>
              <a:t>MySQL</a:t>
            </a:r>
            <a:r>
              <a:rPr lang="zh-CN" altLang="en-US" b="1">
                <a:latin typeface="微软雅黑 Light" panose="020B0502040204020203" pitchFamily="34" charset="-122"/>
                <a:ea typeface="微软雅黑 Light" panose="020B0502040204020203" pitchFamily="34" charset="-122"/>
                <a:sym typeface="+mn-ea"/>
              </a:rPr>
              <a:t>中是怎么执行的</a:t>
            </a:r>
          </a:p>
        </p:txBody>
      </p:sp>
      <p:sp>
        <p:nvSpPr>
          <p:cNvPr id="13" name="文本框 12">
            <a:extLst>
              <a:ext uri="{FF2B5EF4-FFF2-40B4-BE49-F238E27FC236}">
                <a16:creationId xmlns:a16="http://schemas.microsoft.com/office/drawing/2014/main" id="{0FD09F3B-09C8-4794-985E-8FAA707EEF20}"/>
              </a:ext>
            </a:extLst>
          </p:cNvPr>
          <p:cNvSpPr txBox="1"/>
          <p:nvPr/>
        </p:nvSpPr>
        <p:spPr>
          <a:xfrm>
            <a:off x="907738" y="1388153"/>
            <a:ext cx="7795902" cy="369332"/>
          </a:xfrm>
          <a:prstGeom prst="rect">
            <a:avLst/>
          </a:prstGeom>
          <a:noFill/>
        </p:spPr>
        <p:txBody>
          <a:bodyPr wrap="square">
            <a:spAutoFit/>
          </a:bodyPr>
          <a:lstStyle/>
          <a:p>
            <a:pPr indent="237490">
              <a:spcAft>
                <a:spcPts val="400"/>
              </a:spcAft>
            </a:pPr>
            <a:r>
              <a:rPr lang="en-US" altLang="zh-CN" sz="1800">
                <a:effectLst/>
                <a:latin typeface="Calibri" panose="020F0502020204030204" pitchFamily="34" charset="0"/>
                <a:ea typeface="宋体" panose="02010600030101010101" pitchFamily="2" charset="-122"/>
                <a:cs typeface="Arial" panose="020B0604020202020204" pitchFamily="34" charset="0"/>
              </a:rPr>
              <a:t>SELECT * FROM s1 WHERE order_note IN (SELECT order_note FROM s2);</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p:txBody>
      </p:sp>
      <p:sp>
        <p:nvSpPr>
          <p:cNvPr id="20" name="文本框 19">
            <a:extLst>
              <a:ext uri="{FF2B5EF4-FFF2-40B4-BE49-F238E27FC236}">
                <a16:creationId xmlns:a16="http://schemas.microsoft.com/office/drawing/2014/main" id="{14AD76DA-82EC-4793-B044-66DA37CAC079}"/>
              </a:ext>
            </a:extLst>
          </p:cNvPr>
          <p:cNvSpPr txBox="1"/>
          <p:nvPr/>
        </p:nvSpPr>
        <p:spPr>
          <a:xfrm>
            <a:off x="909161" y="1820460"/>
            <a:ext cx="10486404" cy="369332"/>
          </a:xfrm>
          <a:prstGeom prst="rect">
            <a:avLst/>
          </a:prstGeom>
          <a:noFill/>
        </p:spPr>
        <p:txBody>
          <a:bodyPr wrap="square">
            <a:spAutoFit/>
          </a:bodyPr>
          <a:lstStyle/>
          <a:p>
            <a:pPr indent="237490">
              <a:spcAft>
                <a:spcPts val="400"/>
              </a:spcAft>
            </a:pPr>
            <a:r>
              <a:rPr lang="en-US" altLang="zh-CN" sz="1800">
                <a:effectLst/>
                <a:latin typeface="Calibri" panose="020F0502020204030204" pitchFamily="34" charset="0"/>
                <a:ea typeface="宋体" panose="02010600030101010101" pitchFamily="2" charset="-122"/>
                <a:cs typeface="Arial" panose="020B0604020202020204" pitchFamily="34" charset="0"/>
              </a:rPr>
              <a:t>SELECT * FROM s1 WHERE order_note IN (SELECT order_note FROM s2 WHERE s1.order_no= s2.order_no);</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p:txBody>
      </p:sp>
      <p:sp>
        <p:nvSpPr>
          <p:cNvPr id="23" name="文本框 22">
            <a:extLst>
              <a:ext uri="{FF2B5EF4-FFF2-40B4-BE49-F238E27FC236}">
                <a16:creationId xmlns:a16="http://schemas.microsoft.com/office/drawing/2014/main" id="{9A227F25-5278-4279-BADD-A00A59E93B28}"/>
              </a:ext>
            </a:extLst>
          </p:cNvPr>
          <p:cNvSpPr txBox="1"/>
          <p:nvPr/>
        </p:nvSpPr>
        <p:spPr>
          <a:xfrm>
            <a:off x="1102392" y="2385153"/>
            <a:ext cx="4396575" cy="369332"/>
          </a:xfrm>
          <a:prstGeom prst="rect">
            <a:avLst/>
          </a:prstGeom>
          <a:noFill/>
        </p:spPr>
        <p:txBody>
          <a:bodyPr wrap="square">
            <a:spAutoFit/>
          </a:bodyPr>
          <a:lstStyle/>
          <a:p>
            <a:r>
              <a:rPr lang="zh-CN" altLang="en-US" sz="1800">
                <a:effectLst/>
                <a:latin typeface="微软雅黑 Light" panose="020B0502040204020203" pitchFamily="34" charset="-122"/>
                <a:ea typeface="微软雅黑 Light" panose="020B0502040204020203" pitchFamily="34" charset="-122"/>
                <a:cs typeface="Arial" panose="020B0604020202020204" pitchFamily="34" charset="0"/>
              </a:rPr>
              <a:t>标量子查询、行子查询的执行方式</a:t>
            </a:r>
            <a:endParaRPr lang="en-US" altLang="zh-CN" sz="1800">
              <a:effectLst/>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24" name="文本框 23">
            <a:extLst>
              <a:ext uri="{FF2B5EF4-FFF2-40B4-BE49-F238E27FC236}">
                <a16:creationId xmlns:a16="http://schemas.microsoft.com/office/drawing/2014/main" id="{16C69AEA-5CE0-4B96-B342-A5F3CB371102}"/>
              </a:ext>
            </a:extLst>
          </p:cNvPr>
          <p:cNvSpPr txBox="1"/>
          <p:nvPr/>
        </p:nvSpPr>
        <p:spPr>
          <a:xfrm>
            <a:off x="1024530" y="3458639"/>
            <a:ext cx="1885061" cy="369332"/>
          </a:xfrm>
          <a:prstGeom prst="rect">
            <a:avLst/>
          </a:prstGeom>
          <a:noFill/>
        </p:spPr>
        <p:txBody>
          <a:bodyPr wrap="square">
            <a:spAutoFit/>
          </a:bodyPr>
          <a:lstStyle/>
          <a:p>
            <a:pPr indent="237490">
              <a:spcBef>
                <a:spcPts val="1000"/>
              </a:spcBef>
            </a:pPr>
            <a:r>
              <a:rPr lang="zh-CN" altLang="zh-CN" sz="1800" b="1" i="1">
                <a:solidFill>
                  <a:schemeClr val="bg1"/>
                </a:solidFill>
                <a:effectLst/>
                <a:latin typeface="Cambria" panose="02040503050406030204" pitchFamily="18" charset="0"/>
                <a:ea typeface="宋体" panose="02010600030101010101" pitchFamily="2" charset="-122"/>
                <a:cs typeface="Times New Roman" panose="02020603050405020304" pitchFamily="18" charset="0"/>
              </a:rPr>
              <a:t>物化表</a:t>
            </a:r>
          </a:p>
        </p:txBody>
      </p:sp>
      <p:sp>
        <p:nvSpPr>
          <p:cNvPr id="25" name="文本框 24">
            <a:extLst>
              <a:ext uri="{FF2B5EF4-FFF2-40B4-BE49-F238E27FC236}">
                <a16:creationId xmlns:a16="http://schemas.microsoft.com/office/drawing/2014/main" id="{ACD9D980-5CF4-4C31-89AB-E2D3EBF38928}"/>
              </a:ext>
            </a:extLst>
          </p:cNvPr>
          <p:cNvSpPr txBox="1"/>
          <p:nvPr/>
        </p:nvSpPr>
        <p:spPr>
          <a:xfrm>
            <a:off x="981896" y="3919192"/>
            <a:ext cx="3112079" cy="369332"/>
          </a:xfrm>
          <a:prstGeom prst="rect">
            <a:avLst/>
          </a:prstGeom>
          <a:noFill/>
        </p:spPr>
        <p:txBody>
          <a:bodyPr wrap="square">
            <a:spAutoFit/>
          </a:bodyPr>
          <a:lstStyle/>
          <a:p>
            <a:pPr indent="237490">
              <a:spcBef>
                <a:spcPts val="1000"/>
              </a:spcBef>
            </a:pPr>
            <a:r>
              <a:rPr lang="zh-CN" altLang="zh-CN" sz="1800" b="1" i="1">
                <a:solidFill>
                  <a:schemeClr val="bg1"/>
                </a:solidFill>
                <a:effectLst/>
                <a:latin typeface="Cambria" panose="02040503050406030204" pitchFamily="18" charset="0"/>
                <a:ea typeface="宋体" panose="02010600030101010101" pitchFamily="2" charset="-122"/>
                <a:cs typeface="Times New Roman" panose="02020603050405020304" pitchFamily="18" charset="0"/>
              </a:rPr>
              <a:t>物化表转连接</a:t>
            </a:r>
          </a:p>
        </p:txBody>
      </p:sp>
      <p:sp>
        <p:nvSpPr>
          <p:cNvPr id="26" name="文本框 25">
            <a:extLst>
              <a:ext uri="{FF2B5EF4-FFF2-40B4-BE49-F238E27FC236}">
                <a16:creationId xmlns:a16="http://schemas.microsoft.com/office/drawing/2014/main" id="{AF007893-F127-4760-BB54-36A1F08BC7A8}"/>
              </a:ext>
            </a:extLst>
          </p:cNvPr>
          <p:cNvSpPr txBox="1"/>
          <p:nvPr/>
        </p:nvSpPr>
        <p:spPr>
          <a:xfrm>
            <a:off x="981896" y="4393005"/>
            <a:ext cx="3112079" cy="369332"/>
          </a:xfrm>
          <a:prstGeom prst="rect">
            <a:avLst/>
          </a:prstGeom>
          <a:noFill/>
        </p:spPr>
        <p:txBody>
          <a:bodyPr wrap="square">
            <a:spAutoFit/>
          </a:bodyPr>
          <a:lstStyle/>
          <a:p>
            <a:pPr indent="237490">
              <a:spcBef>
                <a:spcPts val="1000"/>
              </a:spcBef>
            </a:pPr>
            <a:r>
              <a:rPr lang="zh-CN" altLang="zh-CN" sz="1800" b="1" i="1">
                <a:solidFill>
                  <a:schemeClr val="bg1"/>
                </a:solidFill>
                <a:effectLst/>
                <a:latin typeface="Cambria" panose="02040503050406030204" pitchFamily="18" charset="0"/>
                <a:ea typeface="宋体" panose="02010600030101010101" pitchFamily="2" charset="-122"/>
                <a:cs typeface="Times New Roman" panose="02020603050405020304" pitchFamily="18" charset="0"/>
              </a:rPr>
              <a:t>将子查询转换为</a:t>
            </a:r>
            <a:r>
              <a:rPr lang="en-US" altLang="zh-CN" sz="1800" b="1" i="1">
                <a:solidFill>
                  <a:schemeClr val="bg1"/>
                </a:solidFill>
                <a:effectLst/>
                <a:latin typeface="Cambria" panose="02040503050406030204" pitchFamily="18" charset="0"/>
                <a:ea typeface="宋体" panose="02010600030101010101" pitchFamily="2" charset="-122"/>
                <a:cs typeface="Times New Roman" panose="02020603050405020304" pitchFamily="18" charset="0"/>
              </a:rPr>
              <a:t>semi-join</a:t>
            </a:r>
            <a:endParaRPr lang="zh-CN" altLang="zh-CN" sz="1800" b="1" i="1">
              <a:solidFill>
                <a:schemeClr val="bg1"/>
              </a:solidFill>
              <a:effectLst/>
              <a:latin typeface="Cambria" panose="02040503050406030204" pitchFamily="18" charset="0"/>
              <a:ea typeface="宋体" panose="02010600030101010101" pitchFamily="2" charset="-122"/>
              <a:cs typeface="Times New Roman" panose="02020603050405020304" pitchFamily="18" charset="0"/>
            </a:endParaRPr>
          </a:p>
        </p:txBody>
      </p:sp>
      <p:sp>
        <p:nvSpPr>
          <p:cNvPr id="28" name="文本框 27">
            <a:extLst>
              <a:ext uri="{FF2B5EF4-FFF2-40B4-BE49-F238E27FC236}">
                <a16:creationId xmlns:a16="http://schemas.microsoft.com/office/drawing/2014/main" id="{0010B344-D70D-4A66-A9CA-2B12A508FEBB}"/>
              </a:ext>
            </a:extLst>
          </p:cNvPr>
          <p:cNvSpPr txBox="1"/>
          <p:nvPr/>
        </p:nvSpPr>
        <p:spPr>
          <a:xfrm>
            <a:off x="1457874" y="4874516"/>
            <a:ext cx="4752624" cy="1477328"/>
          </a:xfrm>
          <a:prstGeom prst="rect">
            <a:avLst/>
          </a:prstGeom>
          <a:noFill/>
        </p:spPr>
        <p:txBody>
          <a:bodyPr wrap="square">
            <a:spAutoFit/>
          </a:bodyPr>
          <a:lstStyle/>
          <a:p>
            <a:pPr indent="237490">
              <a:spcBef>
                <a:spcPts val="1000"/>
              </a:spcBef>
            </a:pPr>
            <a:r>
              <a:rPr lang="en-US" altLang="zh-CN" sz="1800" i="1" u="sng">
                <a:solidFill>
                  <a:schemeClr val="bg1"/>
                </a:solidFill>
                <a:effectLst/>
                <a:latin typeface="Cambria" panose="02040503050406030204" pitchFamily="18" charset="0"/>
                <a:ea typeface="宋体" panose="02010600030101010101" pitchFamily="2" charset="-122"/>
                <a:cs typeface="Times New Roman" panose="02020603050405020304" pitchFamily="18" charset="0"/>
              </a:rPr>
              <a:t>Table pullout </a:t>
            </a:r>
            <a:r>
              <a:rPr lang="zh-CN" altLang="en-US" sz="1800" i="1" u="sng">
                <a:solidFill>
                  <a:schemeClr val="bg1"/>
                </a:solidFill>
                <a:effectLst/>
                <a:latin typeface="Cambria" panose="02040503050406030204" pitchFamily="18" charset="0"/>
                <a:ea typeface="宋体" panose="02010600030101010101" pitchFamily="2" charset="-122"/>
                <a:cs typeface="Times New Roman" panose="02020603050405020304" pitchFamily="18" charset="0"/>
              </a:rPr>
              <a:t>（子查询中的表上拉）、</a:t>
            </a:r>
            <a:r>
              <a:rPr lang="en-US" altLang="zh-CN" sz="1800" i="1" u="sng">
                <a:solidFill>
                  <a:schemeClr val="bg1"/>
                </a:solidFill>
                <a:effectLst/>
                <a:latin typeface="Cambria" panose="02040503050406030204" pitchFamily="18" charset="0"/>
                <a:ea typeface="宋体" panose="02010600030101010101" pitchFamily="2" charset="-122"/>
                <a:cs typeface="Times New Roman" panose="02020603050405020304" pitchFamily="18" charset="0"/>
              </a:rPr>
              <a:t>DuplicateWeedout execution strategy </a:t>
            </a:r>
            <a:r>
              <a:rPr lang="zh-CN" altLang="en-US" sz="1800" i="1" u="sng">
                <a:solidFill>
                  <a:schemeClr val="bg1"/>
                </a:solidFill>
                <a:effectLst/>
                <a:latin typeface="Cambria" panose="02040503050406030204" pitchFamily="18" charset="0"/>
                <a:ea typeface="宋体" panose="02010600030101010101" pitchFamily="2" charset="-122"/>
                <a:cs typeface="Times New Roman" panose="02020603050405020304" pitchFamily="18" charset="0"/>
              </a:rPr>
              <a:t>（重复值消除）、</a:t>
            </a:r>
            <a:r>
              <a:rPr lang="en-US" altLang="zh-CN" sz="1800" i="1" u="sng">
                <a:solidFill>
                  <a:schemeClr val="bg1"/>
                </a:solidFill>
                <a:effectLst/>
                <a:latin typeface="Cambria" panose="02040503050406030204" pitchFamily="18" charset="0"/>
                <a:ea typeface="宋体" panose="02010600030101010101" pitchFamily="2" charset="-122"/>
                <a:cs typeface="Times New Roman" panose="02020603050405020304" pitchFamily="18" charset="0"/>
              </a:rPr>
              <a:t>LooseScan execution strategy </a:t>
            </a:r>
            <a:r>
              <a:rPr lang="zh-CN" altLang="en-US" sz="1800" i="1" u="sng">
                <a:solidFill>
                  <a:schemeClr val="bg1"/>
                </a:solidFill>
                <a:effectLst/>
                <a:latin typeface="Cambria" panose="02040503050406030204" pitchFamily="18" charset="0"/>
                <a:ea typeface="宋体" panose="02010600030101010101" pitchFamily="2" charset="-122"/>
                <a:cs typeface="Times New Roman" panose="02020603050405020304" pitchFamily="18" charset="0"/>
              </a:rPr>
              <a:t>（松散扫描）、</a:t>
            </a:r>
            <a:r>
              <a:rPr lang="en-US" altLang="zh-CN" sz="1800" i="1" u="sng">
                <a:solidFill>
                  <a:schemeClr val="bg1"/>
                </a:solidFill>
                <a:effectLst/>
                <a:latin typeface="Cambria" panose="02040503050406030204" pitchFamily="18" charset="0"/>
                <a:ea typeface="宋体" panose="02010600030101010101" pitchFamily="2" charset="-122"/>
                <a:cs typeface="Times New Roman" panose="02020603050405020304" pitchFamily="18" charset="0"/>
              </a:rPr>
              <a:t>Semi-join Materializationa</a:t>
            </a:r>
            <a:r>
              <a:rPr lang="zh-CN" altLang="en-US" sz="1800" i="1" u="sng">
                <a:solidFill>
                  <a:schemeClr val="bg1"/>
                </a:solidFill>
                <a:effectLst/>
                <a:latin typeface="Cambria" panose="02040503050406030204" pitchFamily="18" charset="0"/>
                <a:ea typeface="宋体" panose="02010600030101010101" pitchFamily="2" charset="-122"/>
                <a:cs typeface="Times New Roman" panose="02020603050405020304" pitchFamily="18" charset="0"/>
              </a:rPr>
              <a:t>半连接物化、</a:t>
            </a:r>
            <a:r>
              <a:rPr lang="en-US" altLang="zh-CN" sz="1800" i="1" u="sng">
                <a:solidFill>
                  <a:schemeClr val="bg1"/>
                </a:solidFill>
                <a:effectLst/>
                <a:latin typeface="Cambria" panose="02040503050406030204" pitchFamily="18" charset="0"/>
                <a:ea typeface="宋体" panose="02010600030101010101" pitchFamily="2" charset="-122"/>
                <a:cs typeface="Times New Roman" panose="02020603050405020304" pitchFamily="18" charset="0"/>
              </a:rPr>
              <a:t>FirstMatch execution strategy </a:t>
            </a:r>
            <a:r>
              <a:rPr lang="zh-CN" altLang="en-US" sz="1800" i="1" u="sng">
                <a:solidFill>
                  <a:schemeClr val="bg1"/>
                </a:solidFill>
                <a:effectLst/>
                <a:latin typeface="Cambria" panose="02040503050406030204" pitchFamily="18" charset="0"/>
                <a:ea typeface="宋体" panose="02010600030101010101" pitchFamily="2" charset="-122"/>
                <a:cs typeface="Times New Roman" panose="02020603050405020304" pitchFamily="18" charset="0"/>
              </a:rPr>
              <a:t>（首次匹配）</a:t>
            </a:r>
            <a:endParaRPr lang="zh-CN" altLang="zh-CN" sz="1800" i="1" u="sng">
              <a:solidFill>
                <a:schemeClr val="bg1"/>
              </a:solidFill>
              <a:effectLst/>
              <a:latin typeface="Cambria" panose="02040503050406030204" pitchFamily="18" charset="0"/>
              <a:ea typeface="宋体" panose="02010600030101010101" pitchFamily="2" charset="-122"/>
              <a:cs typeface="Times New Roman" panose="02020603050405020304" pitchFamily="18" charset="0"/>
            </a:endParaRPr>
          </a:p>
        </p:txBody>
      </p:sp>
      <p:sp>
        <p:nvSpPr>
          <p:cNvPr id="35" name="文本框 34">
            <a:extLst>
              <a:ext uri="{FF2B5EF4-FFF2-40B4-BE49-F238E27FC236}">
                <a16:creationId xmlns:a16="http://schemas.microsoft.com/office/drawing/2014/main" id="{A9652308-7B6B-4617-AC3D-7A0CADAB4721}"/>
              </a:ext>
            </a:extLst>
          </p:cNvPr>
          <p:cNvSpPr txBox="1"/>
          <p:nvPr/>
        </p:nvSpPr>
        <p:spPr>
          <a:xfrm>
            <a:off x="6930891" y="3429000"/>
            <a:ext cx="3980110" cy="369332"/>
          </a:xfrm>
          <a:prstGeom prst="rect">
            <a:avLst/>
          </a:prstGeom>
          <a:noFill/>
        </p:spPr>
        <p:txBody>
          <a:bodyPr wrap="square">
            <a:spAutoFit/>
          </a:bodyPr>
          <a:lstStyle/>
          <a:p>
            <a:pPr indent="237490">
              <a:spcBef>
                <a:spcPts val="1000"/>
              </a:spcBef>
            </a:pPr>
            <a:r>
              <a:rPr lang="zh-CN" altLang="en-US" sz="1800" b="1" i="1">
                <a:solidFill>
                  <a:schemeClr val="bg1"/>
                </a:solidFill>
                <a:effectLst/>
                <a:latin typeface="Cambria" panose="02040503050406030204" pitchFamily="18" charset="0"/>
                <a:ea typeface="宋体" panose="02010600030101010101" pitchFamily="2" charset="-122"/>
                <a:cs typeface="Times New Roman" panose="02020603050405020304" pitchFamily="18" charset="0"/>
              </a:rPr>
              <a:t>不能转为</a:t>
            </a:r>
            <a:r>
              <a:rPr lang="en-US" altLang="zh-CN" sz="1800" b="1" i="1">
                <a:solidFill>
                  <a:schemeClr val="bg1"/>
                </a:solidFill>
                <a:effectLst/>
                <a:latin typeface="Cambria" panose="02040503050406030204" pitchFamily="18" charset="0"/>
                <a:ea typeface="宋体" panose="02010600030101010101" pitchFamily="2" charset="-122"/>
                <a:cs typeface="Times New Roman" panose="02020603050405020304" pitchFamily="18" charset="0"/>
              </a:rPr>
              <a:t>semi-join</a:t>
            </a:r>
            <a:r>
              <a:rPr lang="zh-CN" altLang="en-US" sz="1800" b="1" i="1">
                <a:solidFill>
                  <a:schemeClr val="bg1"/>
                </a:solidFill>
                <a:effectLst/>
                <a:latin typeface="Cambria" panose="02040503050406030204" pitchFamily="18" charset="0"/>
                <a:ea typeface="宋体" panose="02010600030101010101" pitchFamily="2" charset="-122"/>
                <a:cs typeface="Times New Roman" panose="02020603050405020304" pitchFamily="18" charset="0"/>
              </a:rPr>
              <a:t>查询的子查询</a:t>
            </a:r>
            <a:endParaRPr lang="zh-CN" altLang="zh-CN" sz="1800" b="1" i="1">
              <a:solidFill>
                <a:schemeClr val="bg1"/>
              </a:solidFill>
              <a:effectLst/>
              <a:latin typeface="Cambria" panose="02040503050406030204" pitchFamily="18" charset="0"/>
              <a:ea typeface="宋体" panose="02010600030101010101" pitchFamily="2" charset="-122"/>
              <a:cs typeface="Times New Roman" panose="02020603050405020304" pitchFamily="18" charset="0"/>
            </a:endParaRPr>
          </a:p>
        </p:txBody>
      </p:sp>
      <p:sp>
        <p:nvSpPr>
          <p:cNvPr id="37" name="文本框 36">
            <a:extLst>
              <a:ext uri="{FF2B5EF4-FFF2-40B4-BE49-F238E27FC236}">
                <a16:creationId xmlns:a16="http://schemas.microsoft.com/office/drawing/2014/main" id="{C4EAAF14-429C-4888-B32A-A515793327FB}"/>
              </a:ext>
            </a:extLst>
          </p:cNvPr>
          <p:cNvSpPr txBox="1"/>
          <p:nvPr/>
        </p:nvSpPr>
        <p:spPr>
          <a:xfrm>
            <a:off x="7199990" y="3863550"/>
            <a:ext cx="4396575" cy="646331"/>
          </a:xfrm>
          <a:prstGeom prst="rect">
            <a:avLst/>
          </a:prstGeom>
          <a:noFill/>
        </p:spPr>
        <p:txBody>
          <a:bodyPr wrap="square">
            <a:spAutoFit/>
          </a:bodyPr>
          <a:lstStyle/>
          <a:p>
            <a:pPr indent="237490">
              <a:spcAft>
                <a:spcPts val="400"/>
              </a:spcAft>
            </a:pPr>
            <a:r>
              <a:rPr lang="zh-CN" altLang="zh-CN" sz="1800">
                <a:effectLst/>
                <a:latin typeface="Calibri" panose="020F0502020204030204" pitchFamily="34" charset="0"/>
                <a:ea typeface="宋体" panose="02010600030101010101" pitchFamily="2" charset="-122"/>
                <a:cs typeface="Arial" panose="020B0604020202020204" pitchFamily="34" charset="0"/>
              </a:rPr>
              <a:t>对于不相关子查询来说，</a:t>
            </a:r>
            <a:r>
              <a:rPr lang="zh-CN" altLang="en-US">
                <a:latin typeface="Calibri" panose="020F0502020204030204" pitchFamily="34" charset="0"/>
                <a:ea typeface="宋体" panose="02010600030101010101" pitchFamily="2" charset="-122"/>
                <a:cs typeface="Arial" panose="020B0604020202020204" pitchFamily="34" charset="0"/>
              </a:rPr>
              <a:t>会</a:t>
            </a:r>
            <a:r>
              <a:rPr lang="zh-CN" altLang="zh-CN" sz="1800">
                <a:effectLst/>
                <a:latin typeface="Calibri" panose="020F0502020204030204" pitchFamily="34" charset="0"/>
                <a:ea typeface="宋体" panose="02010600030101010101" pitchFamily="2" charset="-122"/>
                <a:cs typeface="Arial" panose="020B0604020202020204" pitchFamily="34" charset="0"/>
              </a:rPr>
              <a:t>尝试把它们物化之后再参与查询</a:t>
            </a:r>
          </a:p>
        </p:txBody>
      </p:sp>
      <p:sp>
        <p:nvSpPr>
          <p:cNvPr id="39" name="文本框 38">
            <a:extLst>
              <a:ext uri="{FF2B5EF4-FFF2-40B4-BE49-F238E27FC236}">
                <a16:creationId xmlns:a16="http://schemas.microsoft.com/office/drawing/2014/main" id="{5573F56D-117E-4458-87F6-847AC6CE0851}"/>
              </a:ext>
            </a:extLst>
          </p:cNvPr>
          <p:cNvSpPr txBox="1"/>
          <p:nvPr/>
        </p:nvSpPr>
        <p:spPr>
          <a:xfrm>
            <a:off x="7199990" y="4762337"/>
            <a:ext cx="4091047" cy="646331"/>
          </a:xfrm>
          <a:prstGeom prst="rect">
            <a:avLst/>
          </a:prstGeom>
          <a:noFill/>
        </p:spPr>
        <p:txBody>
          <a:bodyPr wrap="square">
            <a:spAutoFit/>
          </a:bodyPr>
          <a:lstStyle/>
          <a:p>
            <a:r>
              <a:rPr lang="zh-CN" altLang="zh-CN" sz="1800">
                <a:effectLst/>
                <a:latin typeface="Calibri" panose="020F0502020204030204" pitchFamily="34" charset="0"/>
                <a:ea typeface="宋体" panose="02010600030101010101" pitchFamily="2" charset="-122"/>
                <a:cs typeface="Arial" panose="020B0604020202020204" pitchFamily="34" charset="0"/>
              </a:rPr>
              <a:t>不管子查询是相关的还是不相关的，都可以把</a:t>
            </a:r>
            <a:r>
              <a:rPr lang="en-US" altLang="zh-CN" sz="1800">
                <a:effectLst/>
                <a:latin typeface="Calibri" panose="020F0502020204030204" pitchFamily="34" charset="0"/>
                <a:ea typeface="宋体" panose="02010600030101010101" pitchFamily="2" charset="-122"/>
                <a:cs typeface="Arial" panose="020B0604020202020204" pitchFamily="34" charset="0"/>
              </a:rPr>
              <a:t>IN</a:t>
            </a:r>
            <a:r>
              <a:rPr lang="zh-CN" altLang="zh-CN" sz="1800">
                <a:effectLst/>
                <a:latin typeface="Calibri" panose="020F0502020204030204" pitchFamily="34" charset="0"/>
                <a:ea typeface="宋体" panose="02010600030101010101" pitchFamily="2" charset="-122"/>
                <a:cs typeface="Arial" panose="020B0604020202020204" pitchFamily="34" charset="0"/>
              </a:rPr>
              <a:t>子查询尝试转为</a:t>
            </a:r>
            <a:r>
              <a:rPr lang="en-US" altLang="zh-CN" sz="1800">
                <a:effectLst/>
                <a:latin typeface="Calibri" panose="020F0502020204030204" pitchFamily="34" charset="0"/>
                <a:ea typeface="宋体" panose="02010600030101010101" pitchFamily="2" charset="-122"/>
                <a:cs typeface="Arial" panose="020B0604020202020204" pitchFamily="34" charset="0"/>
              </a:rPr>
              <a:t>EXISTS</a:t>
            </a:r>
            <a:r>
              <a:rPr lang="zh-CN" altLang="zh-CN" sz="1800">
                <a:effectLst/>
                <a:latin typeface="Calibri" panose="020F0502020204030204" pitchFamily="34" charset="0"/>
                <a:ea typeface="宋体" panose="02010600030101010101" pitchFamily="2" charset="-122"/>
                <a:cs typeface="Arial" panose="020B0604020202020204" pitchFamily="34" charset="0"/>
              </a:rPr>
              <a:t>子查询</a:t>
            </a:r>
            <a:endParaRPr lang="zh-CN" altLang="en-US"/>
          </a:p>
        </p:txBody>
      </p:sp>
      <p:sp>
        <p:nvSpPr>
          <p:cNvPr id="40" name="文本框 48">
            <a:extLst>
              <a:ext uri="{FF2B5EF4-FFF2-40B4-BE49-F238E27FC236}">
                <a16:creationId xmlns:a16="http://schemas.microsoft.com/office/drawing/2014/main" id="{1DED1480-AD7F-49B8-B514-2E7D93BBDD7E}"/>
              </a:ext>
            </a:extLst>
          </p:cNvPr>
          <p:cNvSpPr txBox="1">
            <a:spLocks noChangeArrowheads="1"/>
          </p:cNvSpPr>
          <p:nvPr/>
        </p:nvSpPr>
        <p:spPr bwMode="auto">
          <a:xfrm>
            <a:off x="907738" y="218373"/>
            <a:ext cx="517940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en-US" altLang="zh-CN" sz="3200">
                <a:solidFill>
                  <a:schemeClr val="bg1">
                    <a:lumMod val="85000"/>
                  </a:schemeClr>
                </a:solidFill>
                <a:latin typeface="+mn-lt"/>
                <a:ea typeface="+mn-ea"/>
                <a:cs typeface="+mn-ea"/>
                <a:sym typeface="+mn-lt"/>
              </a:rPr>
              <a:t>MySQL</a:t>
            </a:r>
            <a:r>
              <a:rPr lang="zh-CN" altLang="en-US" sz="3200">
                <a:solidFill>
                  <a:schemeClr val="bg1">
                    <a:lumMod val="85000"/>
                  </a:schemeClr>
                </a:solidFill>
                <a:latin typeface="+mn-lt"/>
                <a:ea typeface="+mn-ea"/>
                <a:cs typeface="+mn-ea"/>
                <a:sym typeface="+mn-lt"/>
              </a:rPr>
              <a:t>查询优化规则详解</a:t>
            </a:r>
            <a:endParaRPr lang="zh-CN" altLang="en-US" sz="3200" dirty="0">
              <a:solidFill>
                <a:schemeClr val="bg1">
                  <a:lumMod val="85000"/>
                </a:schemeClr>
              </a:solidFill>
              <a:latin typeface="+mn-lt"/>
              <a:ea typeface="+mn-ea"/>
              <a:cs typeface="+mn-ea"/>
              <a:sym typeface="+mn-lt"/>
            </a:endParaRPr>
          </a:p>
        </p:txBody>
      </p:sp>
    </p:spTree>
    <p:custDataLst>
      <p:tags r:id="rId1"/>
    </p:custDataLst>
    <p:extLst>
      <p:ext uri="{BB962C8B-B14F-4D97-AF65-F5344CB8AC3E}">
        <p14:creationId xmlns:p14="http://schemas.microsoft.com/office/powerpoint/2010/main" val="362776818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等腰三角形 4"/>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等腰三角形 5"/>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a:extLst>
              <a:ext uri="{FF2B5EF4-FFF2-40B4-BE49-F238E27FC236}">
                <a16:creationId xmlns:a16="http://schemas.microsoft.com/office/drawing/2014/main" id="{3BFB54B0-1EE3-4D7C-B5AF-D18361E768C5}"/>
              </a:ext>
            </a:extLst>
          </p:cNvPr>
          <p:cNvSpPr txBox="1"/>
          <p:nvPr/>
        </p:nvSpPr>
        <p:spPr>
          <a:xfrm>
            <a:off x="1102392" y="1053623"/>
            <a:ext cx="3112079" cy="369332"/>
          </a:xfrm>
          <a:prstGeom prst="rect">
            <a:avLst/>
          </a:prstGeom>
          <a:noFill/>
        </p:spPr>
        <p:txBody>
          <a:bodyPr wrap="square">
            <a:spAutoFit/>
          </a:bodyPr>
          <a:lstStyle/>
          <a:p>
            <a:r>
              <a:rPr lang="en-US" altLang="zh-CN" sz="1800">
                <a:effectLst/>
                <a:latin typeface="微软雅黑 Light" panose="020B0502040204020203" pitchFamily="34" charset="-122"/>
                <a:ea typeface="微软雅黑 Light" panose="020B0502040204020203" pitchFamily="34" charset="-122"/>
                <a:cs typeface="Arial" panose="020B0604020202020204" pitchFamily="34" charset="0"/>
              </a:rPr>
              <a:t>MySQL</a:t>
            </a:r>
            <a:r>
              <a:rPr lang="zh-CN" altLang="en-US" sz="1800">
                <a:effectLst/>
                <a:latin typeface="微软雅黑 Light" panose="020B0502040204020203" pitchFamily="34" charset="-122"/>
                <a:ea typeface="微软雅黑 Light" panose="020B0502040204020203" pitchFamily="34" charset="-122"/>
                <a:cs typeface="Arial" panose="020B0604020202020204" pitchFamily="34" charset="0"/>
              </a:rPr>
              <a:t>对</a:t>
            </a:r>
            <a:r>
              <a:rPr lang="en-US" altLang="zh-CN" sz="1800">
                <a:effectLst/>
                <a:latin typeface="微软雅黑 Light" panose="020B0502040204020203" pitchFamily="34" charset="-122"/>
                <a:ea typeface="微软雅黑 Light" panose="020B0502040204020203" pitchFamily="34" charset="-122"/>
                <a:cs typeface="Arial" panose="020B0604020202020204" pitchFamily="34" charset="0"/>
              </a:rPr>
              <a:t>IN</a:t>
            </a:r>
            <a:r>
              <a:rPr lang="zh-CN" altLang="en-US" sz="1800">
                <a:effectLst/>
                <a:latin typeface="微软雅黑 Light" panose="020B0502040204020203" pitchFamily="34" charset="-122"/>
                <a:ea typeface="微软雅黑 Light" panose="020B0502040204020203" pitchFamily="34" charset="-122"/>
                <a:cs typeface="Arial" panose="020B0604020202020204" pitchFamily="34" charset="0"/>
              </a:rPr>
              <a:t>子查询的优化</a:t>
            </a:r>
            <a:endParaRPr lang="en-US" altLang="zh-CN" sz="1800">
              <a:effectLst/>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24" name="文本框 23">
            <a:extLst>
              <a:ext uri="{FF2B5EF4-FFF2-40B4-BE49-F238E27FC236}">
                <a16:creationId xmlns:a16="http://schemas.microsoft.com/office/drawing/2014/main" id="{16C69AEA-5CE0-4B96-B342-A5F3CB371102}"/>
              </a:ext>
            </a:extLst>
          </p:cNvPr>
          <p:cNvSpPr txBox="1"/>
          <p:nvPr/>
        </p:nvSpPr>
        <p:spPr>
          <a:xfrm>
            <a:off x="1102392" y="1974934"/>
            <a:ext cx="1885061" cy="369332"/>
          </a:xfrm>
          <a:prstGeom prst="rect">
            <a:avLst/>
          </a:prstGeom>
          <a:noFill/>
        </p:spPr>
        <p:txBody>
          <a:bodyPr wrap="square">
            <a:spAutoFit/>
          </a:bodyPr>
          <a:lstStyle/>
          <a:p>
            <a:pPr indent="237490">
              <a:spcBef>
                <a:spcPts val="1000"/>
              </a:spcBef>
            </a:pPr>
            <a:r>
              <a:rPr lang="zh-CN" altLang="zh-CN" sz="1800" b="1" i="1">
                <a:solidFill>
                  <a:schemeClr val="bg1"/>
                </a:solidFill>
                <a:effectLst/>
                <a:latin typeface="Cambria" panose="02040503050406030204" pitchFamily="18" charset="0"/>
                <a:ea typeface="宋体" panose="02010600030101010101" pitchFamily="2" charset="-122"/>
                <a:cs typeface="Times New Roman" panose="02020603050405020304" pitchFamily="18" charset="0"/>
              </a:rPr>
              <a:t>物化表</a:t>
            </a:r>
          </a:p>
        </p:txBody>
      </p:sp>
      <p:sp>
        <p:nvSpPr>
          <p:cNvPr id="25" name="文本框 24">
            <a:extLst>
              <a:ext uri="{FF2B5EF4-FFF2-40B4-BE49-F238E27FC236}">
                <a16:creationId xmlns:a16="http://schemas.microsoft.com/office/drawing/2014/main" id="{ACD9D980-5CF4-4C31-89AB-E2D3EBF38928}"/>
              </a:ext>
            </a:extLst>
          </p:cNvPr>
          <p:cNvSpPr txBox="1"/>
          <p:nvPr/>
        </p:nvSpPr>
        <p:spPr>
          <a:xfrm>
            <a:off x="1037270" y="2440108"/>
            <a:ext cx="3112079" cy="369332"/>
          </a:xfrm>
          <a:prstGeom prst="rect">
            <a:avLst/>
          </a:prstGeom>
          <a:noFill/>
        </p:spPr>
        <p:txBody>
          <a:bodyPr wrap="square">
            <a:spAutoFit/>
          </a:bodyPr>
          <a:lstStyle/>
          <a:p>
            <a:pPr indent="237490">
              <a:spcBef>
                <a:spcPts val="1000"/>
              </a:spcBef>
            </a:pPr>
            <a:r>
              <a:rPr lang="zh-CN" altLang="zh-CN" sz="1800" b="1" i="1">
                <a:solidFill>
                  <a:schemeClr val="bg1"/>
                </a:solidFill>
                <a:effectLst/>
                <a:latin typeface="Cambria" panose="02040503050406030204" pitchFamily="18" charset="0"/>
                <a:ea typeface="宋体" panose="02010600030101010101" pitchFamily="2" charset="-122"/>
                <a:cs typeface="Times New Roman" panose="02020603050405020304" pitchFamily="18" charset="0"/>
              </a:rPr>
              <a:t>物化表转连接</a:t>
            </a:r>
          </a:p>
        </p:txBody>
      </p:sp>
      <p:sp>
        <p:nvSpPr>
          <p:cNvPr id="26" name="文本框 25">
            <a:extLst>
              <a:ext uri="{FF2B5EF4-FFF2-40B4-BE49-F238E27FC236}">
                <a16:creationId xmlns:a16="http://schemas.microsoft.com/office/drawing/2014/main" id="{AF007893-F127-4760-BB54-36A1F08BC7A8}"/>
              </a:ext>
            </a:extLst>
          </p:cNvPr>
          <p:cNvSpPr txBox="1"/>
          <p:nvPr/>
        </p:nvSpPr>
        <p:spPr>
          <a:xfrm>
            <a:off x="981896" y="4393005"/>
            <a:ext cx="3112079" cy="369332"/>
          </a:xfrm>
          <a:prstGeom prst="rect">
            <a:avLst/>
          </a:prstGeom>
          <a:noFill/>
        </p:spPr>
        <p:txBody>
          <a:bodyPr wrap="square">
            <a:spAutoFit/>
          </a:bodyPr>
          <a:lstStyle/>
          <a:p>
            <a:pPr indent="237490">
              <a:spcBef>
                <a:spcPts val="1000"/>
              </a:spcBef>
            </a:pPr>
            <a:r>
              <a:rPr lang="zh-CN" altLang="zh-CN" sz="1800" b="1" i="1">
                <a:solidFill>
                  <a:schemeClr val="bg1"/>
                </a:solidFill>
                <a:effectLst/>
                <a:latin typeface="Cambria" panose="02040503050406030204" pitchFamily="18" charset="0"/>
                <a:ea typeface="宋体" panose="02010600030101010101" pitchFamily="2" charset="-122"/>
                <a:cs typeface="Times New Roman" panose="02020603050405020304" pitchFamily="18" charset="0"/>
              </a:rPr>
              <a:t>将子查询转换为</a:t>
            </a:r>
            <a:r>
              <a:rPr lang="en-US" altLang="zh-CN" sz="1800" b="1" i="1">
                <a:solidFill>
                  <a:schemeClr val="bg1"/>
                </a:solidFill>
                <a:effectLst/>
                <a:latin typeface="Cambria" panose="02040503050406030204" pitchFamily="18" charset="0"/>
                <a:ea typeface="宋体" panose="02010600030101010101" pitchFamily="2" charset="-122"/>
                <a:cs typeface="Times New Roman" panose="02020603050405020304" pitchFamily="18" charset="0"/>
              </a:rPr>
              <a:t>semi-join</a:t>
            </a:r>
            <a:endParaRPr lang="zh-CN" altLang="zh-CN" sz="1800" b="1" i="1">
              <a:solidFill>
                <a:schemeClr val="bg1"/>
              </a:solidFill>
              <a:effectLst/>
              <a:latin typeface="Cambria" panose="02040503050406030204" pitchFamily="18" charset="0"/>
              <a:ea typeface="宋体" panose="02010600030101010101" pitchFamily="2" charset="-122"/>
              <a:cs typeface="Times New Roman" panose="02020603050405020304" pitchFamily="18" charset="0"/>
            </a:endParaRPr>
          </a:p>
        </p:txBody>
      </p:sp>
      <p:sp>
        <p:nvSpPr>
          <p:cNvPr id="28" name="文本框 27">
            <a:extLst>
              <a:ext uri="{FF2B5EF4-FFF2-40B4-BE49-F238E27FC236}">
                <a16:creationId xmlns:a16="http://schemas.microsoft.com/office/drawing/2014/main" id="{0010B344-D70D-4A66-A9CA-2B12A508FEBB}"/>
              </a:ext>
            </a:extLst>
          </p:cNvPr>
          <p:cNvSpPr txBox="1"/>
          <p:nvPr/>
        </p:nvSpPr>
        <p:spPr>
          <a:xfrm>
            <a:off x="1457874" y="4874516"/>
            <a:ext cx="4752624" cy="1477328"/>
          </a:xfrm>
          <a:prstGeom prst="rect">
            <a:avLst/>
          </a:prstGeom>
          <a:noFill/>
        </p:spPr>
        <p:txBody>
          <a:bodyPr wrap="square">
            <a:spAutoFit/>
          </a:bodyPr>
          <a:lstStyle/>
          <a:p>
            <a:pPr indent="237490">
              <a:spcBef>
                <a:spcPts val="1000"/>
              </a:spcBef>
            </a:pPr>
            <a:r>
              <a:rPr lang="en-US" altLang="zh-CN" sz="1800" i="1" u="sng">
                <a:solidFill>
                  <a:schemeClr val="bg1"/>
                </a:solidFill>
                <a:effectLst/>
                <a:latin typeface="Cambria" panose="02040503050406030204" pitchFamily="18" charset="0"/>
                <a:ea typeface="宋体" panose="02010600030101010101" pitchFamily="2" charset="-122"/>
                <a:cs typeface="Times New Roman" panose="02020603050405020304" pitchFamily="18" charset="0"/>
              </a:rPr>
              <a:t>Table pullout </a:t>
            </a:r>
            <a:r>
              <a:rPr lang="zh-CN" altLang="en-US" sz="1800" i="1" u="sng">
                <a:solidFill>
                  <a:schemeClr val="bg1"/>
                </a:solidFill>
                <a:effectLst/>
                <a:latin typeface="Cambria" panose="02040503050406030204" pitchFamily="18" charset="0"/>
                <a:ea typeface="宋体" panose="02010600030101010101" pitchFamily="2" charset="-122"/>
                <a:cs typeface="Times New Roman" panose="02020603050405020304" pitchFamily="18" charset="0"/>
              </a:rPr>
              <a:t>（子查询中的表上拉）、</a:t>
            </a:r>
            <a:r>
              <a:rPr lang="en-US" altLang="zh-CN" sz="1800" i="1" u="sng">
                <a:solidFill>
                  <a:schemeClr val="bg1"/>
                </a:solidFill>
                <a:effectLst/>
                <a:latin typeface="Cambria" panose="02040503050406030204" pitchFamily="18" charset="0"/>
                <a:ea typeface="宋体" panose="02010600030101010101" pitchFamily="2" charset="-122"/>
                <a:cs typeface="Times New Roman" panose="02020603050405020304" pitchFamily="18" charset="0"/>
              </a:rPr>
              <a:t>DuplicateWeedout execution strategy </a:t>
            </a:r>
            <a:r>
              <a:rPr lang="zh-CN" altLang="en-US" sz="1800" i="1" u="sng">
                <a:solidFill>
                  <a:schemeClr val="bg1"/>
                </a:solidFill>
                <a:effectLst/>
                <a:latin typeface="Cambria" panose="02040503050406030204" pitchFamily="18" charset="0"/>
                <a:ea typeface="宋体" panose="02010600030101010101" pitchFamily="2" charset="-122"/>
                <a:cs typeface="Times New Roman" panose="02020603050405020304" pitchFamily="18" charset="0"/>
              </a:rPr>
              <a:t>（重复值消除）、</a:t>
            </a:r>
            <a:r>
              <a:rPr lang="en-US" altLang="zh-CN" sz="1800" i="1" u="sng">
                <a:solidFill>
                  <a:schemeClr val="bg1"/>
                </a:solidFill>
                <a:effectLst/>
                <a:latin typeface="Cambria" panose="02040503050406030204" pitchFamily="18" charset="0"/>
                <a:ea typeface="宋体" panose="02010600030101010101" pitchFamily="2" charset="-122"/>
                <a:cs typeface="Times New Roman" panose="02020603050405020304" pitchFamily="18" charset="0"/>
              </a:rPr>
              <a:t>LooseScan execution strategy </a:t>
            </a:r>
            <a:r>
              <a:rPr lang="zh-CN" altLang="en-US" sz="1800" i="1" u="sng">
                <a:solidFill>
                  <a:schemeClr val="bg1"/>
                </a:solidFill>
                <a:effectLst/>
                <a:latin typeface="Cambria" panose="02040503050406030204" pitchFamily="18" charset="0"/>
                <a:ea typeface="宋体" panose="02010600030101010101" pitchFamily="2" charset="-122"/>
                <a:cs typeface="Times New Roman" panose="02020603050405020304" pitchFamily="18" charset="0"/>
              </a:rPr>
              <a:t>（松散扫描）、</a:t>
            </a:r>
            <a:r>
              <a:rPr lang="en-US" altLang="zh-CN" sz="1800" i="1" u="sng">
                <a:solidFill>
                  <a:schemeClr val="bg1"/>
                </a:solidFill>
                <a:effectLst/>
                <a:latin typeface="Cambria" panose="02040503050406030204" pitchFamily="18" charset="0"/>
                <a:ea typeface="宋体" panose="02010600030101010101" pitchFamily="2" charset="-122"/>
                <a:cs typeface="Times New Roman" panose="02020603050405020304" pitchFamily="18" charset="0"/>
              </a:rPr>
              <a:t>Semi-join Materializationa</a:t>
            </a:r>
            <a:r>
              <a:rPr lang="zh-CN" altLang="en-US" sz="1800" i="1" u="sng">
                <a:solidFill>
                  <a:schemeClr val="bg1"/>
                </a:solidFill>
                <a:effectLst/>
                <a:latin typeface="Cambria" panose="02040503050406030204" pitchFamily="18" charset="0"/>
                <a:ea typeface="宋体" panose="02010600030101010101" pitchFamily="2" charset="-122"/>
                <a:cs typeface="Times New Roman" panose="02020603050405020304" pitchFamily="18" charset="0"/>
              </a:rPr>
              <a:t>半连接物化、</a:t>
            </a:r>
            <a:r>
              <a:rPr lang="en-US" altLang="zh-CN" sz="1800" i="1" u="sng">
                <a:solidFill>
                  <a:schemeClr val="bg1"/>
                </a:solidFill>
                <a:effectLst/>
                <a:latin typeface="Cambria" panose="02040503050406030204" pitchFamily="18" charset="0"/>
                <a:ea typeface="宋体" panose="02010600030101010101" pitchFamily="2" charset="-122"/>
                <a:cs typeface="Times New Roman" panose="02020603050405020304" pitchFamily="18" charset="0"/>
              </a:rPr>
              <a:t>FirstMatch execution strategy </a:t>
            </a:r>
            <a:r>
              <a:rPr lang="zh-CN" altLang="en-US" sz="1800" i="1" u="sng">
                <a:solidFill>
                  <a:schemeClr val="bg1"/>
                </a:solidFill>
                <a:effectLst/>
                <a:latin typeface="Cambria" panose="02040503050406030204" pitchFamily="18" charset="0"/>
                <a:ea typeface="宋体" panose="02010600030101010101" pitchFamily="2" charset="-122"/>
                <a:cs typeface="Times New Roman" panose="02020603050405020304" pitchFamily="18" charset="0"/>
              </a:rPr>
              <a:t>（首次匹配）</a:t>
            </a:r>
            <a:endParaRPr lang="zh-CN" altLang="zh-CN" sz="1800" i="1" u="sng">
              <a:solidFill>
                <a:schemeClr val="bg1"/>
              </a:solidFill>
              <a:effectLst/>
              <a:latin typeface="Cambria" panose="02040503050406030204" pitchFamily="18" charset="0"/>
              <a:ea typeface="宋体" panose="02010600030101010101" pitchFamily="2" charset="-122"/>
              <a:cs typeface="Times New Roman" panose="02020603050405020304" pitchFamily="18" charset="0"/>
            </a:endParaRPr>
          </a:p>
        </p:txBody>
      </p:sp>
      <p:sp>
        <p:nvSpPr>
          <p:cNvPr id="35" name="文本框 34">
            <a:extLst>
              <a:ext uri="{FF2B5EF4-FFF2-40B4-BE49-F238E27FC236}">
                <a16:creationId xmlns:a16="http://schemas.microsoft.com/office/drawing/2014/main" id="{A9652308-7B6B-4617-AC3D-7A0CADAB4721}"/>
              </a:ext>
            </a:extLst>
          </p:cNvPr>
          <p:cNvSpPr txBox="1"/>
          <p:nvPr/>
        </p:nvSpPr>
        <p:spPr>
          <a:xfrm>
            <a:off x="6830375" y="4348675"/>
            <a:ext cx="3980110" cy="369332"/>
          </a:xfrm>
          <a:prstGeom prst="rect">
            <a:avLst/>
          </a:prstGeom>
          <a:noFill/>
        </p:spPr>
        <p:txBody>
          <a:bodyPr wrap="square">
            <a:spAutoFit/>
          </a:bodyPr>
          <a:lstStyle/>
          <a:p>
            <a:pPr indent="237490">
              <a:spcBef>
                <a:spcPts val="1000"/>
              </a:spcBef>
            </a:pPr>
            <a:r>
              <a:rPr lang="zh-CN" altLang="en-US" sz="1800" b="1" i="1">
                <a:solidFill>
                  <a:schemeClr val="bg1"/>
                </a:solidFill>
                <a:effectLst/>
                <a:latin typeface="Cambria" panose="02040503050406030204" pitchFamily="18" charset="0"/>
                <a:ea typeface="宋体" panose="02010600030101010101" pitchFamily="2" charset="-122"/>
                <a:cs typeface="Times New Roman" panose="02020603050405020304" pitchFamily="18" charset="0"/>
              </a:rPr>
              <a:t>不能转为</a:t>
            </a:r>
            <a:r>
              <a:rPr lang="en-US" altLang="zh-CN" sz="1800" b="1" i="1">
                <a:solidFill>
                  <a:schemeClr val="bg1"/>
                </a:solidFill>
                <a:effectLst/>
                <a:latin typeface="Cambria" panose="02040503050406030204" pitchFamily="18" charset="0"/>
                <a:ea typeface="宋体" panose="02010600030101010101" pitchFamily="2" charset="-122"/>
                <a:cs typeface="Times New Roman" panose="02020603050405020304" pitchFamily="18" charset="0"/>
              </a:rPr>
              <a:t>semi-join</a:t>
            </a:r>
            <a:r>
              <a:rPr lang="zh-CN" altLang="en-US" sz="1800" b="1" i="1">
                <a:solidFill>
                  <a:schemeClr val="bg1"/>
                </a:solidFill>
                <a:effectLst/>
                <a:latin typeface="Cambria" panose="02040503050406030204" pitchFamily="18" charset="0"/>
                <a:ea typeface="宋体" panose="02010600030101010101" pitchFamily="2" charset="-122"/>
                <a:cs typeface="Times New Roman" panose="02020603050405020304" pitchFamily="18" charset="0"/>
              </a:rPr>
              <a:t>查询的子查询</a:t>
            </a:r>
            <a:endParaRPr lang="zh-CN" altLang="zh-CN" sz="1800" b="1" i="1">
              <a:solidFill>
                <a:schemeClr val="bg1"/>
              </a:solidFill>
              <a:effectLst/>
              <a:latin typeface="Cambria" panose="02040503050406030204" pitchFamily="18" charset="0"/>
              <a:ea typeface="宋体" panose="02010600030101010101" pitchFamily="2" charset="-122"/>
              <a:cs typeface="Times New Roman" panose="02020603050405020304" pitchFamily="18" charset="0"/>
            </a:endParaRPr>
          </a:p>
        </p:txBody>
      </p:sp>
      <p:sp>
        <p:nvSpPr>
          <p:cNvPr id="37" name="文本框 36">
            <a:extLst>
              <a:ext uri="{FF2B5EF4-FFF2-40B4-BE49-F238E27FC236}">
                <a16:creationId xmlns:a16="http://schemas.microsoft.com/office/drawing/2014/main" id="{C4EAAF14-429C-4888-B32A-A515793327FB}"/>
              </a:ext>
            </a:extLst>
          </p:cNvPr>
          <p:cNvSpPr txBox="1"/>
          <p:nvPr/>
        </p:nvSpPr>
        <p:spPr>
          <a:xfrm>
            <a:off x="7099474" y="4783225"/>
            <a:ext cx="4396575" cy="646331"/>
          </a:xfrm>
          <a:prstGeom prst="rect">
            <a:avLst/>
          </a:prstGeom>
          <a:noFill/>
        </p:spPr>
        <p:txBody>
          <a:bodyPr wrap="square">
            <a:spAutoFit/>
          </a:bodyPr>
          <a:lstStyle/>
          <a:p>
            <a:pPr indent="237490">
              <a:spcAft>
                <a:spcPts val="400"/>
              </a:spcAft>
            </a:pPr>
            <a:r>
              <a:rPr lang="zh-CN" altLang="zh-CN" sz="1800">
                <a:effectLst/>
                <a:latin typeface="Calibri" panose="020F0502020204030204" pitchFamily="34" charset="0"/>
                <a:ea typeface="宋体" panose="02010600030101010101" pitchFamily="2" charset="-122"/>
                <a:cs typeface="Arial" panose="020B0604020202020204" pitchFamily="34" charset="0"/>
              </a:rPr>
              <a:t>对于不相关子查询来说，</a:t>
            </a:r>
            <a:r>
              <a:rPr lang="zh-CN" altLang="en-US">
                <a:latin typeface="Calibri" panose="020F0502020204030204" pitchFamily="34" charset="0"/>
                <a:ea typeface="宋体" panose="02010600030101010101" pitchFamily="2" charset="-122"/>
                <a:cs typeface="Arial" panose="020B0604020202020204" pitchFamily="34" charset="0"/>
              </a:rPr>
              <a:t>会</a:t>
            </a:r>
            <a:r>
              <a:rPr lang="zh-CN" altLang="zh-CN" sz="1800">
                <a:effectLst/>
                <a:latin typeface="Calibri" panose="020F0502020204030204" pitchFamily="34" charset="0"/>
                <a:ea typeface="宋体" panose="02010600030101010101" pitchFamily="2" charset="-122"/>
                <a:cs typeface="Arial" panose="020B0604020202020204" pitchFamily="34" charset="0"/>
              </a:rPr>
              <a:t>尝试把它们物化之后再参与查询</a:t>
            </a:r>
          </a:p>
        </p:txBody>
      </p:sp>
      <p:sp>
        <p:nvSpPr>
          <p:cNvPr id="39" name="文本框 38">
            <a:extLst>
              <a:ext uri="{FF2B5EF4-FFF2-40B4-BE49-F238E27FC236}">
                <a16:creationId xmlns:a16="http://schemas.microsoft.com/office/drawing/2014/main" id="{5573F56D-117E-4458-87F6-847AC6CE0851}"/>
              </a:ext>
            </a:extLst>
          </p:cNvPr>
          <p:cNvSpPr txBox="1"/>
          <p:nvPr/>
        </p:nvSpPr>
        <p:spPr>
          <a:xfrm>
            <a:off x="7099474" y="5682012"/>
            <a:ext cx="4091047" cy="646331"/>
          </a:xfrm>
          <a:prstGeom prst="rect">
            <a:avLst/>
          </a:prstGeom>
          <a:noFill/>
        </p:spPr>
        <p:txBody>
          <a:bodyPr wrap="square">
            <a:spAutoFit/>
          </a:bodyPr>
          <a:lstStyle/>
          <a:p>
            <a:r>
              <a:rPr lang="zh-CN" altLang="zh-CN" sz="1800">
                <a:effectLst/>
                <a:latin typeface="Calibri" panose="020F0502020204030204" pitchFamily="34" charset="0"/>
                <a:ea typeface="宋体" panose="02010600030101010101" pitchFamily="2" charset="-122"/>
                <a:cs typeface="Arial" panose="020B0604020202020204" pitchFamily="34" charset="0"/>
              </a:rPr>
              <a:t>不管子查询是相关的还是不相关的，都可以把</a:t>
            </a:r>
            <a:r>
              <a:rPr lang="en-US" altLang="zh-CN" sz="1800">
                <a:effectLst/>
                <a:latin typeface="Calibri" panose="020F0502020204030204" pitchFamily="34" charset="0"/>
                <a:ea typeface="宋体" panose="02010600030101010101" pitchFamily="2" charset="-122"/>
                <a:cs typeface="Arial" panose="020B0604020202020204" pitchFamily="34" charset="0"/>
              </a:rPr>
              <a:t>IN</a:t>
            </a:r>
            <a:r>
              <a:rPr lang="zh-CN" altLang="zh-CN" sz="1800">
                <a:effectLst/>
                <a:latin typeface="Calibri" panose="020F0502020204030204" pitchFamily="34" charset="0"/>
                <a:ea typeface="宋体" panose="02010600030101010101" pitchFamily="2" charset="-122"/>
                <a:cs typeface="Arial" panose="020B0604020202020204" pitchFamily="34" charset="0"/>
              </a:rPr>
              <a:t>子查询尝试转为</a:t>
            </a:r>
            <a:r>
              <a:rPr lang="en-US" altLang="zh-CN" sz="1800">
                <a:effectLst/>
                <a:latin typeface="Calibri" panose="020F0502020204030204" pitchFamily="34" charset="0"/>
                <a:ea typeface="宋体" panose="02010600030101010101" pitchFamily="2" charset="-122"/>
                <a:cs typeface="Arial" panose="020B0604020202020204" pitchFamily="34" charset="0"/>
              </a:rPr>
              <a:t>EXISTS</a:t>
            </a:r>
            <a:r>
              <a:rPr lang="zh-CN" altLang="zh-CN" sz="1800">
                <a:effectLst/>
                <a:latin typeface="Calibri" panose="020F0502020204030204" pitchFamily="34" charset="0"/>
                <a:ea typeface="宋体" panose="02010600030101010101" pitchFamily="2" charset="-122"/>
                <a:cs typeface="Arial" panose="020B0604020202020204" pitchFamily="34" charset="0"/>
              </a:rPr>
              <a:t>子查询</a:t>
            </a:r>
            <a:endParaRPr lang="zh-CN" altLang="en-US"/>
          </a:p>
        </p:txBody>
      </p:sp>
      <p:sp>
        <p:nvSpPr>
          <p:cNvPr id="40" name="文本框 48">
            <a:extLst>
              <a:ext uri="{FF2B5EF4-FFF2-40B4-BE49-F238E27FC236}">
                <a16:creationId xmlns:a16="http://schemas.microsoft.com/office/drawing/2014/main" id="{1DED1480-AD7F-49B8-B514-2E7D93BBDD7E}"/>
              </a:ext>
            </a:extLst>
          </p:cNvPr>
          <p:cNvSpPr txBox="1">
            <a:spLocks noChangeArrowheads="1"/>
          </p:cNvSpPr>
          <p:nvPr/>
        </p:nvSpPr>
        <p:spPr bwMode="auto">
          <a:xfrm>
            <a:off x="907738" y="218373"/>
            <a:ext cx="517940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en-US" altLang="zh-CN" sz="3200">
                <a:solidFill>
                  <a:schemeClr val="bg1">
                    <a:lumMod val="85000"/>
                  </a:schemeClr>
                </a:solidFill>
                <a:latin typeface="+mn-lt"/>
                <a:ea typeface="+mn-ea"/>
                <a:cs typeface="+mn-ea"/>
                <a:sym typeface="+mn-lt"/>
              </a:rPr>
              <a:t>MySQL</a:t>
            </a:r>
            <a:r>
              <a:rPr lang="zh-CN" altLang="en-US" sz="3200">
                <a:solidFill>
                  <a:schemeClr val="bg1">
                    <a:lumMod val="85000"/>
                  </a:schemeClr>
                </a:solidFill>
                <a:latin typeface="+mn-lt"/>
                <a:ea typeface="+mn-ea"/>
                <a:cs typeface="+mn-ea"/>
                <a:sym typeface="+mn-lt"/>
              </a:rPr>
              <a:t>查询优化规则详解</a:t>
            </a:r>
            <a:endParaRPr lang="zh-CN" altLang="en-US" sz="3200" dirty="0">
              <a:solidFill>
                <a:schemeClr val="bg1">
                  <a:lumMod val="85000"/>
                </a:schemeClr>
              </a:solidFill>
              <a:latin typeface="+mn-lt"/>
              <a:ea typeface="+mn-ea"/>
              <a:cs typeface="+mn-ea"/>
              <a:sym typeface="+mn-lt"/>
            </a:endParaRPr>
          </a:p>
        </p:txBody>
      </p:sp>
      <p:sp>
        <p:nvSpPr>
          <p:cNvPr id="18" name="文本框 17">
            <a:extLst>
              <a:ext uri="{FF2B5EF4-FFF2-40B4-BE49-F238E27FC236}">
                <a16:creationId xmlns:a16="http://schemas.microsoft.com/office/drawing/2014/main" id="{38AE6055-5BCD-4C5F-8B9D-6979B7707E4F}"/>
              </a:ext>
            </a:extLst>
          </p:cNvPr>
          <p:cNvSpPr txBox="1"/>
          <p:nvPr/>
        </p:nvSpPr>
        <p:spPr>
          <a:xfrm>
            <a:off x="1363806" y="1518797"/>
            <a:ext cx="9446679" cy="369332"/>
          </a:xfrm>
          <a:prstGeom prst="rect">
            <a:avLst/>
          </a:prstGeom>
          <a:noFill/>
        </p:spPr>
        <p:txBody>
          <a:bodyPr wrap="square">
            <a:spAutoFit/>
          </a:bodyPr>
          <a:lstStyle/>
          <a:p>
            <a:r>
              <a:rPr lang="en-US" altLang="zh-CN" sz="1800" b="0" i="0">
                <a:solidFill>
                  <a:schemeClr val="bg1"/>
                </a:solidFill>
                <a:effectLst/>
                <a:latin typeface="Calibri" panose="020F0502020204030204" pitchFamily="34" charset="0"/>
              </a:rPr>
              <a:t>SELECT * FROM s1 WHERE order_note IN (SELECT order_note FROM s2 WHERE order_no = 'a');</a:t>
            </a:r>
            <a:endParaRPr lang="zh-CN" altLang="en-US">
              <a:solidFill>
                <a:schemeClr val="bg1"/>
              </a:solidFill>
            </a:endParaRPr>
          </a:p>
        </p:txBody>
      </p:sp>
      <p:sp>
        <p:nvSpPr>
          <p:cNvPr id="21" name="文本框 20">
            <a:extLst>
              <a:ext uri="{FF2B5EF4-FFF2-40B4-BE49-F238E27FC236}">
                <a16:creationId xmlns:a16="http://schemas.microsoft.com/office/drawing/2014/main" id="{E16E113C-B00A-42E4-8B3D-DB48D30316F5}"/>
              </a:ext>
            </a:extLst>
          </p:cNvPr>
          <p:cNvSpPr txBox="1"/>
          <p:nvPr/>
        </p:nvSpPr>
        <p:spPr>
          <a:xfrm>
            <a:off x="1245550" y="2842393"/>
            <a:ext cx="7556619" cy="369332"/>
          </a:xfrm>
          <a:prstGeom prst="rect">
            <a:avLst/>
          </a:prstGeom>
          <a:noFill/>
        </p:spPr>
        <p:txBody>
          <a:bodyPr wrap="square">
            <a:spAutoFit/>
          </a:bodyPr>
          <a:lstStyle/>
          <a:p>
            <a:r>
              <a:rPr lang="en-US" altLang="zh-CN" sz="1800" b="0" i="0">
                <a:solidFill>
                  <a:schemeClr val="bg1"/>
                </a:solidFill>
                <a:effectLst/>
                <a:latin typeface="Calibri" panose="020F0502020204030204" pitchFamily="34" charset="0"/>
              </a:rPr>
              <a:t>SELECT s1.* FROM s1 INNER JOIN materialized_table ON order_note = m_val;</a:t>
            </a:r>
            <a:endParaRPr lang="zh-CN" altLang="en-US">
              <a:solidFill>
                <a:schemeClr val="bg1"/>
              </a:solidFill>
            </a:endParaRPr>
          </a:p>
        </p:txBody>
      </p:sp>
      <p:sp>
        <p:nvSpPr>
          <p:cNvPr id="22" name="文本框 21">
            <a:extLst>
              <a:ext uri="{FF2B5EF4-FFF2-40B4-BE49-F238E27FC236}">
                <a16:creationId xmlns:a16="http://schemas.microsoft.com/office/drawing/2014/main" id="{F5C0D6B7-FE0B-47BE-A6EA-64AF19AE090B}"/>
              </a:ext>
            </a:extLst>
          </p:cNvPr>
          <p:cNvSpPr txBox="1"/>
          <p:nvPr/>
        </p:nvSpPr>
        <p:spPr>
          <a:xfrm>
            <a:off x="1245550" y="3481216"/>
            <a:ext cx="9656442" cy="369332"/>
          </a:xfrm>
          <a:prstGeom prst="rect">
            <a:avLst/>
          </a:prstGeom>
          <a:noFill/>
        </p:spPr>
        <p:txBody>
          <a:bodyPr wrap="square">
            <a:spAutoFit/>
          </a:bodyPr>
          <a:lstStyle/>
          <a:p>
            <a:r>
              <a:rPr lang="en-US" altLang="zh-CN" sz="1800" b="0" i="0">
                <a:solidFill>
                  <a:schemeClr val="bg1"/>
                </a:solidFill>
                <a:effectLst/>
                <a:latin typeface="Calibri" panose="020F0502020204030204" pitchFamily="34" charset="0"/>
              </a:rPr>
              <a:t>SELECT s1.* FROM s1 INNER JOIN s2 ON s1.order_note = s2.order_note WHERE s2.order_no= 'a';</a:t>
            </a:r>
            <a:endParaRPr lang="zh-CN" altLang="en-US">
              <a:solidFill>
                <a:schemeClr val="bg1"/>
              </a:solidFill>
            </a:endParaRPr>
          </a:p>
        </p:txBody>
      </p:sp>
    </p:spTree>
    <p:custDataLst>
      <p:tags r:id="rId1"/>
    </p:custDataLst>
    <p:extLst>
      <p:ext uri="{BB962C8B-B14F-4D97-AF65-F5344CB8AC3E}">
        <p14:creationId xmlns:p14="http://schemas.microsoft.com/office/powerpoint/2010/main" val="152957584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等腰三角形 4"/>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等腰三角形 5"/>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文本框 20">
            <a:extLst>
              <a:ext uri="{FF2B5EF4-FFF2-40B4-BE49-F238E27FC236}">
                <a16:creationId xmlns:a16="http://schemas.microsoft.com/office/drawing/2014/main" id="{BBB01553-A948-478A-AC7A-863460BB41E8}"/>
              </a:ext>
            </a:extLst>
          </p:cNvPr>
          <p:cNvSpPr txBox="1"/>
          <p:nvPr/>
        </p:nvSpPr>
        <p:spPr>
          <a:xfrm>
            <a:off x="1168638" y="1052417"/>
            <a:ext cx="3112806" cy="369332"/>
          </a:xfrm>
          <a:prstGeom prst="rect">
            <a:avLst/>
          </a:prstGeom>
          <a:noFill/>
        </p:spPr>
        <p:txBody>
          <a:bodyPr wrap="square">
            <a:spAutoFit/>
          </a:bodyPr>
          <a:lstStyle/>
          <a:p>
            <a:r>
              <a:rPr lang="en-US" altLang="zh-CN">
                <a:latin typeface="微软雅黑 Light" panose="020B0502040204020203" pitchFamily="34" charset="-122"/>
                <a:ea typeface="微软雅黑 Light" panose="020B0502040204020203" pitchFamily="34" charset="-122"/>
              </a:rPr>
              <a:t>ANY/ALL</a:t>
            </a:r>
            <a:r>
              <a:rPr lang="zh-CN" altLang="en-US">
                <a:latin typeface="微软雅黑 Light" panose="020B0502040204020203" pitchFamily="34" charset="-122"/>
                <a:ea typeface="微软雅黑 Light" panose="020B0502040204020203" pitchFamily="34" charset="-122"/>
              </a:rPr>
              <a:t>子查询优化</a:t>
            </a:r>
            <a:endParaRPr lang="en-US" altLang="zh-CN">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22" name="文本框 21">
            <a:extLst>
              <a:ext uri="{FF2B5EF4-FFF2-40B4-BE49-F238E27FC236}">
                <a16:creationId xmlns:a16="http://schemas.microsoft.com/office/drawing/2014/main" id="{C979F3DB-BDE1-4F7C-8CD0-94CD462291D7}"/>
              </a:ext>
            </a:extLst>
          </p:cNvPr>
          <p:cNvSpPr txBox="1"/>
          <p:nvPr/>
        </p:nvSpPr>
        <p:spPr>
          <a:xfrm>
            <a:off x="1168638" y="3244334"/>
            <a:ext cx="3112806" cy="369332"/>
          </a:xfrm>
          <a:prstGeom prst="rect">
            <a:avLst/>
          </a:prstGeom>
          <a:noFill/>
        </p:spPr>
        <p:txBody>
          <a:bodyPr wrap="square">
            <a:spAutoFit/>
          </a:bodyPr>
          <a:lstStyle/>
          <a:p>
            <a:r>
              <a:rPr lang="en-US" altLang="zh-CN">
                <a:latin typeface="微软雅黑 Light" panose="020B0502040204020203" pitchFamily="34" charset="-122"/>
                <a:ea typeface="微软雅黑 Light" panose="020B0502040204020203" pitchFamily="34" charset="-122"/>
              </a:rPr>
              <a:t>[NOT] EXISTS</a:t>
            </a:r>
            <a:r>
              <a:rPr lang="zh-CN" altLang="en-US">
                <a:latin typeface="微软雅黑 Light" panose="020B0502040204020203" pitchFamily="34" charset="-122"/>
                <a:ea typeface="微软雅黑 Light" panose="020B0502040204020203" pitchFamily="34" charset="-122"/>
              </a:rPr>
              <a:t>子查询的执行</a:t>
            </a:r>
          </a:p>
        </p:txBody>
      </p:sp>
      <p:sp>
        <p:nvSpPr>
          <p:cNvPr id="17" name="文本框 16">
            <a:extLst>
              <a:ext uri="{FF2B5EF4-FFF2-40B4-BE49-F238E27FC236}">
                <a16:creationId xmlns:a16="http://schemas.microsoft.com/office/drawing/2014/main" id="{700F808F-5650-4426-A377-8CD13F7DAEAC}"/>
              </a:ext>
            </a:extLst>
          </p:cNvPr>
          <p:cNvSpPr txBox="1"/>
          <p:nvPr/>
        </p:nvSpPr>
        <p:spPr>
          <a:xfrm>
            <a:off x="1348098" y="1535264"/>
            <a:ext cx="7154967" cy="1387398"/>
          </a:xfrm>
          <a:prstGeom prst="rect">
            <a:avLst/>
          </a:prstGeom>
          <a:noFill/>
        </p:spPr>
        <p:txBody>
          <a:bodyPr wrap="square">
            <a:spAutoFit/>
          </a:bodyPr>
          <a:lstStyle/>
          <a:p>
            <a:pPr indent="237490">
              <a:spcAft>
                <a:spcPts val="400"/>
              </a:spcAft>
            </a:pPr>
            <a:r>
              <a:rPr lang="en-US" altLang="zh-CN" sz="1800">
                <a:effectLst/>
                <a:latin typeface="Calibri" panose="020F0502020204030204" pitchFamily="34" charset="0"/>
                <a:ea typeface="宋体" panose="02010600030101010101" pitchFamily="2" charset="-122"/>
                <a:cs typeface="Arial" panose="020B0604020202020204" pitchFamily="34" charset="0"/>
              </a:rPr>
              <a:t>&lt; ANY (SELECT inner_expr ...)	&lt; (SELECT MAX(inner_expr) ...)</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a:p>
            <a:pPr indent="237490">
              <a:spcAft>
                <a:spcPts val="400"/>
              </a:spcAft>
            </a:pPr>
            <a:r>
              <a:rPr lang="en-US" altLang="zh-CN" sz="1800">
                <a:effectLst/>
                <a:latin typeface="Calibri" panose="020F0502020204030204" pitchFamily="34" charset="0"/>
                <a:ea typeface="宋体" panose="02010600030101010101" pitchFamily="2" charset="-122"/>
                <a:cs typeface="Arial" panose="020B0604020202020204" pitchFamily="34" charset="0"/>
              </a:rPr>
              <a:t>&gt; ANY (SELECT inner_expr ...)	&gt; (SELECT MIN(inner_expr) ...)</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a:p>
            <a:pPr indent="237490">
              <a:spcAft>
                <a:spcPts val="400"/>
              </a:spcAft>
            </a:pPr>
            <a:r>
              <a:rPr lang="en-US" altLang="zh-CN" sz="1800">
                <a:effectLst/>
                <a:latin typeface="Calibri" panose="020F0502020204030204" pitchFamily="34" charset="0"/>
                <a:ea typeface="宋体" panose="02010600030101010101" pitchFamily="2" charset="-122"/>
                <a:cs typeface="Arial" panose="020B0604020202020204" pitchFamily="34" charset="0"/>
              </a:rPr>
              <a:t>&lt; ALL (SELECT inner_expr ...)	&lt; (SELECT MIN(inner_expr) ...)</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a:p>
            <a:pPr indent="237490">
              <a:spcAft>
                <a:spcPts val="400"/>
              </a:spcAft>
            </a:pPr>
            <a:r>
              <a:rPr lang="en-US" altLang="zh-CN" sz="1800">
                <a:effectLst/>
                <a:latin typeface="Calibri" panose="020F0502020204030204" pitchFamily="34" charset="0"/>
                <a:ea typeface="宋体" panose="02010600030101010101" pitchFamily="2" charset="-122"/>
                <a:cs typeface="Arial" panose="020B0604020202020204" pitchFamily="34" charset="0"/>
              </a:rPr>
              <a:t>&gt; ALL (SELECT inner_expr ...)	&gt; (SELECT MAX(inner_expr) ...)</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p:txBody>
      </p:sp>
      <p:sp>
        <p:nvSpPr>
          <p:cNvPr id="19" name="文本框 18">
            <a:extLst>
              <a:ext uri="{FF2B5EF4-FFF2-40B4-BE49-F238E27FC236}">
                <a16:creationId xmlns:a16="http://schemas.microsoft.com/office/drawing/2014/main" id="{1B101D85-D871-4BC2-A7A4-8077E9EA4463}"/>
              </a:ext>
            </a:extLst>
          </p:cNvPr>
          <p:cNvSpPr txBox="1"/>
          <p:nvPr/>
        </p:nvSpPr>
        <p:spPr>
          <a:xfrm>
            <a:off x="1283649" y="3750714"/>
            <a:ext cx="9624701" cy="664625"/>
          </a:xfrm>
          <a:prstGeom prst="rect">
            <a:avLst/>
          </a:prstGeom>
          <a:noFill/>
        </p:spPr>
        <p:txBody>
          <a:bodyPr wrap="square">
            <a:spAutoFit/>
          </a:bodyPr>
          <a:lstStyle/>
          <a:p>
            <a:pPr indent="237490">
              <a:spcAft>
                <a:spcPts val="400"/>
              </a:spcAft>
            </a:pPr>
            <a:r>
              <a:rPr lang="en-US" altLang="zh-CN" sz="1800">
                <a:effectLst/>
                <a:latin typeface="Calibri" panose="020F0502020204030204" pitchFamily="34" charset="0"/>
                <a:ea typeface="宋体" panose="02010600030101010101" pitchFamily="2" charset="-122"/>
                <a:cs typeface="Arial" panose="020B0604020202020204" pitchFamily="34" charset="0"/>
              </a:rPr>
              <a:t>SELECT * FROM s1 WHERE EXISTS (SELECT 1 FROM s2 WHERE expire_time= 'a')        OR order_no&gt; ‘2021-03-22 18:28:28’0;</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p:txBody>
      </p:sp>
      <p:sp>
        <p:nvSpPr>
          <p:cNvPr id="27" name="文本框 26">
            <a:extLst>
              <a:ext uri="{FF2B5EF4-FFF2-40B4-BE49-F238E27FC236}">
                <a16:creationId xmlns:a16="http://schemas.microsoft.com/office/drawing/2014/main" id="{B79902E1-6E35-4A0E-841E-7543401B38B3}"/>
              </a:ext>
            </a:extLst>
          </p:cNvPr>
          <p:cNvSpPr txBox="1"/>
          <p:nvPr/>
        </p:nvSpPr>
        <p:spPr>
          <a:xfrm>
            <a:off x="1232732" y="4789920"/>
            <a:ext cx="9252958" cy="369332"/>
          </a:xfrm>
          <a:prstGeom prst="rect">
            <a:avLst/>
          </a:prstGeom>
          <a:noFill/>
        </p:spPr>
        <p:txBody>
          <a:bodyPr wrap="square">
            <a:spAutoFit/>
          </a:bodyPr>
          <a:lstStyle/>
          <a:p>
            <a:pPr indent="237490">
              <a:spcAft>
                <a:spcPts val="400"/>
              </a:spcAft>
            </a:pPr>
            <a:r>
              <a:rPr lang="en-US" altLang="zh-CN" sz="1800">
                <a:effectLst/>
                <a:latin typeface="Calibri" panose="020F0502020204030204" pitchFamily="34" charset="0"/>
                <a:ea typeface="宋体" panose="02010600030101010101" pitchFamily="2" charset="-122"/>
                <a:cs typeface="Arial" panose="020B0604020202020204" pitchFamily="34" charset="0"/>
              </a:rPr>
              <a:t>SELECT * FROM s1  WHERE EXISTS (SELECT 1 FROM s2 WHERE s1.order_note = s2.order_note);</a:t>
            </a:r>
            <a:endParaRPr lang="zh-CN" altLang="zh-CN" sz="1800">
              <a:effectLst/>
              <a:latin typeface="Calibri" panose="020F0502020204030204" pitchFamily="34" charset="0"/>
              <a:ea typeface="宋体" panose="02010600030101010101" pitchFamily="2" charset="-122"/>
              <a:cs typeface="Arial" panose="020B0604020202020204" pitchFamily="34" charset="0"/>
            </a:endParaRPr>
          </a:p>
        </p:txBody>
      </p:sp>
      <p:sp>
        <p:nvSpPr>
          <p:cNvPr id="29" name="文本框 48">
            <a:extLst>
              <a:ext uri="{FF2B5EF4-FFF2-40B4-BE49-F238E27FC236}">
                <a16:creationId xmlns:a16="http://schemas.microsoft.com/office/drawing/2014/main" id="{7CC54B45-9F85-4198-B09B-FC35C9A026E0}"/>
              </a:ext>
            </a:extLst>
          </p:cNvPr>
          <p:cNvSpPr txBox="1">
            <a:spLocks noChangeArrowheads="1"/>
          </p:cNvSpPr>
          <p:nvPr/>
        </p:nvSpPr>
        <p:spPr bwMode="auto">
          <a:xfrm>
            <a:off x="907738" y="218373"/>
            <a:ext cx="517940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en-US" altLang="zh-CN" sz="3200">
                <a:solidFill>
                  <a:schemeClr val="bg1">
                    <a:lumMod val="85000"/>
                  </a:schemeClr>
                </a:solidFill>
                <a:latin typeface="+mn-lt"/>
                <a:ea typeface="+mn-ea"/>
                <a:cs typeface="+mn-ea"/>
                <a:sym typeface="+mn-lt"/>
              </a:rPr>
              <a:t>MySQL</a:t>
            </a:r>
            <a:r>
              <a:rPr lang="zh-CN" altLang="en-US" sz="3200">
                <a:solidFill>
                  <a:schemeClr val="bg1">
                    <a:lumMod val="85000"/>
                  </a:schemeClr>
                </a:solidFill>
                <a:latin typeface="+mn-lt"/>
                <a:ea typeface="+mn-ea"/>
                <a:cs typeface="+mn-ea"/>
                <a:sym typeface="+mn-lt"/>
              </a:rPr>
              <a:t>查询优化规则详解</a:t>
            </a:r>
            <a:endParaRPr lang="zh-CN" altLang="en-US" sz="3200" dirty="0">
              <a:solidFill>
                <a:schemeClr val="bg1">
                  <a:lumMod val="85000"/>
                </a:schemeClr>
              </a:solidFill>
              <a:latin typeface="+mn-lt"/>
              <a:ea typeface="+mn-ea"/>
              <a:cs typeface="+mn-ea"/>
              <a:sym typeface="+mn-lt"/>
            </a:endParaRPr>
          </a:p>
        </p:txBody>
      </p:sp>
    </p:spTree>
    <p:custDataLst>
      <p:tags r:id="rId1"/>
    </p:custDataLst>
    <p:extLst>
      <p:ext uri="{BB962C8B-B14F-4D97-AF65-F5344CB8AC3E}">
        <p14:creationId xmlns:p14="http://schemas.microsoft.com/office/powerpoint/2010/main" val="327588660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等腰三角形 4"/>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等腰三角形 5"/>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PA_文本框 21">
            <a:extLst>
              <a:ext uri="{FF2B5EF4-FFF2-40B4-BE49-F238E27FC236}">
                <a16:creationId xmlns:a16="http://schemas.microsoft.com/office/drawing/2014/main" id="{D4A6667E-B56A-4176-BDDA-7C1E26BC90C8}"/>
              </a:ext>
            </a:extLst>
          </p:cNvPr>
          <p:cNvSpPr txBox="1"/>
          <p:nvPr>
            <p:custDataLst>
              <p:tags r:id="rId2"/>
            </p:custDataLst>
          </p:nvPr>
        </p:nvSpPr>
        <p:spPr>
          <a:xfrm>
            <a:off x="3048000" y="2516909"/>
            <a:ext cx="6196934" cy="824732"/>
          </a:xfrm>
          <a:prstGeom prst="rect">
            <a:avLst/>
          </a:prstGeom>
          <a:noFill/>
        </p:spPr>
        <p:txBody>
          <a:bodyPr wrap="square" rtlCol="0">
            <a:spAutoFit/>
          </a:bodyPr>
          <a:lstStyle/>
          <a:p>
            <a:r>
              <a:rPr lang="en-US" altLang="zh-CN" sz="4800" b="1">
                <a:solidFill>
                  <a:schemeClr val="tx1">
                    <a:lumMod val="75000"/>
                    <a:lumOff val="25000"/>
                  </a:schemeClr>
                </a:solidFill>
                <a:latin typeface="微软雅黑" panose="020B0503020204020204" pitchFamily="34" charset="-122"/>
                <a:ea typeface="微软雅黑" panose="020B0503020204020204" pitchFamily="34" charset="-122"/>
              </a:rPr>
              <a:t>InnoDB</a:t>
            </a:r>
            <a:r>
              <a:rPr lang="zh-CN" altLang="en-US" sz="4800" b="1">
                <a:solidFill>
                  <a:schemeClr val="tx1">
                    <a:lumMod val="75000"/>
                    <a:lumOff val="25000"/>
                  </a:schemeClr>
                </a:solidFill>
                <a:latin typeface="微软雅黑" panose="020B0503020204020204" pitchFamily="34" charset="-122"/>
                <a:ea typeface="微软雅黑" panose="020B0503020204020204" pitchFamily="34" charset="-122"/>
              </a:rPr>
              <a:t>引擎底层原理</a:t>
            </a:r>
          </a:p>
        </p:txBody>
      </p:sp>
      <p:sp>
        <p:nvSpPr>
          <p:cNvPr id="8" name="PA_圆角矩形 22">
            <a:extLst>
              <a:ext uri="{FF2B5EF4-FFF2-40B4-BE49-F238E27FC236}">
                <a16:creationId xmlns:a16="http://schemas.microsoft.com/office/drawing/2014/main" id="{D577B89D-5715-4DC7-838F-F076B3F0C4E6}"/>
              </a:ext>
            </a:extLst>
          </p:cNvPr>
          <p:cNvSpPr/>
          <p:nvPr>
            <p:custDataLst>
              <p:tags r:id="rId3"/>
            </p:custDataLst>
          </p:nvPr>
        </p:nvSpPr>
        <p:spPr>
          <a:xfrm>
            <a:off x="3048000" y="4206584"/>
            <a:ext cx="6098091" cy="297454"/>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dist" defTabSz="1219170"/>
            <a:r>
              <a:rPr lang="en-US" altLang="zh-CN" sz="1333">
                <a:solidFill>
                  <a:srgbClr val="FFFFFF">
                    <a:lumMod val="50000"/>
                  </a:srgbClr>
                </a:solidFill>
                <a:latin typeface="Calibri"/>
                <a:ea typeface="宋体" panose="02010600030101010101" pitchFamily="2" charset="-122"/>
              </a:rPr>
              <a:t>THANK </a:t>
            </a:r>
            <a:r>
              <a:rPr lang="en-US" altLang="zh-CN" sz="1333" dirty="0">
                <a:solidFill>
                  <a:srgbClr val="FFFFFF">
                    <a:lumMod val="50000"/>
                  </a:srgbClr>
                </a:solidFill>
                <a:latin typeface="Calibri"/>
                <a:ea typeface="宋体" panose="02010600030101010101" pitchFamily="2" charset="-122"/>
              </a:rPr>
              <a:t>YOU FOR WATCHING</a:t>
            </a:r>
            <a:endParaRPr lang="zh-CN" altLang="en-US" sz="1333" dirty="0">
              <a:solidFill>
                <a:srgbClr val="FFFFFF">
                  <a:lumMod val="50000"/>
                </a:srgbClr>
              </a:solidFill>
              <a:latin typeface="Calibri"/>
              <a:ea typeface="宋体" panose="02010600030101010101" pitchFamily="2" charset="-122"/>
            </a:endParaRPr>
          </a:p>
        </p:txBody>
      </p:sp>
      <p:grpSp>
        <p:nvGrpSpPr>
          <p:cNvPr id="16" name="PA_组合 20">
            <a:extLst>
              <a:ext uri="{FF2B5EF4-FFF2-40B4-BE49-F238E27FC236}">
                <a16:creationId xmlns:a16="http://schemas.microsoft.com/office/drawing/2014/main" id="{E5C8AF3E-E645-499F-8D0A-89E552BA4096}"/>
              </a:ext>
            </a:extLst>
          </p:cNvPr>
          <p:cNvGrpSpPr/>
          <p:nvPr>
            <p:custDataLst>
              <p:tags r:id="rId4"/>
            </p:custDataLst>
          </p:nvPr>
        </p:nvGrpSpPr>
        <p:grpSpPr>
          <a:xfrm>
            <a:off x="0" y="4007977"/>
            <a:ext cx="12192000" cy="192233"/>
            <a:chOff x="2190216" y="0"/>
            <a:chExt cx="7128792" cy="108012"/>
          </a:xfrm>
        </p:grpSpPr>
        <p:sp>
          <p:nvSpPr>
            <p:cNvPr id="17" name="矩形 16">
              <a:extLst>
                <a:ext uri="{FF2B5EF4-FFF2-40B4-BE49-F238E27FC236}">
                  <a16:creationId xmlns:a16="http://schemas.microsoft.com/office/drawing/2014/main" id="{24391906-A2B1-45B2-A2A9-F24ECE213E31}"/>
                </a:ext>
              </a:extLst>
            </p:cNvPr>
            <p:cNvSpPr/>
            <p:nvPr/>
          </p:nvSpPr>
          <p:spPr>
            <a:xfrm>
              <a:off x="2190216" y="0"/>
              <a:ext cx="1188132" cy="1080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srgbClr val="FFFFFF"/>
                </a:solidFill>
                <a:latin typeface="Calibri"/>
                <a:ea typeface="宋体" panose="02010600030101010101" pitchFamily="2" charset="-122"/>
              </a:endParaRPr>
            </a:p>
          </p:txBody>
        </p:sp>
        <p:sp>
          <p:nvSpPr>
            <p:cNvPr id="18" name="矩形 17">
              <a:extLst>
                <a:ext uri="{FF2B5EF4-FFF2-40B4-BE49-F238E27FC236}">
                  <a16:creationId xmlns:a16="http://schemas.microsoft.com/office/drawing/2014/main" id="{A84C32F4-6CC6-41EF-817E-3D1A4A44768C}"/>
                </a:ext>
              </a:extLst>
            </p:cNvPr>
            <p:cNvSpPr/>
            <p:nvPr/>
          </p:nvSpPr>
          <p:spPr>
            <a:xfrm>
              <a:off x="3378348" y="0"/>
              <a:ext cx="1188132" cy="10801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srgbClr val="FFFFFF"/>
                </a:solidFill>
                <a:latin typeface="Calibri"/>
                <a:ea typeface="宋体" panose="02010600030101010101" pitchFamily="2" charset="-122"/>
              </a:endParaRPr>
            </a:p>
          </p:txBody>
        </p:sp>
        <p:sp>
          <p:nvSpPr>
            <p:cNvPr id="19" name="矩形 18">
              <a:extLst>
                <a:ext uri="{FF2B5EF4-FFF2-40B4-BE49-F238E27FC236}">
                  <a16:creationId xmlns:a16="http://schemas.microsoft.com/office/drawing/2014/main" id="{B3D4FD5A-9F3C-45FC-9121-FD44E2D11298}"/>
                </a:ext>
              </a:extLst>
            </p:cNvPr>
            <p:cNvSpPr/>
            <p:nvPr/>
          </p:nvSpPr>
          <p:spPr>
            <a:xfrm>
              <a:off x="4566480" y="0"/>
              <a:ext cx="1188132" cy="10801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srgbClr val="FFFFFF"/>
                </a:solidFill>
                <a:latin typeface="Calibri"/>
                <a:ea typeface="宋体" panose="02010600030101010101" pitchFamily="2" charset="-122"/>
              </a:endParaRPr>
            </a:p>
          </p:txBody>
        </p:sp>
        <p:sp>
          <p:nvSpPr>
            <p:cNvPr id="20" name="矩形 19">
              <a:extLst>
                <a:ext uri="{FF2B5EF4-FFF2-40B4-BE49-F238E27FC236}">
                  <a16:creationId xmlns:a16="http://schemas.microsoft.com/office/drawing/2014/main" id="{C6CA1DAB-6A36-4E72-97C2-330E6ED3B5A4}"/>
                </a:ext>
              </a:extLst>
            </p:cNvPr>
            <p:cNvSpPr/>
            <p:nvPr/>
          </p:nvSpPr>
          <p:spPr>
            <a:xfrm>
              <a:off x="5754612" y="0"/>
              <a:ext cx="1188132" cy="1080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srgbClr val="FFFFFF"/>
                </a:solidFill>
                <a:latin typeface="Calibri"/>
                <a:ea typeface="宋体" panose="02010600030101010101" pitchFamily="2" charset="-122"/>
              </a:endParaRPr>
            </a:p>
          </p:txBody>
        </p:sp>
        <p:sp>
          <p:nvSpPr>
            <p:cNvPr id="21" name="矩形 20">
              <a:extLst>
                <a:ext uri="{FF2B5EF4-FFF2-40B4-BE49-F238E27FC236}">
                  <a16:creationId xmlns:a16="http://schemas.microsoft.com/office/drawing/2014/main" id="{CFF6F9B4-6D34-4ACF-96E0-338D43DB22C3}"/>
                </a:ext>
              </a:extLst>
            </p:cNvPr>
            <p:cNvSpPr/>
            <p:nvPr/>
          </p:nvSpPr>
          <p:spPr>
            <a:xfrm>
              <a:off x="6942744" y="0"/>
              <a:ext cx="1188132" cy="10801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srgbClr val="FFFFFF"/>
                </a:solidFill>
                <a:latin typeface="Calibri"/>
                <a:ea typeface="宋体" panose="02010600030101010101" pitchFamily="2" charset="-122"/>
              </a:endParaRPr>
            </a:p>
          </p:txBody>
        </p:sp>
        <p:sp>
          <p:nvSpPr>
            <p:cNvPr id="22" name="矩形 21">
              <a:extLst>
                <a:ext uri="{FF2B5EF4-FFF2-40B4-BE49-F238E27FC236}">
                  <a16:creationId xmlns:a16="http://schemas.microsoft.com/office/drawing/2014/main" id="{CD34C3E1-DCBD-4A8C-B728-7DBB9F7B29FD}"/>
                </a:ext>
              </a:extLst>
            </p:cNvPr>
            <p:cNvSpPr/>
            <p:nvPr/>
          </p:nvSpPr>
          <p:spPr>
            <a:xfrm>
              <a:off x="8130876" y="0"/>
              <a:ext cx="1188132" cy="1080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srgbClr val="FFFFFF"/>
                </a:solidFill>
                <a:latin typeface="Calibri"/>
                <a:ea typeface="宋体" panose="02010600030101010101" pitchFamily="2" charset="-122"/>
              </a:endParaRPr>
            </a:p>
          </p:txBody>
        </p:sp>
      </p:grpSp>
    </p:spTree>
    <p:custDataLst>
      <p:tags r:id="rId1"/>
    </p:custDataLst>
    <p:extLst>
      <p:ext uri="{BB962C8B-B14F-4D97-AF65-F5344CB8AC3E}">
        <p14:creationId xmlns:p14="http://schemas.microsoft.com/office/powerpoint/2010/main" val="140451365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to="" calcmode="lin" valueType="num">
                                      <p:cBhvr>
                                        <p:cTn id="7" dur="700" fill="hold">
                                          <p:stCondLst>
                                            <p:cond delay="0"/>
                                          </p:stCondLst>
                                        </p:cTn>
                                        <p:tgtEl>
                                          <p:spTgt spid="7"/>
                                        </p:tgtEl>
                                        <p:attrNameLst>
                                          <p:attrName>ppt_x</p:attrName>
                                        </p:attrNameLst>
                                      </p:cBhvr>
                                      <p:tavLst>
                                        <p:tav tm="0" fmla="#ppt_x-(-#ppt_w/2*cos(ppt_r/180*pi))*((1.5-1.5*$)^2-(1.5-1.5*$)^3)">
                                          <p:val>
                                            <p:strVal val="0"/>
                                          </p:val>
                                        </p:tav>
                                        <p:tav tm="100000">
                                          <p:val>
                                            <p:strVal val="1"/>
                                          </p:val>
                                        </p:tav>
                                      </p:tavLst>
                                    </p:anim>
                                    <p:anim to="" calcmode="lin" valueType="num">
                                      <p:cBhvr>
                                        <p:cTn id="8" dur="700" fill="hold">
                                          <p:stCondLst>
                                            <p:cond delay="0"/>
                                          </p:stCondLst>
                                        </p:cTn>
                                        <p:tgtEl>
                                          <p:spTgt spid="7"/>
                                        </p:tgtEl>
                                        <p:attrNameLst>
                                          <p:attrName>ppt_y</p:attrName>
                                        </p:attrNameLst>
                                      </p:cBhvr>
                                      <p:tavLst>
                                        <p:tav tm="0" fmla="#ppt_y+(-#ppt_h/2*cos(ppt_r/180*pi))*((1.5-1.5*$)^2-(1.5-1.5*$)^3)">
                                          <p:val>
                                            <p:strVal val="0"/>
                                          </p:val>
                                        </p:tav>
                                        <p:tav tm="100000">
                                          <p:val>
                                            <p:strVal val="1"/>
                                          </p:val>
                                        </p:tav>
                                      </p:tavLst>
                                    </p:anim>
                                    <p:anim to="" calcmode="lin" valueType="num">
                                      <p:cBhvr>
                                        <p:cTn id="9" dur="700" fill="hold">
                                          <p:stCondLst>
                                            <p:cond delay="0"/>
                                          </p:stCondLst>
                                        </p:cTn>
                                        <p:tgtEl>
                                          <p:spTgt spid="7"/>
                                        </p:tgtEl>
                                        <p:attrNameLst>
                                          <p:attrName>ppt_h</p:attrName>
                                        </p:attrNameLst>
                                      </p:cBhvr>
                                      <p:tavLst>
                                        <p:tav tm="0" fmla="#ppt_h-(-#ppt_h)*((1.5-1.5*$)^2-(1.5-1.5*$)^3)">
                                          <p:val>
                                            <p:strVal val="0"/>
                                          </p:val>
                                        </p:tav>
                                        <p:tav tm="100000">
                                          <p:val>
                                            <p:strVal val="1"/>
                                          </p:val>
                                        </p:tav>
                                      </p:tavLst>
                                    </p:anim>
                                    <p:anim to="" calcmode="lin" valueType="num">
                                      <p:cBhvr>
                                        <p:cTn id="10" dur="700" fill="hold">
                                          <p:stCondLst>
                                            <p:cond delay="0"/>
                                          </p:stCondLst>
                                        </p:cTn>
                                        <p:tgtEl>
                                          <p:spTgt spid="7"/>
                                        </p:tgtEl>
                                        <p:attrNameLst>
                                          <p:attrName>ppt_w</p:attrName>
                                        </p:attrNameLst>
                                      </p:cBhvr>
                                      <p:tavLst>
                                        <p:tav tm="0" fmla="#ppt_w-(-#ppt_w)*((1.5-1.5*$)^2-(1.5-1.5*$)^3)">
                                          <p:val>
                                            <p:strVal val="0"/>
                                          </p:val>
                                        </p:tav>
                                        <p:tav tm="100000">
                                          <p:val>
                                            <p:strVal val="1"/>
                                          </p:val>
                                        </p:tav>
                                      </p:tavLst>
                                    </p:anim>
                                  </p:childTnLst>
                                </p:cTn>
                              </p:par>
                              <p:par>
                                <p:cTn id="11" presetID="0" presetClass="entr" presetSubtype="0" fill="hold" grpId="0" nodeType="with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to="" calcmode="lin" valueType="num">
                                      <p:cBhvr>
                                        <p:cTn id="13" dur="700" fill="hold">
                                          <p:stCondLst>
                                            <p:cond delay="0"/>
                                          </p:stCondLst>
                                        </p:cTn>
                                        <p:tgtEl>
                                          <p:spTgt spid="8"/>
                                        </p:tgtEl>
                                        <p:attrNameLst>
                                          <p:attrName>ppt_x</p:attrName>
                                        </p:attrNameLst>
                                      </p:cBhvr>
                                      <p:tavLst>
                                        <p:tav tm="0" fmla="#ppt_x-(-#ppt_w/2*cos(ppt_r/180*pi))*((1.5-1.5*$)^2-(1.5-1.5*$)^3)">
                                          <p:val>
                                            <p:strVal val="0"/>
                                          </p:val>
                                        </p:tav>
                                        <p:tav tm="100000">
                                          <p:val>
                                            <p:strVal val="1"/>
                                          </p:val>
                                        </p:tav>
                                      </p:tavLst>
                                    </p:anim>
                                    <p:anim to="" calcmode="lin" valueType="num">
                                      <p:cBhvr>
                                        <p:cTn id="14" dur="700" fill="hold">
                                          <p:stCondLst>
                                            <p:cond delay="0"/>
                                          </p:stCondLst>
                                        </p:cTn>
                                        <p:tgtEl>
                                          <p:spTgt spid="8"/>
                                        </p:tgtEl>
                                        <p:attrNameLst>
                                          <p:attrName>ppt_y</p:attrName>
                                        </p:attrNameLst>
                                      </p:cBhvr>
                                      <p:tavLst>
                                        <p:tav tm="0" fmla="#ppt_y+(-#ppt_h/2*cos(ppt_r/180*pi))*((1.5-1.5*$)^2-(1.5-1.5*$)^3)">
                                          <p:val>
                                            <p:strVal val="0"/>
                                          </p:val>
                                        </p:tav>
                                        <p:tav tm="100000">
                                          <p:val>
                                            <p:strVal val="1"/>
                                          </p:val>
                                        </p:tav>
                                      </p:tavLst>
                                    </p:anim>
                                    <p:anim to="" calcmode="lin" valueType="num">
                                      <p:cBhvr>
                                        <p:cTn id="15" dur="700" fill="hold">
                                          <p:stCondLst>
                                            <p:cond delay="0"/>
                                          </p:stCondLst>
                                        </p:cTn>
                                        <p:tgtEl>
                                          <p:spTgt spid="8"/>
                                        </p:tgtEl>
                                        <p:attrNameLst>
                                          <p:attrName>ppt_h</p:attrName>
                                        </p:attrNameLst>
                                      </p:cBhvr>
                                      <p:tavLst>
                                        <p:tav tm="0" fmla="#ppt_h-(-#ppt_h)*((1.5-1.5*$)^2-(1.5-1.5*$)^3)">
                                          <p:val>
                                            <p:strVal val="0"/>
                                          </p:val>
                                        </p:tav>
                                        <p:tav tm="100000">
                                          <p:val>
                                            <p:strVal val="1"/>
                                          </p:val>
                                        </p:tav>
                                      </p:tavLst>
                                    </p:anim>
                                    <p:anim to="" calcmode="lin" valueType="num">
                                      <p:cBhvr>
                                        <p:cTn id="16" dur="700" fill="hold">
                                          <p:stCondLst>
                                            <p:cond delay="0"/>
                                          </p:stCondLst>
                                        </p:cTn>
                                        <p:tgtEl>
                                          <p:spTgt spid="8"/>
                                        </p:tgtEl>
                                        <p:attrNameLst>
                                          <p:attrName>ppt_w</p:attrName>
                                        </p:attrNameLst>
                                      </p:cBhvr>
                                      <p:tavLst>
                                        <p:tav tm="0" fmla="#ppt_w-(-#ppt_w)*((1.5-1.5*$)^2-(1.5-1.5*$)^3)">
                                          <p:val>
                                            <p:strVal val="0"/>
                                          </p:val>
                                        </p:tav>
                                        <p:tav tm="100000">
                                          <p:val>
                                            <p:strVal val="1"/>
                                          </p:val>
                                        </p:tav>
                                      </p:tavLst>
                                    </p:anim>
                                  </p:childTnLst>
                                </p:cTn>
                              </p:par>
                              <p:par>
                                <p:cTn id="17" presetID="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to="" calcmode="lin" valueType="num">
                                      <p:cBhvr>
                                        <p:cTn id="19" dur="700" fill="hold">
                                          <p:stCondLst>
                                            <p:cond delay="0"/>
                                          </p:stCondLst>
                                        </p:cTn>
                                        <p:tgtEl>
                                          <p:spTgt spid="16"/>
                                        </p:tgtEl>
                                        <p:attrNameLst>
                                          <p:attrName>ppt_x</p:attrName>
                                        </p:attrNameLst>
                                      </p:cBhvr>
                                      <p:tavLst>
                                        <p:tav tm="0" fmla="#ppt_x-(-#ppt_w/2*cos(ppt_r/180*pi))*((1.5-1.5*$)^2-(1.5-1.5*$)^3)">
                                          <p:val>
                                            <p:strVal val="0"/>
                                          </p:val>
                                        </p:tav>
                                        <p:tav tm="100000">
                                          <p:val>
                                            <p:strVal val="1"/>
                                          </p:val>
                                        </p:tav>
                                      </p:tavLst>
                                    </p:anim>
                                    <p:anim to="" calcmode="lin" valueType="num">
                                      <p:cBhvr>
                                        <p:cTn id="20" dur="700" fill="hold">
                                          <p:stCondLst>
                                            <p:cond delay="0"/>
                                          </p:stCondLst>
                                        </p:cTn>
                                        <p:tgtEl>
                                          <p:spTgt spid="16"/>
                                        </p:tgtEl>
                                        <p:attrNameLst>
                                          <p:attrName>ppt_y</p:attrName>
                                        </p:attrNameLst>
                                      </p:cBhvr>
                                      <p:tavLst>
                                        <p:tav tm="0" fmla="#ppt_y+(-#ppt_h/2*cos(ppt_r/180*pi))*((1.5-1.5*$)^2-(1.5-1.5*$)^3)">
                                          <p:val>
                                            <p:strVal val="0"/>
                                          </p:val>
                                        </p:tav>
                                        <p:tav tm="100000">
                                          <p:val>
                                            <p:strVal val="1"/>
                                          </p:val>
                                        </p:tav>
                                      </p:tavLst>
                                    </p:anim>
                                    <p:anim to="" calcmode="lin" valueType="num">
                                      <p:cBhvr>
                                        <p:cTn id="21" dur="700" fill="hold">
                                          <p:stCondLst>
                                            <p:cond delay="0"/>
                                          </p:stCondLst>
                                        </p:cTn>
                                        <p:tgtEl>
                                          <p:spTgt spid="16"/>
                                        </p:tgtEl>
                                        <p:attrNameLst>
                                          <p:attrName>ppt_h</p:attrName>
                                        </p:attrNameLst>
                                      </p:cBhvr>
                                      <p:tavLst>
                                        <p:tav tm="0" fmla="#ppt_h-(-#ppt_h)*((1.5-1.5*$)^2-(1.5-1.5*$)^3)">
                                          <p:val>
                                            <p:strVal val="0"/>
                                          </p:val>
                                        </p:tav>
                                        <p:tav tm="100000">
                                          <p:val>
                                            <p:strVal val="1"/>
                                          </p:val>
                                        </p:tav>
                                      </p:tavLst>
                                    </p:anim>
                                    <p:anim to="" calcmode="lin" valueType="num">
                                      <p:cBhvr>
                                        <p:cTn id="22" dur="700" fill="hold">
                                          <p:stCondLst>
                                            <p:cond delay="0"/>
                                          </p:stCondLst>
                                        </p:cTn>
                                        <p:tgtEl>
                                          <p:spTgt spid="16"/>
                                        </p:tgtEl>
                                        <p:attrNameLst>
                                          <p:attrName>ppt_w</p:attrName>
                                        </p:attrNameLst>
                                      </p:cBhvr>
                                      <p:tavLst>
                                        <p:tav tm="0" fmla="#ppt_w-(-#ppt_w)*((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a:extLst>
              <a:ext uri="{FF2B5EF4-FFF2-40B4-BE49-F238E27FC236}">
                <a16:creationId xmlns:a16="http://schemas.microsoft.com/office/drawing/2014/main" id="{C2101C0C-8847-43A8-8BF0-8DB90268FC7F}"/>
              </a:ext>
            </a:extLst>
          </p:cNvPr>
          <p:cNvSpPr txBox="1"/>
          <p:nvPr/>
        </p:nvSpPr>
        <p:spPr>
          <a:xfrm>
            <a:off x="554878" y="1031958"/>
            <a:ext cx="3822390" cy="583493"/>
          </a:xfrm>
          <a:prstGeom prst="rect">
            <a:avLst/>
          </a:prstGeom>
          <a:noFill/>
        </p:spPr>
        <p:txBody>
          <a:bodyPr wrap="square">
            <a:spAutoFit/>
          </a:bodyPr>
          <a:lstStyle/>
          <a:p>
            <a:pPr marL="342900" lvl="1" indent="-342900">
              <a:lnSpc>
                <a:spcPct val="150000"/>
              </a:lnSpc>
              <a:buClr>
                <a:srgbClr val="FFC000"/>
              </a:buClr>
              <a:buFont typeface="Wingdings" panose="05000000000000000000" charset="0"/>
              <a:buChar char="n"/>
            </a:pPr>
            <a:r>
              <a:rPr lang="en-US" altLang="zh-CN" sz="2400" b="1">
                <a:latin typeface="微软雅黑 Light" panose="020B0502040204020203" pitchFamily="34" charset="-122"/>
                <a:ea typeface="微软雅黑 Light" panose="020B0502040204020203" pitchFamily="34" charset="-122"/>
                <a:sym typeface="+mn-ea"/>
              </a:rPr>
              <a:t>InnoDB</a:t>
            </a:r>
            <a:r>
              <a:rPr lang="zh-CN" altLang="en-US" sz="2400" b="1">
                <a:latin typeface="微软雅黑 Light" panose="020B0502040204020203" pitchFamily="34" charset="-122"/>
                <a:ea typeface="微软雅黑 Light" panose="020B0502040204020203" pitchFamily="34" charset="-122"/>
                <a:sym typeface="+mn-ea"/>
              </a:rPr>
              <a:t>记录存储结构</a:t>
            </a:r>
            <a:endParaRPr lang="zh-CN" altLang="en-US" b="1">
              <a:latin typeface="微软雅黑 Light" panose="020B0502040204020203" pitchFamily="34" charset="-122"/>
              <a:ea typeface="微软雅黑 Light" panose="020B0502040204020203" pitchFamily="34" charset="-122"/>
              <a:sym typeface="+mn-ea"/>
            </a:endParaRPr>
          </a:p>
        </p:txBody>
      </p:sp>
      <p:sp>
        <p:nvSpPr>
          <p:cNvPr id="14" name="文本框 13">
            <a:extLst>
              <a:ext uri="{FF2B5EF4-FFF2-40B4-BE49-F238E27FC236}">
                <a16:creationId xmlns:a16="http://schemas.microsoft.com/office/drawing/2014/main" id="{F4B7A9D5-2A26-4C19-A298-91E997F849E9}"/>
              </a:ext>
            </a:extLst>
          </p:cNvPr>
          <p:cNvSpPr txBox="1"/>
          <p:nvPr/>
        </p:nvSpPr>
        <p:spPr>
          <a:xfrm>
            <a:off x="404358" y="4804418"/>
            <a:ext cx="6418906" cy="1294970"/>
          </a:xfrm>
          <a:prstGeom prst="rect">
            <a:avLst/>
          </a:prstGeom>
          <a:noFill/>
        </p:spPr>
        <p:txBody>
          <a:bodyPr wrap="square">
            <a:spAutoFit/>
          </a:bodyPr>
          <a:lstStyle/>
          <a:p>
            <a:pPr marL="742950" lvl="2" indent="-285750">
              <a:lnSpc>
                <a:spcPct val="150000"/>
              </a:lnSpc>
              <a:buClr>
                <a:srgbClr val="FFC000"/>
              </a:buClr>
              <a:buFont typeface="Wingdings" panose="05000000000000000000" charset="0"/>
              <a:buChar char="Ø"/>
            </a:pPr>
            <a:r>
              <a:rPr lang="en-US" altLang="zh-CN" b="1">
                <a:latin typeface="微软雅黑 Light" panose="020B0502040204020203" pitchFamily="34" charset="-122"/>
                <a:ea typeface="微软雅黑 Light" panose="020B0502040204020203" pitchFamily="34" charset="-122"/>
                <a:sym typeface="+mn-ea"/>
              </a:rPr>
              <a:t>DB_ROW_ID(row_id)</a:t>
            </a:r>
          </a:p>
          <a:p>
            <a:pPr marL="742950" lvl="2" indent="-285750">
              <a:lnSpc>
                <a:spcPct val="150000"/>
              </a:lnSpc>
              <a:buClr>
                <a:srgbClr val="FFC000"/>
              </a:buClr>
              <a:buFont typeface="Wingdings" panose="05000000000000000000" charset="0"/>
              <a:buChar char="Ø"/>
            </a:pPr>
            <a:r>
              <a:rPr lang="en-US" altLang="zh-CN" b="1">
                <a:latin typeface="微软雅黑 Light" panose="020B0502040204020203" pitchFamily="34" charset="-122"/>
                <a:ea typeface="微软雅黑 Light" panose="020B0502040204020203" pitchFamily="34" charset="-122"/>
                <a:sym typeface="+mn-ea"/>
              </a:rPr>
              <a:t>DB_TRX_ID</a:t>
            </a:r>
          </a:p>
          <a:p>
            <a:pPr marL="742950" lvl="2" indent="-285750">
              <a:lnSpc>
                <a:spcPct val="150000"/>
              </a:lnSpc>
              <a:buClr>
                <a:srgbClr val="FFC000"/>
              </a:buClr>
              <a:buFont typeface="Wingdings" panose="05000000000000000000" charset="0"/>
              <a:buChar char="Ø"/>
            </a:pPr>
            <a:r>
              <a:rPr lang="en-US" altLang="zh-CN" b="1">
                <a:latin typeface="微软雅黑 Light" panose="020B0502040204020203" pitchFamily="34" charset="-122"/>
                <a:ea typeface="微软雅黑 Light" panose="020B0502040204020203" pitchFamily="34" charset="-122"/>
                <a:sym typeface="+mn-ea"/>
              </a:rPr>
              <a:t>DB_ROLL_PTR</a:t>
            </a:r>
            <a:endParaRPr lang="zh-CN" altLang="en-US"/>
          </a:p>
        </p:txBody>
      </p:sp>
      <p:sp>
        <p:nvSpPr>
          <p:cNvPr id="15" name="矩形 2">
            <a:extLst>
              <a:ext uri="{FF2B5EF4-FFF2-40B4-BE49-F238E27FC236}">
                <a16:creationId xmlns:a16="http://schemas.microsoft.com/office/drawing/2014/main" id="{93DD7513-EAC9-4B8A-AB55-ECF81C574800}"/>
              </a:ext>
            </a:extLst>
          </p:cNvPr>
          <p:cNvSpPr/>
          <p:nvPr/>
        </p:nvSpPr>
        <p:spPr>
          <a:xfrm>
            <a:off x="1004672" y="1664699"/>
            <a:ext cx="8175541" cy="501612"/>
          </a:xfrm>
          <a:prstGeom prst="rect">
            <a:avLst/>
          </a:prstGeom>
          <a:noFill/>
          <a:ln w="9525">
            <a:noFill/>
          </a:ln>
        </p:spPr>
        <p:txBody>
          <a:bodyPr wrap="square" anchor="t">
            <a:spAutoFit/>
          </a:bodyPr>
          <a:lstStyle/>
          <a:p>
            <a:pPr marL="342900" lvl="1" indent="-342900">
              <a:lnSpc>
                <a:spcPct val="150000"/>
              </a:lnSpc>
              <a:buClr>
                <a:srgbClr val="FFC000"/>
              </a:buClr>
              <a:buFont typeface="Wingdings" panose="05000000000000000000" charset="0"/>
              <a:buChar char="n"/>
            </a:pPr>
            <a:r>
              <a:rPr lang="zh-CN" altLang="en-US" sz="2000" b="1">
                <a:latin typeface="微软雅黑 Light" panose="020B0502040204020203" pitchFamily="34" charset="-122"/>
                <a:ea typeface="微软雅黑 Light" panose="020B0502040204020203" pitchFamily="34" charset="-122"/>
                <a:sym typeface="+mn-ea"/>
              </a:rPr>
              <a:t>行格式</a:t>
            </a:r>
            <a:r>
              <a:rPr lang="en-US" altLang="zh-CN" sz="2000" b="1">
                <a:latin typeface="微软雅黑 Light" panose="020B0502040204020203" pitchFamily="34" charset="-122"/>
                <a:ea typeface="微软雅黑 Light" panose="020B0502040204020203" pitchFamily="34" charset="-122"/>
                <a:sym typeface="+mn-ea"/>
              </a:rPr>
              <a:t>(Compact</a:t>
            </a:r>
            <a:r>
              <a:rPr lang="zh-CN" altLang="en-US" sz="2000" b="1">
                <a:latin typeface="微软雅黑 Light" panose="020B0502040204020203" pitchFamily="34" charset="-122"/>
                <a:ea typeface="微软雅黑 Light" panose="020B0502040204020203" pitchFamily="34" charset="-122"/>
                <a:sym typeface="+mn-ea"/>
              </a:rPr>
              <a:t>、</a:t>
            </a:r>
            <a:r>
              <a:rPr lang="en-US" altLang="zh-CN" sz="2000" b="1">
                <a:latin typeface="微软雅黑 Light" panose="020B0502040204020203" pitchFamily="34" charset="-122"/>
                <a:ea typeface="微软雅黑 Light" panose="020B0502040204020203" pitchFamily="34" charset="-122"/>
                <a:sym typeface="+mn-ea"/>
              </a:rPr>
              <a:t>Redundant</a:t>
            </a:r>
            <a:r>
              <a:rPr lang="zh-CN" altLang="en-US" sz="2000" b="1">
                <a:latin typeface="微软雅黑 Light" panose="020B0502040204020203" pitchFamily="34" charset="-122"/>
                <a:ea typeface="微软雅黑 Light" panose="020B0502040204020203" pitchFamily="34" charset="-122"/>
                <a:sym typeface="+mn-ea"/>
              </a:rPr>
              <a:t>、</a:t>
            </a:r>
            <a:r>
              <a:rPr lang="en-US" altLang="zh-CN" sz="2000" b="1">
                <a:latin typeface="微软雅黑 Light" panose="020B0502040204020203" pitchFamily="34" charset="-122"/>
                <a:ea typeface="微软雅黑 Light" panose="020B0502040204020203" pitchFamily="34" charset="-122"/>
                <a:sym typeface="+mn-ea"/>
              </a:rPr>
              <a:t>Dynamic</a:t>
            </a:r>
            <a:r>
              <a:rPr lang="zh-CN" altLang="en-US" sz="2000" b="1">
                <a:latin typeface="微软雅黑 Light" panose="020B0502040204020203" pitchFamily="34" charset="-122"/>
                <a:ea typeface="微软雅黑 Light" panose="020B0502040204020203" pitchFamily="34" charset="-122"/>
                <a:sym typeface="+mn-ea"/>
              </a:rPr>
              <a:t>和</a:t>
            </a:r>
            <a:r>
              <a:rPr lang="en-US" altLang="zh-CN" sz="2000" b="1">
                <a:latin typeface="微软雅黑 Light" panose="020B0502040204020203" pitchFamily="34" charset="-122"/>
                <a:ea typeface="微软雅黑 Light" panose="020B0502040204020203" pitchFamily="34" charset="-122"/>
                <a:sym typeface="+mn-ea"/>
              </a:rPr>
              <a:t>Compressed)</a:t>
            </a:r>
            <a:endParaRPr lang="en-US" altLang="zh-CN" sz="2000" b="1" dirty="0">
              <a:latin typeface="微软雅黑 Light" panose="020B0502040204020203" pitchFamily="34" charset="-122"/>
              <a:ea typeface="微软雅黑 Light" panose="020B0502040204020203" pitchFamily="34" charset="-122"/>
              <a:sym typeface="+mn-ea"/>
            </a:endParaRPr>
          </a:p>
        </p:txBody>
      </p:sp>
      <p:sp>
        <p:nvSpPr>
          <p:cNvPr id="18" name="矩形 2">
            <a:extLst>
              <a:ext uri="{FF2B5EF4-FFF2-40B4-BE49-F238E27FC236}">
                <a16:creationId xmlns:a16="http://schemas.microsoft.com/office/drawing/2014/main" id="{EB6B8F05-68C2-47EB-BDFC-4BA3AE3A971B}"/>
              </a:ext>
            </a:extLst>
          </p:cNvPr>
          <p:cNvSpPr/>
          <p:nvPr/>
        </p:nvSpPr>
        <p:spPr>
          <a:xfrm>
            <a:off x="939790" y="6099388"/>
            <a:ext cx="4832350" cy="501612"/>
          </a:xfrm>
          <a:prstGeom prst="rect">
            <a:avLst/>
          </a:prstGeom>
          <a:noFill/>
          <a:ln w="9525">
            <a:noFill/>
          </a:ln>
        </p:spPr>
        <p:txBody>
          <a:bodyPr wrap="square" anchor="t">
            <a:spAutoFit/>
          </a:bodyPr>
          <a:lstStyle/>
          <a:p>
            <a:pPr marL="342900" lvl="1" indent="-342900">
              <a:lnSpc>
                <a:spcPct val="150000"/>
              </a:lnSpc>
              <a:buClr>
                <a:srgbClr val="FFC000"/>
              </a:buClr>
              <a:buFont typeface="Wingdings" panose="05000000000000000000" charset="0"/>
              <a:buChar char="n"/>
            </a:pPr>
            <a:r>
              <a:rPr lang="zh-CN" altLang="en-US" sz="2000" b="1">
                <a:latin typeface="微软雅黑 Light" panose="020B0502040204020203" pitchFamily="34" charset="-122"/>
                <a:ea typeface="微软雅黑 Light" panose="020B0502040204020203" pitchFamily="34" charset="-122"/>
                <a:sym typeface="+mn-ea"/>
              </a:rPr>
              <a:t>数据溢出</a:t>
            </a:r>
            <a:endParaRPr lang="en-US" altLang="zh-CN" sz="2000" b="1" dirty="0">
              <a:latin typeface="微软雅黑 Light" panose="020B0502040204020203" pitchFamily="34" charset="-122"/>
              <a:ea typeface="微软雅黑 Light" panose="020B0502040204020203" pitchFamily="34" charset="-122"/>
              <a:sym typeface="+mn-ea"/>
            </a:endParaRPr>
          </a:p>
        </p:txBody>
      </p:sp>
      <p:pic>
        <p:nvPicPr>
          <p:cNvPr id="6" name="图片 5">
            <a:extLst>
              <a:ext uri="{FF2B5EF4-FFF2-40B4-BE49-F238E27FC236}">
                <a16:creationId xmlns:a16="http://schemas.microsoft.com/office/drawing/2014/main" id="{CA7987A5-E2F3-4351-AC8B-617201AD1EE9}"/>
              </a:ext>
            </a:extLst>
          </p:cNvPr>
          <p:cNvPicPr>
            <a:picLocks noChangeAspect="1"/>
          </p:cNvPicPr>
          <p:nvPr/>
        </p:nvPicPr>
        <p:blipFill>
          <a:blip r:embed="rId2"/>
          <a:stretch>
            <a:fillRect/>
          </a:stretch>
        </p:blipFill>
        <p:spPr>
          <a:xfrm>
            <a:off x="58667" y="2235628"/>
            <a:ext cx="12133333" cy="2542857"/>
          </a:xfrm>
          <a:prstGeom prst="rect">
            <a:avLst/>
          </a:prstGeom>
        </p:spPr>
      </p:pic>
      <p:sp>
        <p:nvSpPr>
          <p:cNvPr id="16" name="文本框 48">
            <a:extLst>
              <a:ext uri="{FF2B5EF4-FFF2-40B4-BE49-F238E27FC236}">
                <a16:creationId xmlns:a16="http://schemas.microsoft.com/office/drawing/2014/main" id="{1AB8F063-DA8D-495E-A467-D2B6A85300DA}"/>
              </a:ext>
            </a:extLst>
          </p:cNvPr>
          <p:cNvSpPr txBox="1">
            <a:spLocks noChangeArrowheads="1"/>
          </p:cNvSpPr>
          <p:nvPr/>
        </p:nvSpPr>
        <p:spPr bwMode="auto">
          <a:xfrm>
            <a:off x="907737" y="218373"/>
            <a:ext cx="671511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en-US" altLang="zh-CN" sz="3200">
                <a:solidFill>
                  <a:schemeClr val="bg1">
                    <a:lumMod val="85000"/>
                  </a:schemeClr>
                </a:solidFill>
                <a:latin typeface="+mn-lt"/>
                <a:ea typeface="+mn-ea"/>
                <a:cs typeface="+mn-ea"/>
                <a:sym typeface="+mn-lt"/>
              </a:rPr>
              <a:t>InnoDB</a:t>
            </a:r>
            <a:r>
              <a:rPr lang="zh-CN" altLang="en-US" sz="3200">
                <a:solidFill>
                  <a:schemeClr val="bg1">
                    <a:lumMod val="85000"/>
                  </a:schemeClr>
                </a:solidFill>
                <a:latin typeface="+mn-lt"/>
                <a:ea typeface="+mn-ea"/>
                <a:cs typeface="+mn-ea"/>
                <a:sym typeface="+mn-lt"/>
              </a:rPr>
              <a:t>记录存储结构和索引页结构</a:t>
            </a:r>
          </a:p>
        </p:txBody>
      </p:sp>
      <p:sp>
        <p:nvSpPr>
          <p:cNvPr id="17" name="等腰三角形 16">
            <a:extLst>
              <a:ext uri="{FF2B5EF4-FFF2-40B4-BE49-F238E27FC236}">
                <a16:creationId xmlns:a16="http://schemas.microsoft.com/office/drawing/2014/main" id="{C8C209F9-695F-4A51-A627-1EECC41FA0A1}"/>
              </a:ext>
            </a:extLst>
          </p:cNvPr>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等腰三角形 18">
            <a:extLst>
              <a:ext uri="{FF2B5EF4-FFF2-40B4-BE49-F238E27FC236}">
                <a16:creationId xmlns:a16="http://schemas.microsoft.com/office/drawing/2014/main" id="{57C6E37F-E49D-4EB9-86F6-0FF6E2922E17}"/>
              </a:ext>
            </a:extLst>
          </p:cNvPr>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19194532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文本框 48"/>
          <p:cNvSpPr txBox="1">
            <a:spLocks noChangeArrowheads="1"/>
          </p:cNvSpPr>
          <p:nvPr/>
        </p:nvSpPr>
        <p:spPr bwMode="auto">
          <a:xfrm>
            <a:off x="907738" y="218373"/>
            <a:ext cx="52623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zh-CN" altLang="en-US" sz="3200">
                <a:solidFill>
                  <a:schemeClr val="bg1">
                    <a:lumMod val="85000"/>
                  </a:schemeClr>
                </a:solidFill>
                <a:latin typeface="+mn-lt"/>
                <a:ea typeface="+mn-ea"/>
                <a:cs typeface="+mn-ea"/>
                <a:sym typeface="+mn-lt"/>
              </a:rPr>
              <a:t>快速复习第四期</a:t>
            </a:r>
            <a:r>
              <a:rPr lang="en-US" altLang="zh-CN" sz="3200">
                <a:solidFill>
                  <a:schemeClr val="bg1">
                    <a:lumMod val="85000"/>
                  </a:schemeClr>
                </a:solidFill>
                <a:latin typeface="+mn-lt"/>
                <a:ea typeface="+mn-ea"/>
                <a:cs typeface="+mn-ea"/>
                <a:sym typeface="+mn-lt"/>
              </a:rPr>
              <a:t>MySQL</a:t>
            </a:r>
            <a:endParaRPr lang="zh-CN" altLang="en-US" sz="3200" dirty="0">
              <a:solidFill>
                <a:schemeClr val="bg1">
                  <a:lumMod val="85000"/>
                </a:schemeClr>
              </a:solidFill>
              <a:latin typeface="+mn-lt"/>
              <a:ea typeface="+mn-ea"/>
              <a:cs typeface="+mn-ea"/>
              <a:sym typeface="+mn-lt"/>
            </a:endParaRPr>
          </a:p>
        </p:txBody>
      </p:sp>
      <p:sp>
        <p:nvSpPr>
          <p:cNvPr id="5" name="等腰三角形 4"/>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等腰三角形 5"/>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a:extLst>
              <a:ext uri="{FF2B5EF4-FFF2-40B4-BE49-F238E27FC236}">
                <a16:creationId xmlns:a16="http://schemas.microsoft.com/office/drawing/2014/main" id="{99DB5607-B082-4916-88B0-3394CE22A53F}"/>
              </a:ext>
            </a:extLst>
          </p:cNvPr>
          <p:cNvSpPr txBox="1"/>
          <p:nvPr/>
        </p:nvSpPr>
        <p:spPr>
          <a:xfrm>
            <a:off x="211884" y="856799"/>
            <a:ext cx="3112806" cy="369332"/>
          </a:xfrm>
          <a:prstGeom prst="rect">
            <a:avLst/>
          </a:prstGeom>
          <a:noFill/>
        </p:spPr>
        <p:txBody>
          <a:bodyPr wrap="square">
            <a:spAutoFit/>
          </a:bodyPr>
          <a:lstStyle/>
          <a:p>
            <a:pPr indent="304800">
              <a:spcAft>
                <a:spcPts val="400"/>
              </a:spcAft>
            </a:pPr>
            <a:r>
              <a:rPr lang="en-US" altLang="zh-CN" sz="1800">
                <a:effectLst/>
                <a:latin typeface="更纱黑体 UI SC" panose="02000500000000000000" pitchFamily="2" charset="-122"/>
                <a:ea typeface="更纱黑体 UI SC" panose="02000500000000000000" pitchFamily="2" charset="-122"/>
                <a:cs typeface="更纱黑体 UI SC" panose="02000500000000000000" pitchFamily="2" charset="-122"/>
              </a:rPr>
              <a:t>4</a:t>
            </a:r>
            <a:r>
              <a:rPr lang="zh-CN" altLang="en-US" sz="1800">
                <a:effectLst/>
                <a:latin typeface="更纱黑体 UI SC" panose="02000500000000000000" pitchFamily="2" charset="-122"/>
                <a:ea typeface="更纱黑体 UI SC" panose="02000500000000000000" pitchFamily="2" charset="-122"/>
                <a:cs typeface="更纱黑体 UI SC" panose="02000500000000000000" pitchFamily="2" charset="-122"/>
              </a:rPr>
              <a:t>、</a:t>
            </a:r>
            <a:r>
              <a:rPr lang="en-US" altLang="zh-CN" sz="1800">
                <a:effectLst/>
                <a:latin typeface="更纱黑体 UI SC" panose="02000500000000000000" pitchFamily="2" charset="-122"/>
                <a:ea typeface="更纱黑体 UI SC" panose="02000500000000000000" pitchFamily="2" charset="-122"/>
                <a:cs typeface="更纱黑体 UI SC" panose="02000500000000000000" pitchFamily="2" charset="-122"/>
              </a:rPr>
              <a:t>Mysql</a:t>
            </a:r>
            <a:r>
              <a:rPr lang="zh-CN" altLang="zh-CN" sz="1800">
                <a:effectLst/>
                <a:latin typeface="更纱黑体 UI SC" panose="02000500000000000000" pitchFamily="2" charset="-122"/>
                <a:ea typeface="更纱黑体 UI SC" panose="02000500000000000000" pitchFamily="2" charset="-122"/>
                <a:cs typeface="更纱黑体 UI SC" panose="02000500000000000000" pitchFamily="2" charset="-122"/>
              </a:rPr>
              <a:t>索引优化实战</a:t>
            </a:r>
          </a:p>
        </p:txBody>
      </p:sp>
      <p:sp>
        <p:nvSpPr>
          <p:cNvPr id="14" name="文本框 13">
            <a:extLst>
              <a:ext uri="{FF2B5EF4-FFF2-40B4-BE49-F238E27FC236}">
                <a16:creationId xmlns:a16="http://schemas.microsoft.com/office/drawing/2014/main" id="{1DFA6635-0070-4B05-9AEE-C54D8779BDF4}"/>
              </a:ext>
            </a:extLst>
          </p:cNvPr>
          <p:cNvSpPr txBox="1"/>
          <p:nvPr/>
        </p:nvSpPr>
        <p:spPr>
          <a:xfrm>
            <a:off x="5218746" y="861898"/>
            <a:ext cx="3240993" cy="369332"/>
          </a:xfrm>
          <a:prstGeom prst="rect">
            <a:avLst/>
          </a:prstGeom>
          <a:noFill/>
        </p:spPr>
        <p:txBody>
          <a:bodyPr wrap="square">
            <a:spAutoFit/>
          </a:bodyPr>
          <a:lstStyle/>
          <a:p>
            <a:pPr indent="304800">
              <a:spcAft>
                <a:spcPts val="400"/>
              </a:spcAft>
            </a:pPr>
            <a:r>
              <a:rPr lang="en-US" altLang="zh-CN" sz="1800">
                <a:effectLst/>
                <a:latin typeface="更纱黑体 UI SC" panose="02000500000000000000" pitchFamily="2" charset="-122"/>
                <a:ea typeface="更纱黑体 UI SC" panose="02000500000000000000" pitchFamily="2" charset="-122"/>
                <a:cs typeface="更纱黑体 UI SC" panose="02000500000000000000" pitchFamily="2" charset="-122"/>
              </a:rPr>
              <a:t>5</a:t>
            </a:r>
            <a:r>
              <a:rPr lang="zh-CN" altLang="en-US" sz="1800">
                <a:effectLst/>
                <a:latin typeface="更纱黑体 UI SC" panose="02000500000000000000" pitchFamily="2" charset="-122"/>
                <a:ea typeface="更纱黑体 UI SC" panose="02000500000000000000" pitchFamily="2" charset="-122"/>
                <a:cs typeface="更纱黑体 UI SC" panose="02000500000000000000" pitchFamily="2" charset="-122"/>
              </a:rPr>
              <a:t>、</a:t>
            </a:r>
            <a:r>
              <a:rPr lang="en-US" altLang="zh-CN" sz="1800">
                <a:effectLst/>
                <a:latin typeface="更纱黑体 UI SC" panose="02000500000000000000" pitchFamily="2" charset="-122"/>
                <a:ea typeface="更纱黑体 UI SC" panose="02000500000000000000" pitchFamily="2" charset="-122"/>
                <a:cs typeface="更纱黑体 UI SC" panose="02000500000000000000" pitchFamily="2" charset="-122"/>
              </a:rPr>
              <a:t>Mysql</a:t>
            </a:r>
            <a:r>
              <a:rPr lang="zh-CN" altLang="zh-CN" sz="1800">
                <a:effectLst/>
                <a:latin typeface="更纱黑体 UI SC" panose="02000500000000000000" pitchFamily="2" charset="-122"/>
                <a:ea typeface="更纱黑体 UI SC" panose="02000500000000000000" pitchFamily="2" charset="-122"/>
                <a:cs typeface="更纱黑体 UI SC" panose="02000500000000000000" pitchFamily="2" charset="-122"/>
              </a:rPr>
              <a:t>索引优化实战二</a:t>
            </a:r>
          </a:p>
        </p:txBody>
      </p:sp>
      <p:sp>
        <p:nvSpPr>
          <p:cNvPr id="13" name="文本框 12">
            <a:extLst>
              <a:ext uri="{FF2B5EF4-FFF2-40B4-BE49-F238E27FC236}">
                <a16:creationId xmlns:a16="http://schemas.microsoft.com/office/drawing/2014/main" id="{4D43FB94-4C0A-4A88-92F2-F3242ABF652F}"/>
              </a:ext>
            </a:extLst>
          </p:cNvPr>
          <p:cNvSpPr txBox="1"/>
          <p:nvPr/>
        </p:nvSpPr>
        <p:spPr>
          <a:xfrm>
            <a:off x="708068" y="1240518"/>
            <a:ext cx="4689757" cy="2874515"/>
          </a:xfrm>
          <a:prstGeom prst="rect">
            <a:avLst/>
          </a:prstGeom>
          <a:noFill/>
        </p:spPr>
        <p:txBody>
          <a:bodyPr wrap="square">
            <a:spAutoFit/>
          </a:bodyPr>
          <a:lstStyle/>
          <a:p>
            <a:r>
              <a:rPr lang="zh-CN" altLang="en-US">
                <a:latin typeface="更纱黑体 UI SC Light" panose="02000400000000000000" pitchFamily="2" charset="-122"/>
                <a:ea typeface="更纱黑体 UI SC Light" panose="02000400000000000000" pitchFamily="2" charset="-122"/>
                <a:cs typeface="更纱黑体 UI SC Light" panose="02000400000000000000" pitchFamily="2" charset="-122"/>
              </a:rPr>
              <a:t>Mysql索引下推优化详解</a:t>
            </a:r>
            <a:endParaRPr lang="en-US" altLang="zh-CN">
              <a:latin typeface="更纱黑体 UI SC Light" panose="02000400000000000000" pitchFamily="2" charset="-122"/>
              <a:ea typeface="更纱黑体 UI SC Light" panose="02000400000000000000" pitchFamily="2" charset="-122"/>
              <a:cs typeface="更纱黑体 UI SC Light" panose="02000400000000000000" pitchFamily="2" charset="-122"/>
            </a:endParaRPr>
          </a:p>
          <a:p>
            <a:r>
              <a:rPr lang="zh-CN" altLang="en-US">
                <a:latin typeface="更纱黑体 UI SC Light" panose="02000400000000000000" pitchFamily="2" charset="-122"/>
                <a:ea typeface="更纱黑体 UI SC Light" panose="02000400000000000000" pitchFamily="2" charset="-122"/>
                <a:cs typeface="更纱黑体 UI SC Light" panose="02000400000000000000" pitchFamily="2" charset="-122"/>
              </a:rPr>
              <a:t>为什么范围查找Mysql没有用索引下推优化</a:t>
            </a:r>
            <a:endParaRPr lang="en-US" altLang="zh-CN">
              <a:latin typeface="更纱黑体 UI SC Light" panose="02000400000000000000" pitchFamily="2" charset="-122"/>
              <a:ea typeface="更纱黑体 UI SC Light" panose="02000400000000000000" pitchFamily="2" charset="-122"/>
              <a:cs typeface="更纱黑体 UI SC Light" panose="02000400000000000000" pitchFamily="2" charset="-122"/>
            </a:endParaRPr>
          </a:p>
          <a:p>
            <a:r>
              <a:rPr lang="zh-CN" altLang="en-US">
                <a:latin typeface="更纱黑体 UI SC Light" panose="02000400000000000000" pitchFamily="2" charset="-122"/>
                <a:ea typeface="更纱黑体 UI SC Light" panose="02000400000000000000" pitchFamily="2" charset="-122"/>
                <a:cs typeface="更纱黑体 UI SC Light" panose="02000400000000000000" pitchFamily="2" charset="-122"/>
              </a:rPr>
              <a:t>Mysql内部选择索引机制揭秘</a:t>
            </a:r>
            <a:endParaRPr lang="en-US" altLang="zh-CN">
              <a:latin typeface="更纱黑体 UI SC Light" panose="02000400000000000000" pitchFamily="2" charset="-122"/>
              <a:ea typeface="更纱黑体 UI SC Light" panose="02000400000000000000" pitchFamily="2" charset="-122"/>
              <a:cs typeface="更纱黑体 UI SC Light" panose="02000400000000000000" pitchFamily="2" charset="-122"/>
            </a:endParaRPr>
          </a:p>
          <a:p>
            <a:r>
              <a:rPr lang="zh-CN" altLang="en-US">
                <a:latin typeface="更纱黑体 UI SC Light" panose="02000400000000000000" pitchFamily="2" charset="-122"/>
                <a:ea typeface="更纱黑体 UI SC Light" panose="02000400000000000000" pitchFamily="2" charset="-122"/>
                <a:cs typeface="更纱黑体 UI SC Light" panose="02000400000000000000" pitchFamily="2" charset="-122"/>
              </a:rPr>
              <a:t>Mysql索引成本计算工具trace详解</a:t>
            </a:r>
            <a:endParaRPr lang="en-US" altLang="zh-CN">
              <a:latin typeface="更纱黑体 UI SC Light" panose="02000400000000000000" pitchFamily="2" charset="-122"/>
              <a:ea typeface="更纱黑体 UI SC Light" panose="02000400000000000000" pitchFamily="2" charset="-122"/>
              <a:cs typeface="更纱黑体 UI SC Light" panose="02000400000000000000" pitchFamily="2" charset="-122"/>
            </a:endParaRPr>
          </a:p>
          <a:p>
            <a:r>
              <a:rPr lang="zh-CN" altLang="en-US">
                <a:latin typeface="更纱黑体 UI SC Light" panose="02000400000000000000" pitchFamily="2" charset="-122"/>
                <a:ea typeface="更纱黑体 UI SC Light" panose="02000400000000000000" pitchFamily="2" charset="-122"/>
                <a:cs typeface="更纱黑体 UI SC Light" panose="02000400000000000000" pitchFamily="2" charset="-122"/>
              </a:rPr>
              <a:t>看下常用的Order by与Group by优化细节</a:t>
            </a:r>
            <a:endParaRPr lang="en-US" altLang="zh-CN">
              <a:latin typeface="更纱黑体 UI SC Light" panose="02000400000000000000" pitchFamily="2" charset="-122"/>
              <a:ea typeface="更纱黑体 UI SC Light" panose="02000400000000000000" pitchFamily="2" charset="-122"/>
              <a:cs typeface="更纱黑体 UI SC Light" panose="02000400000000000000" pitchFamily="2" charset="-122"/>
            </a:endParaRPr>
          </a:p>
          <a:p>
            <a:r>
              <a:rPr lang="zh-CN" altLang="en-US">
                <a:latin typeface="更纱黑体 UI SC Light" panose="02000400000000000000" pitchFamily="2" charset="-122"/>
                <a:ea typeface="更纱黑体 UI SC Light" panose="02000400000000000000" pitchFamily="2" charset="-122"/>
                <a:cs typeface="更纱黑体 UI SC Light" panose="02000400000000000000" pitchFamily="2" charset="-122"/>
              </a:rPr>
              <a:t>Using filesort文件排序原理详解</a:t>
            </a:r>
            <a:endParaRPr lang="en-US" altLang="zh-CN">
              <a:latin typeface="更纱黑体 UI SC Light" panose="02000400000000000000" pitchFamily="2" charset="-122"/>
              <a:ea typeface="更纱黑体 UI SC Light" panose="02000400000000000000" pitchFamily="2" charset="-122"/>
              <a:cs typeface="更纱黑体 UI SC Light" panose="02000400000000000000" pitchFamily="2" charset="-122"/>
            </a:endParaRPr>
          </a:p>
          <a:p>
            <a:r>
              <a:rPr lang="zh-CN" altLang="en-US">
                <a:latin typeface="更纱黑体 UI SC Light" panose="02000400000000000000" pitchFamily="2" charset="-122"/>
                <a:ea typeface="更纱黑体 UI SC Light" panose="02000400000000000000" pitchFamily="2" charset="-122"/>
                <a:cs typeface="更纱黑体 UI SC Light" panose="02000400000000000000" pitchFamily="2" charset="-122"/>
              </a:rPr>
              <a:t>文件单路排序与双路排序详细过程</a:t>
            </a:r>
            <a:endParaRPr lang="en-US" altLang="zh-CN">
              <a:latin typeface="更纱黑体 UI SC Light" panose="02000400000000000000" pitchFamily="2" charset="-122"/>
              <a:ea typeface="更纱黑体 UI SC Light" panose="02000400000000000000" pitchFamily="2" charset="-122"/>
              <a:cs typeface="更纱黑体 UI SC Light" panose="02000400000000000000" pitchFamily="2" charset="-122"/>
            </a:endParaRPr>
          </a:p>
          <a:p>
            <a:r>
              <a:rPr lang="zh-CN" altLang="en-US">
                <a:latin typeface="更纱黑体 UI SC Light" panose="02000400000000000000" pitchFamily="2" charset="-122"/>
                <a:ea typeface="更纱黑体 UI SC Light" panose="02000400000000000000" pitchFamily="2" charset="-122"/>
                <a:cs typeface="更纱黑体 UI SC Light" panose="02000400000000000000" pitchFamily="2" charset="-122"/>
              </a:rPr>
              <a:t>文件排序优化机制详解</a:t>
            </a:r>
            <a:endParaRPr lang="en-US" altLang="zh-CN">
              <a:latin typeface="更纱黑体 UI SC Light" panose="02000400000000000000" pitchFamily="2" charset="-122"/>
              <a:ea typeface="更纱黑体 UI SC Light" panose="02000400000000000000" pitchFamily="2" charset="-122"/>
              <a:cs typeface="更纱黑体 UI SC Light" panose="02000400000000000000" pitchFamily="2" charset="-122"/>
            </a:endParaRPr>
          </a:p>
          <a:p>
            <a:r>
              <a:rPr lang="zh-CN" altLang="en-US">
                <a:latin typeface="更纱黑体 UI SC Light" panose="02000400000000000000" pitchFamily="2" charset="-122"/>
                <a:ea typeface="更纱黑体 UI SC Light" panose="02000400000000000000" pitchFamily="2" charset="-122"/>
                <a:cs typeface="更纱黑体 UI SC Light" panose="02000400000000000000" pitchFamily="2" charset="-122"/>
              </a:rPr>
              <a:t>互联网公司索引设计核心原则</a:t>
            </a:r>
            <a:endParaRPr lang="en-US" altLang="zh-CN">
              <a:latin typeface="更纱黑体 UI SC Light" panose="02000400000000000000" pitchFamily="2" charset="-122"/>
              <a:ea typeface="更纱黑体 UI SC Light" panose="02000400000000000000" pitchFamily="2" charset="-122"/>
              <a:cs typeface="更纱黑体 UI SC Light" panose="02000400000000000000" pitchFamily="2" charset="-122"/>
            </a:endParaRPr>
          </a:p>
          <a:p>
            <a:r>
              <a:rPr lang="zh-CN" altLang="en-US">
                <a:latin typeface="更纱黑体 UI SC Light" panose="02000400000000000000" pitchFamily="2" charset="-122"/>
                <a:ea typeface="更纱黑体 UI SC Light" panose="02000400000000000000" pitchFamily="2" charset="-122"/>
                <a:cs typeface="更纱黑体 UI SC Light" panose="02000400000000000000" pitchFamily="2" charset="-122"/>
              </a:rPr>
              <a:t>社交场景APP索引设计优化实战</a:t>
            </a:r>
          </a:p>
        </p:txBody>
      </p:sp>
      <p:sp>
        <p:nvSpPr>
          <p:cNvPr id="15" name="文本框 14">
            <a:extLst>
              <a:ext uri="{FF2B5EF4-FFF2-40B4-BE49-F238E27FC236}">
                <a16:creationId xmlns:a16="http://schemas.microsoft.com/office/drawing/2014/main" id="{18D2D174-C879-4324-B983-C306720EA25B}"/>
              </a:ext>
            </a:extLst>
          </p:cNvPr>
          <p:cNvSpPr txBox="1"/>
          <p:nvPr/>
        </p:nvSpPr>
        <p:spPr>
          <a:xfrm>
            <a:off x="5699447" y="1216427"/>
            <a:ext cx="6290302" cy="2308324"/>
          </a:xfrm>
          <a:prstGeom prst="rect">
            <a:avLst/>
          </a:prstGeom>
          <a:noFill/>
        </p:spPr>
        <p:txBody>
          <a:bodyPr wrap="square">
            <a:spAutoFit/>
          </a:bodyPr>
          <a:lstStyle/>
          <a:p>
            <a:r>
              <a:rPr lang="zh-CN" altLang="en-US">
                <a:latin typeface="更纱黑体 UI SC Light" panose="02000400000000000000" pitchFamily="2" charset="-122"/>
                <a:ea typeface="更纱黑体 UI SC Light" panose="02000400000000000000" pitchFamily="2" charset="-122"/>
                <a:cs typeface="更纱黑体 UI SC Light" panose="02000400000000000000" pitchFamily="2" charset="-122"/>
              </a:rPr>
              <a:t>最常用的分页查询如何高效优化</a:t>
            </a:r>
          </a:p>
          <a:p>
            <a:r>
              <a:rPr lang="zh-CN" altLang="en-US">
                <a:latin typeface="更纱黑体 UI SC Light" panose="02000400000000000000" pitchFamily="2" charset="-122"/>
                <a:ea typeface="更纱黑体 UI SC Light" panose="02000400000000000000" pitchFamily="2" charset="-122"/>
                <a:cs typeface="更纱黑体 UI SC Light" panose="02000400000000000000" pitchFamily="2" charset="-122"/>
              </a:rPr>
              <a:t>Join表关联查询优化</a:t>
            </a:r>
          </a:p>
          <a:p>
            <a:r>
              <a:rPr lang="zh-CN" altLang="en-US">
                <a:latin typeface="更纱黑体 UI SC Light" panose="02000400000000000000" pitchFamily="2" charset="-122"/>
                <a:ea typeface="更纱黑体 UI SC Light" panose="02000400000000000000" pitchFamily="2" charset="-122"/>
                <a:cs typeface="更纱黑体 UI SC Light" panose="02000400000000000000" pitchFamily="2" charset="-122"/>
              </a:rPr>
              <a:t>表关联嵌套循环连接Nested-Loop Join(NLJ)算法详解</a:t>
            </a:r>
          </a:p>
          <a:p>
            <a:r>
              <a:rPr lang="zh-CN" altLang="en-US">
                <a:latin typeface="更纱黑体 UI SC Light" panose="02000400000000000000" pitchFamily="2" charset="-122"/>
                <a:ea typeface="更纱黑体 UI SC Light" panose="02000400000000000000" pitchFamily="2" charset="-122"/>
                <a:cs typeface="更纱黑体 UI SC Light" panose="02000400000000000000" pitchFamily="2" charset="-122"/>
              </a:rPr>
              <a:t>基于块的嵌套循环连接Block Nested-Loop Join(BNL)算法</a:t>
            </a:r>
          </a:p>
          <a:p>
            <a:r>
              <a:rPr lang="zh-CN" altLang="en-US">
                <a:latin typeface="更纱黑体 UI SC Light" panose="02000400000000000000" pitchFamily="2" charset="-122"/>
                <a:ea typeface="更纱黑体 UI SC Light" panose="02000400000000000000" pitchFamily="2" charset="-122"/>
                <a:cs typeface="更纱黑体 UI SC Light" panose="02000400000000000000" pitchFamily="2" charset="-122"/>
              </a:rPr>
              <a:t>in和exsits优化细节小表驱动大表详解</a:t>
            </a:r>
          </a:p>
          <a:p>
            <a:r>
              <a:rPr lang="zh-CN" altLang="en-US">
                <a:latin typeface="更纱黑体 UI SC Light" panose="02000400000000000000" pitchFamily="2" charset="-122"/>
                <a:ea typeface="更纱黑体 UI SC Light" panose="02000400000000000000" pitchFamily="2" charset="-122"/>
                <a:cs typeface="更纱黑体 UI SC Light" panose="02000400000000000000" pitchFamily="2" charset="-122"/>
              </a:rPr>
              <a:t>count查询的各种形式优化细节</a:t>
            </a:r>
          </a:p>
          <a:p>
            <a:r>
              <a:rPr lang="zh-CN" altLang="en-US">
                <a:latin typeface="更纱黑体 UI SC Light" panose="02000400000000000000" pitchFamily="2" charset="-122"/>
                <a:ea typeface="更纱黑体 UI SC Light" panose="02000400000000000000" pitchFamily="2" charset="-122"/>
                <a:cs typeface="更纱黑体 UI SC Light" panose="02000400000000000000" pitchFamily="2" charset="-122"/>
              </a:rPr>
              <a:t>阿里巴巴Mysql优化规范详解</a:t>
            </a:r>
          </a:p>
          <a:p>
            <a:r>
              <a:rPr lang="zh-CN" altLang="en-US">
                <a:latin typeface="更纱黑体 UI SC Light" panose="02000400000000000000" pitchFamily="2" charset="-122"/>
                <a:ea typeface="更纱黑体 UI SC Light" panose="02000400000000000000" pitchFamily="2" charset="-122"/>
                <a:cs typeface="更纱黑体 UI SC Light" panose="02000400000000000000" pitchFamily="2" charset="-122"/>
              </a:rPr>
              <a:t>MySQL数据类型选择优化</a:t>
            </a:r>
          </a:p>
        </p:txBody>
      </p:sp>
      <p:sp>
        <p:nvSpPr>
          <p:cNvPr id="17" name="文本框 16">
            <a:extLst>
              <a:ext uri="{FF2B5EF4-FFF2-40B4-BE49-F238E27FC236}">
                <a16:creationId xmlns:a16="http://schemas.microsoft.com/office/drawing/2014/main" id="{C6CEB2C2-631D-41AF-BDA3-024F12C3617A}"/>
              </a:ext>
            </a:extLst>
          </p:cNvPr>
          <p:cNvSpPr txBox="1"/>
          <p:nvPr/>
        </p:nvSpPr>
        <p:spPr>
          <a:xfrm>
            <a:off x="116910" y="4175597"/>
            <a:ext cx="4770690" cy="369332"/>
          </a:xfrm>
          <a:prstGeom prst="rect">
            <a:avLst/>
          </a:prstGeom>
          <a:noFill/>
        </p:spPr>
        <p:txBody>
          <a:bodyPr wrap="square">
            <a:spAutoFit/>
          </a:bodyPr>
          <a:lstStyle/>
          <a:p>
            <a:pPr indent="304800">
              <a:spcAft>
                <a:spcPts val="400"/>
              </a:spcAft>
            </a:pPr>
            <a:r>
              <a:rPr lang="en-US" altLang="zh-CN" sz="1800">
                <a:effectLst/>
                <a:latin typeface="更纱黑体 UI SC" panose="02000500000000000000" pitchFamily="2" charset="-122"/>
                <a:ea typeface="更纱黑体 UI SC" panose="02000500000000000000" pitchFamily="2" charset="-122"/>
                <a:cs typeface="更纱黑体 UI SC" panose="02000500000000000000" pitchFamily="2" charset="-122"/>
              </a:rPr>
              <a:t>6</a:t>
            </a:r>
            <a:r>
              <a:rPr lang="zh-CN" altLang="en-US" sz="1800">
                <a:effectLst/>
                <a:latin typeface="更纱黑体 UI SC" panose="02000500000000000000" pitchFamily="2" charset="-122"/>
                <a:ea typeface="更纱黑体 UI SC" panose="02000500000000000000" pitchFamily="2" charset="-122"/>
                <a:cs typeface="更纱黑体 UI SC" panose="02000500000000000000" pitchFamily="2" charset="-122"/>
              </a:rPr>
              <a:t>、</a:t>
            </a:r>
            <a:r>
              <a:rPr lang="zh-CN" altLang="zh-CN" sz="1800">
                <a:effectLst/>
                <a:latin typeface="更纱黑体 UI SC" panose="02000500000000000000" pitchFamily="2" charset="-122"/>
                <a:ea typeface="更纱黑体 UI SC" panose="02000500000000000000" pitchFamily="2" charset="-122"/>
                <a:cs typeface="更纱黑体 UI SC" panose="02000500000000000000" pitchFamily="2" charset="-122"/>
              </a:rPr>
              <a:t>深入理解</a:t>
            </a:r>
            <a:r>
              <a:rPr lang="en-US" altLang="zh-CN" sz="1800">
                <a:effectLst/>
                <a:latin typeface="更纱黑体 UI SC" panose="02000500000000000000" pitchFamily="2" charset="-122"/>
                <a:ea typeface="更纱黑体 UI SC" panose="02000500000000000000" pitchFamily="2" charset="-122"/>
                <a:cs typeface="更纱黑体 UI SC" panose="02000500000000000000" pitchFamily="2" charset="-122"/>
              </a:rPr>
              <a:t>Mysql</a:t>
            </a:r>
            <a:r>
              <a:rPr lang="zh-CN" altLang="zh-CN" sz="1800">
                <a:effectLst/>
                <a:latin typeface="更纱黑体 UI SC" panose="02000500000000000000" pitchFamily="2" charset="-122"/>
                <a:ea typeface="更纱黑体 UI SC" panose="02000500000000000000" pitchFamily="2" charset="-122"/>
                <a:cs typeface="更纱黑体 UI SC" panose="02000500000000000000" pitchFamily="2" charset="-122"/>
              </a:rPr>
              <a:t>事务隔离级别与锁机制</a:t>
            </a:r>
          </a:p>
        </p:txBody>
      </p:sp>
      <p:sp>
        <p:nvSpPr>
          <p:cNvPr id="19" name="文本框 18">
            <a:extLst>
              <a:ext uri="{FF2B5EF4-FFF2-40B4-BE49-F238E27FC236}">
                <a16:creationId xmlns:a16="http://schemas.microsoft.com/office/drawing/2014/main" id="{83B182E1-E28F-45F9-8C93-08C549357175}"/>
              </a:ext>
            </a:extLst>
          </p:cNvPr>
          <p:cNvSpPr txBox="1"/>
          <p:nvPr/>
        </p:nvSpPr>
        <p:spPr>
          <a:xfrm>
            <a:off x="5227292" y="4175597"/>
            <a:ext cx="4770690" cy="369332"/>
          </a:xfrm>
          <a:prstGeom prst="rect">
            <a:avLst/>
          </a:prstGeom>
          <a:noFill/>
        </p:spPr>
        <p:txBody>
          <a:bodyPr wrap="square">
            <a:spAutoFit/>
          </a:bodyPr>
          <a:lstStyle/>
          <a:p>
            <a:pPr indent="304800">
              <a:spcAft>
                <a:spcPts val="400"/>
              </a:spcAft>
            </a:pPr>
            <a:r>
              <a:rPr lang="en-US" altLang="zh-CN" sz="1800">
                <a:effectLst/>
                <a:latin typeface="更纱黑体 UI SC" panose="02000500000000000000" pitchFamily="2" charset="-122"/>
                <a:ea typeface="更纱黑体 UI SC" panose="02000500000000000000" pitchFamily="2" charset="-122"/>
                <a:cs typeface="更纱黑体 UI SC" panose="02000500000000000000" pitchFamily="2" charset="-122"/>
              </a:rPr>
              <a:t>7</a:t>
            </a:r>
            <a:r>
              <a:rPr lang="zh-CN" altLang="en-US" sz="1800">
                <a:effectLst/>
                <a:latin typeface="更纱黑体 UI SC" panose="02000500000000000000" pitchFamily="2" charset="-122"/>
                <a:ea typeface="更纱黑体 UI SC" panose="02000500000000000000" pitchFamily="2" charset="-122"/>
                <a:cs typeface="更纱黑体 UI SC" panose="02000500000000000000" pitchFamily="2" charset="-122"/>
              </a:rPr>
              <a:t>、</a:t>
            </a:r>
            <a:r>
              <a:rPr lang="zh-CN" altLang="zh-CN" sz="1800">
                <a:effectLst/>
                <a:latin typeface="更纱黑体 UI SC" panose="02000500000000000000" pitchFamily="2" charset="-122"/>
                <a:ea typeface="更纱黑体 UI SC" panose="02000500000000000000" pitchFamily="2" charset="-122"/>
                <a:cs typeface="更纱黑体 UI SC" panose="02000500000000000000" pitchFamily="2" charset="-122"/>
              </a:rPr>
              <a:t>深入理解</a:t>
            </a:r>
            <a:r>
              <a:rPr lang="en-US" altLang="zh-CN" sz="1800">
                <a:effectLst/>
                <a:latin typeface="更纱黑体 UI SC" panose="02000500000000000000" pitchFamily="2" charset="-122"/>
                <a:ea typeface="更纱黑体 UI SC" panose="02000500000000000000" pitchFamily="2" charset="-122"/>
                <a:cs typeface="更纱黑体 UI SC" panose="02000500000000000000" pitchFamily="2" charset="-122"/>
              </a:rPr>
              <a:t>MVCC</a:t>
            </a:r>
            <a:r>
              <a:rPr lang="zh-CN" altLang="zh-CN" sz="1800">
                <a:effectLst/>
                <a:latin typeface="更纱黑体 UI SC" panose="02000500000000000000" pitchFamily="2" charset="-122"/>
                <a:ea typeface="更纱黑体 UI SC" panose="02000500000000000000" pitchFamily="2" charset="-122"/>
                <a:cs typeface="更纱黑体 UI SC" panose="02000500000000000000" pitchFamily="2" charset="-122"/>
              </a:rPr>
              <a:t>与</a:t>
            </a:r>
            <a:r>
              <a:rPr lang="en-US" altLang="zh-CN" sz="1800">
                <a:effectLst/>
                <a:latin typeface="更纱黑体 UI SC" panose="02000500000000000000" pitchFamily="2" charset="-122"/>
                <a:ea typeface="更纱黑体 UI SC" panose="02000500000000000000" pitchFamily="2" charset="-122"/>
                <a:cs typeface="更纱黑体 UI SC" panose="02000500000000000000" pitchFamily="2" charset="-122"/>
              </a:rPr>
              <a:t>BufferPool</a:t>
            </a:r>
            <a:r>
              <a:rPr lang="zh-CN" altLang="zh-CN" sz="1800">
                <a:effectLst/>
                <a:latin typeface="更纱黑体 UI SC" panose="02000500000000000000" pitchFamily="2" charset="-122"/>
                <a:ea typeface="更纱黑体 UI SC" panose="02000500000000000000" pitchFamily="2" charset="-122"/>
                <a:cs typeface="更纱黑体 UI SC" panose="02000500000000000000" pitchFamily="2" charset="-122"/>
              </a:rPr>
              <a:t>缓存机制</a:t>
            </a:r>
            <a:endParaRPr lang="zh-CN" altLang="en-US">
              <a:latin typeface="更纱黑体 UI SC" panose="02000500000000000000" pitchFamily="2" charset="-122"/>
              <a:ea typeface="更纱黑体 UI SC" panose="02000500000000000000" pitchFamily="2" charset="-122"/>
              <a:cs typeface="更纱黑体 UI SC" panose="02000500000000000000" pitchFamily="2" charset="-122"/>
            </a:endParaRPr>
          </a:p>
        </p:txBody>
      </p:sp>
      <p:sp>
        <p:nvSpPr>
          <p:cNvPr id="20" name="文本框 19">
            <a:extLst>
              <a:ext uri="{FF2B5EF4-FFF2-40B4-BE49-F238E27FC236}">
                <a16:creationId xmlns:a16="http://schemas.microsoft.com/office/drawing/2014/main" id="{E92519A7-5E94-4DC9-893E-D5D1B4AFCDE2}"/>
              </a:ext>
            </a:extLst>
          </p:cNvPr>
          <p:cNvSpPr txBox="1"/>
          <p:nvPr/>
        </p:nvSpPr>
        <p:spPr>
          <a:xfrm>
            <a:off x="659315" y="4544929"/>
            <a:ext cx="4487969" cy="2308324"/>
          </a:xfrm>
          <a:prstGeom prst="rect">
            <a:avLst/>
          </a:prstGeom>
          <a:noFill/>
        </p:spPr>
        <p:txBody>
          <a:bodyPr wrap="square">
            <a:spAutoFit/>
          </a:bodyPr>
          <a:lstStyle/>
          <a:p>
            <a:r>
              <a:rPr lang="zh-CN" altLang="en-US">
                <a:latin typeface="更纱黑体 UI SC Light" panose="02000400000000000000" pitchFamily="2" charset="-122"/>
                <a:ea typeface="更纱黑体 UI SC Light" panose="02000400000000000000" pitchFamily="2" charset="-122"/>
                <a:cs typeface="更纱黑体 UI SC Light" panose="02000400000000000000" pitchFamily="2" charset="-122"/>
              </a:rPr>
              <a:t>Mysql事务及其ACID属性详解</a:t>
            </a:r>
          </a:p>
          <a:p>
            <a:r>
              <a:rPr lang="zh-CN" altLang="en-US">
                <a:latin typeface="更纱黑体 UI SC Light" panose="02000400000000000000" pitchFamily="2" charset="-122"/>
                <a:ea typeface="更纱黑体 UI SC Light" panose="02000400000000000000" pitchFamily="2" charset="-122"/>
                <a:cs typeface="更纱黑体 UI SC Light" panose="02000400000000000000" pitchFamily="2" charset="-122"/>
              </a:rPr>
              <a:t>Mysql事务隔离级别详解</a:t>
            </a:r>
          </a:p>
          <a:p>
            <a:r>
              <a:rPr lang="zh-CN" altLang="en-US">
                <a:latin typeface="更纱黑体 UI SC Light" panose="02000400000000000000" pitchFamily="2" charset="-122"/>
                <a:ea typeface="更纱黑体 UI SC Light" panose="02000400000000000000" pitchFamily="2" charset="-122"/>
                <a:cs typeface="更纱黑体 UI SC Light" panose="02000400000000000000" pitchFamily="2" charset="-122"/>
              </a:rPr>
              <a:t>Mysql底层锁机制详解</a:t>
            </a:r>
          </a:p>
          <a:p>
            <a:r>
              <a:rPr lang="zh-CN" altLang="en-US">
                <a:latin typeface="更纱黑体 UI SC Light" panose="02000400000000000000" pitchFamily="2" charset="-122"/>
                <a:ea typeface="更纱黑体 UI SC Light" panose="02000400000000000000" pitchFamily="2" charset="-122"/>
                <a:cs typeface="更纱黑体 UI SC Light" panose="02000400000000000000" pitchFamily="2" charset="-122"/>
              </a:rPr>
              <a:t>实例演示各种事务隔离级别效果</a:t>
            </a:r>
          </a:p>
          <a:p>
            <a:r>
              <a:rPr lang="zh-CN" altLang="en-US">
                <a:latin typeface="更纱黑体 UI SC Light" panose="02000400000000000000" pitchFamily="2" charset="-122"/>
                <a:ea typeface="更纱黑体 UI SC Light" panose="02000400000000000000" pitchFamily="2" charset="-122"/>
                <a:cs typeface="更纱黑体 UI SC Light" panose="02000400000000000000" pitchFamily="2" charset="-122"/>
              </a:rPr>
              <a:t>Mysql底层脏读与幻读如何解决</a:t>
            </a:r>
          </a:p>
          <a:p>
            <a:r>
              <a:rPr lang="zh-CN" altLang="en-US">
                <a:latin typeface="更纱黑体 UI SC Light" panose="02000400000000000000" pitchFamily="2" charset="-122"/>
                <a:ea typeface="更纱黑体 UI SC Light" panose="02000400000000000000" pitchFamily="2" charset="-122"/>
                <a:cs typeface="更纱黑体 UI SC Light" panose="02000400000000000000" pitchFamily="2" charset="-122"/>
              </a:rPr>
              <a:t>Mysql底层间隙锁(Gap Lock)详解与优化</a:t>
            </a:r>
          </a:p>
          <a:p>
            <a:r>
              <a:rPr lang="zh-CN" altLang="en-US">
                <a:latin typeface="更纱黑体 UI SC Light" panose="02000400000000000000" pitchFamily="2" charset="-122"/>
                <a:ea typeface="更纱黑体 UI SC Light" panose="02000400000000000000" pitchFamily="2" charset="-122"/>
                <a:cs typeface="更纱黑体 UI SC Light" panose="02000400000000000000" pitchFamily="2" charset="-122"/>
              </a:rPr>
              <a:t>Mysql底层临键锁(Next-key Locks)详解</a:t>
            </a:r>
          </a:p>
          <a:p>
            <a:r>
              <a:rPr lang="zh-CN" altLang="en-US">
                <a:latin typeface="更纱黑体 UI SC Light" panose="02000400000000000000" pitchFamily="2" charset="-122"/>
                <a:ea typeface="更纱黑体 UI SC Light" panose="02000400000000000000" pitchFamily="2" charset="-122"/>
                <a:cs typeface="更纱黑体 UI SC Light" panose="02000400000000000000" pitchFamily="2" charset="-122"/>
              </a:rPr>
              <a:t>lnnoDB的行锁到底锁的是什么</a:t>
            </a:r>
          </a:p>
        </p:txBody>
      </p:sp>
      <p:sp>
        <p:nvSpPr>
          <p:cNvPr id="21" name="文本框 20">
            <a:extLst>
              <a:ext uri="{FF2B5EF4-FFF2-40B4-BE49-F238E27FC236}">
                <a16:creationId xmlns:a16="http://schemas.microsoft.com/office/drawing/2014/main" id="{90DC599D-6441-4C40-B364-3FEE28A9A575}"/>
              </a:ext>
            </a:extLst>
          </p:cNvPr>
          <p:cNvSpPr txBox="1"/>
          <p:nvPr/>
        </p:nvSpPr>
        <p:spPr>
          <a:xfrm>
            <a:off x="5675446" y="4544929"/>
            <a:ext cx="5426579" cy="1200329"/>
          </a:xfrm>
          <a:prstGeom prst="rect">
            <a:avLst/>
          </a:prstGeom>
          <a:noFill/>
        </p:spPr>
        <p:txBody>
          <a:bodyPr wrap="square">
            <a:spAutoFit/>
          </a:bodyPr>
          <a:lstStyle/>
          <a:p>
            <a:r>
              <a:rPr lang="zh-CN" altLang="en-US">
                <a:latin typeface="更纱黑体 UI SC Light" panose="02000400000000000000" pitchFamily="2" charset="-122"/>
                <a:ea typeface="更纱黑体 UI SC Light" panose="02000400000000000000" pitchFamily="2" charset="-122"/>
                <a:cs typeface="更纱黑体 UI SC Light" panose="02000400000000000000" pitchFamily="2" charset="-122"/>
              </a:rPr>
              <a:t>彻底理解MVCC多版本并发控制机制</a:t>
            </a:r>
          </a:p>
          <a:p>
            <a:r>
              <a:rPr lang="zh-CN" altLang="en-US">
                <a:latin typeface="更纱黑体 UI SC Light" panose="02000400000000000000" pitchFamily="2" charset="-122"/>
                <a:ea typeface="更纱黑体 UI SC Light" panose="02000400000000000000" pitchFamily="2" charset="-122"/>
                <a:cs typeface="更纱黑体 UI SC Light" panose="02000400000000000000" pitchFamily="2" charset="-122"/>
              </a:rPr>
              <a:t>undo日志版本链与read view机制详解</a:t>
            </a:r>
          </a:p>
          <a:p>
            <a:r>
              <a:rPr lang="zh-CN" altLang="en-US">
                <a:latin typeface="更纱黑体 UI SC Light" panose="02000400000000000000" pitchFamily="2" charset="-122"/>
                <a:ea typeface="更纱黑体 UI SC Light" panose="02000400000000000000" pitchFamily="2" charset="-122"/>
                <a:cs typeface="更纱黑体 UI SC Light" panose="02000400000000000000" pitchFamily="2" charset="-122"/>
              </a:rPr>
              <a:t>通过实例演示理解MVCC内部版本链比对规则</a:t>
            </a:r>
          </a:p>
          <a:p>
            <a:r>
              <a:rPr lang="zh-CN" altLang="en-US">
                <a:latin typeface="更纱黑体 UI SC Light" panose="02000400000000000000" pitchFamily="2" charset="-122"/>
                <a:ea typeface="更纱黑体 UI SC Light" panose="02000400000000000000" pitchFamily="2" charset="-122"/>
                <a:cs typeface="更纱黑体 UI SC Light" panose="02000400000000000000" pitchFamily="2" charset="-122"/>
              </a:rPr>
              <a:t>lnnodb引擎SQL执行的BufferPool缓存机制</a:t>
            </a:r>
          </a:p>
        </p:txBody>
      </p:sp>
    </p:spTree>
    <p:custDataLst>
      <p:tags r:id="rId1"/>
    </p:custDataLst>
    <p:extLst>
      <p:ext uri="{BB962C8B-B14F-4D97-AF65-F5344CB8AC3E}">
        <p14:creationId xmlns:p14="http://schemas.microsoft.com/office/powerpoint/2010/main" val="358837061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2">
            <a:extLst>
              <a:ext uri="{FF2B5EF4-FFF2-40B4-BE49-F238E27FC236}">
                <a16:creationId xmlns:a16="http://schemas.microsoft.com/office/drawing/2014/main" id="{93DD7513-EAC9-4B8A-AB55-ECF81C574800}"/>
              </a:ext>
            </a:extLst>
          </p:cNvPr>
          <p:cNvSpPr/>
          <p:nvPr/>
        </p:nvSpPr>
        <p:spPr>
          <a:xfrm>
            <a:off x="1004673" y="1007413"/>
            <a:ext cx="4832350" cy="501612"/>
          </a:xfrm>
          <a:prstGeom prst="rect">
            <a:avLst/>
          </a:prstGeom>
          <a:noFill/>
          <a:ln w="9525">
            <a:noFill/>
          </a:ln>
        </p:spPr>
        <p:txBody>
          <a:bodyPr wrap="square" anchor="t">
            <a:spAutoFit/>
          </a:bodyPr>
          <a:lstStyle/>
          <a:p>
            <a:pPr marL="342900" lvl="1" indent="-342900">
              <a:lnSpc>
                <a:spcPct val="150000"/>
              </a:lnSpc>
              <a:buClr>
                <a:srgbClr val="FFC000"/>
              </a:buClr>
              <a:buFont typeface="Wingdings" panose="05000000000000000000" charset="0"/>
              <a:buChar char="n"/>
            </a:pPr>
            <a:r>
              <a:rPr lang="zh-CN" altLang="en-US" sz="2000" b="1">
                <a:latin typeface="微软雅黑 Light" panose="020B0502040204020203" pitchFamily="34" charset="-122"/>
                <a:ea typeface="微软雅黑 Light" panose="020B0502040204020203" pitchFamily="34" charset="-122"/>
                <a:sym typeface="+mn-ea"/>
              </a:rPr>
              <a:t>索引页格式</a:t>
            </a:r>
            <a:endParaRPr lang="en-US" altLang="zh-CN" sz="2000" b="1" dirty="0">
              <a:latin typeface="微软雅黑 Light" panose="020B0502040204020203" pitchFamily="34" charset="-122"/>
              <a:ea typeface="微软雅黑 Light" panose="020B0502040204020203" pitchFamily="34" charset="-122"/>
              <a:sym typeface="+mn-ea"/>
            </a:endParaRPr>
          </a:p>
        </p:txBody>
      </p:sp>
      <p:pic>
        <p:nvPicPr>
          <p:cNvPr id="16" name="图片 15">
            <a:extLst>
              <a:ext uri="{FF2B5EF4-FFF2-40B4-BE49-F238E27FC236}">
                <a16:creationId xmlns:a16="http://schemas.microsoft.com/office/drawing/2014/main" id="{E8238F67-36A1-4455-BEA9-328C0F8FCE23}"/>
              </a:ext>
            </a:extLst>
          </p:cNvPr>
          <p:cNvPicPr/>
          <p:nvPr/>
        </p:nvPicPr>
        <p:blipFill>
          <a:blip r:embed="rId2"/>
          <a:stretch>
            <a:fillRect/>
          </a:stretch>
        </p:blipFill>
        <p:spPr>
          <a:xfrm>
            <a:off x="664545" y="1734963"/>
            <a:ext cx="2866306" cy="4674890"/>
          </a:xfrm>
          <a:prstGeom prst="rect">
            <a:avLst/>
          </a:prstGeom>
        </p:spPr>
      </p:pic>
      <p:pic>
        <p:nvPicPr>
          <p:cNvPr id="19" name="图片 18">
            <a:extLst>
              <a:ext uri="{FF2B5EF4-FFF2-40B4-BE49-F238E27FC236}">
                <a16:creationId xmlns:a16="http://schemas.microsoft.com/office/drawing/2014/main" id="{FE0FF783-A7ED-4F19-BFEC-7002D6874DC1}"/>
              </a:ext>
            </a:extLst>
          </p:cNvPr>
          <p:cNvPicPr/>
          <p:nvPr/>
        </p:nvPicPr>
        <p:blipFill>
          <a:blip r:embed="rId3"/>
          <a:stretch>
            <a:fillRect/>
          </a:stretch>
        </p:blipFill>
        <p:spPr>
          <a:xfrm>
            <a:off x="4174459" y="1899143"/>
            <a:ext cx="7365692" cy="4510710"/>
          </a:xfrm>
          <a:prstGeom prst="rect">
            <a:avLst/>
          </a:prstGeom>
        </p:spPr>
      </p:pic>
      <p:sp>
        <p:nvSpPr>
          <p:cNvPr id="11" name="文本框 48">
            <a:extLst>
              <a:ext uri="{FF2B5EF4-FFF2-40B4-BE49-F238E27FC236}">
                <a16:creationId xmlns:a16="http://schemas.microsoft.com/office/drawing/2014/main" id="{E69933A5-AE1D-4B5F-8E70-9CECC1291F71}"/>
              </a:ext>
            </a:extLst>
          </p:cNvPr>
          <p:cNvSpPr txBox="1">
            <a:spLocks noChangeArrowheads="1"/>
          </p:cNvSpPr>
          <p:nvPr/>
        </p:nvSpPr>
        <p:spPr bwMode="auto">
          <a:xfrm>
            <a:off x="907737" y="218373"/>
            <a:ext cx="671511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en-US" altLang="zh-CN" sz="3200">
                <a:solidFill>
                  <a:schemeClr val="bg1">
                    <a:lumMod val="85000"/>
                  </a:schemeClr>
                </a:solidFill>
                <a:latin typeface="+mn-lt"/>
                <a:ea typeface="+mn-ea"/>
                <a:cs typeface="+mn-ea"/>
                <a:sym typeface="+mn-lt"/>
              </a:rPr>
              <a:t>InnoDB</a:t>
            </a:r>
            <a:r>
              <a:rPr lang="zh-CN" altLang="en-US" sz="3200">
                <a:solidFill>
                  <a:schemeClr val="bg1">
                    <a:lumMod val="85000"/>
                  </a:schemeClr>
                </a:solidFill>
                <a:latin typeface="+mn-lt"/>
                <a:ea typeface="+mn-ea"/>
                <a:cs typeface="+mn-ea"/>
                <a:sym typeface="+mn-lt"/>
              </a:rPr>
              <a:t>记录存储结构和索引页结构</a:t>
            </a:r>
          </a:p>
        </p:txBody>
      </p:sp>
      <p:sp>
        <p:nvSpPr>
          <p:cNvPr id="12" name="等腰三角形 11">
            <a:extLst>
              <a:ext uri="{FF2B5EF4-FFF2-40B4-BE49-F238E27FC236}">
                <a16:creationId xmlns:a16="http://schemas.microsoft.com/office/drawing/2014/main" id="{B4AAA0EA-EFDB-4F3F-9AE4-24C781F2DD9C}"/>
              </a:ext>
            </a:extLst>
          </p:cNvPr>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等腰三角形 13">
            <a:extLst>
              <a:ext uri="{FF2B5EF4-FFF2-40B4-BE49-F238E27FC236}">
                <a16:creationId xmlns:a16="http://schemas.microsoft.com/office/drawing/2014/main" id="{CFD5560E-0430-4612-B02D-EB0CF12EC2FB}"/>
              </a:ext>
            </a:extLst>
          </p:cNvPr>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1211210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BC67B612-ABB2-4E05-8C8F-53144C229006}"/>
              </a:ext>
            </a:extLst>
          </p:cNvPr>
          <p:cNvPicPr/>
          <p:nvPr/>
        </p:nvPicPr>
        <p:blipFill>
          <a:blip r:embed="rId2"/>
          <a:stretch>
            <a:fillRect/>
          </a:stretch>
        </p:blipFill>
        <p:spPr>
          <a:xfrm>
            <a:off x="350002" y="1095465"/>
            <a:ext cx="6810244" cy="5010108"/>
          </a:xfrm>
          <a:prstGeom prst="rect">
            <a:avLst/>
          </a:prstGeom>
        </p:spPr>
      </p:pic>
      <p:sp>
        <p:nvSpPr>
          <p:cNvPr id="9" name="文本框 48">
            <a:extLst>
              <a:ext uri="{FF2B5EF4-FFF2-40B4-BE49-F238E27FC236}">
                <a16:creationId xmlns:a16="http://schemas.microsoft.com/office/drawing/2014/main" id="{A219F0DB-8F69-4F8C-92C2-03EA59189CCA}"/>
              </a:ext>
            </a:extLst>
          </p:cNvPr>
          <p:cNvSpPr txBox="1">
            <a:spLocks noChangeArrowheads="1"/>
          </p:cNvSpPr>
          <p:nvPr/>
        </p:nvSpPr>
        <p:spPr bwMode="auto">
          <a:xfrm>
            <a:off x="907737" y="218373"/>
            <a:ext cx="671511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en-US" altLang="zh-CN" sz="3200">
                <a:solidFill>
                  <a:schemeClr val="bg1">
                    <a:lumMod val="85000"/>
                  </a:schemeClr>
                </a:solidFill>
                <a:latin typeface="+mn-lt"/>
                <a:ea typeface="+mn-ea"/>
                <a:cs typeface="+mn-ea"/>
                <a:sym typeface="+mn-lt"/>
              </a:rPr>
              <a:t>InnoDB</a:t>
            </a:r>
            <a:r>
              <a:rPr lang="zh-CN" altLang="en-US" sz="3200">
                <a:solidFill>
                  <a:schemeClr val="bg1">
                    <a:lumMod val="85000"/>
                  </a:schemeClr>
                </a:solidFill>
                <a:latin typeface="+mn-lt"/>
                <a:ea typeface="+mn-ea"/>
                <a:cs typeface="+mn-ea"/>
                <a:sym typeface="+mn-lt"/>
              </a:rPr>
              <a:t>记录存储结构和索引页结构</a:t>
            </a:r>
          </a:p>
        </p:txBody>
      </p:sp>
      <p:sp>
        <p:nvSpPr>
          <p:cNvPr id="10" name="等腰三角形 9">
            <a:extLst>
              <a:ext uri="{FF2B5EF4-FFF2-40B4-BE49-F238E27FC236}">
                <a16:creationId xmlns:a16="http://schemas.microsoft.com/office/drawing/2014/main" id="{4BDABD87-E89D-49E7-A0DB-D5D4A16E052D}"/>
              </a:ext>
            </a:extLst>
          </p:cNvPr>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等腰三角形 11">
            <a:extLst>
              <a:ext uri="{FF2B5EF4-FFF2-40B4-BE49-F238E27FC236}">
                <a16:creationId xmlns:a16="http://schemas.microsoft.com/office/drawing/2014/main" id="{824B9745-C21B-437D-BD02-76409DF0F7CC}"/>
              </a:ext>
            </a:extLst>
          </p:cNvPr>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 name="图片 5">
            <a:extLst>
              <a:ext uri="{FF2B5EF4-FFF2-40B4-BE49-F238E27FC236}">
                <a16:creationId xmlns:a16="http://schemas.microsoft.com/office/drawing/2014/main" id="{842774F3-1750-4DA1-91D4-0A24706AF012}"/>
              </a:ext>
            </a:extLst>
          </p:cNvPr>
          <p:cNvPicPr>
            <a:picLocks noChangeAspect="1"/>
          </p:cNvPicPr>
          <p:nvPr/>
        </p:nvPicPr>
        <p:blipFill>
          <a:blip r:embed="rId3"/>
          <a:stretch>
            <a:fillRect/>
          </a:stretch>
        </p:blipFill>
        <p:spPr>
          <a:xfrm>
            <a:off x="1529698" y="510760"/>
            <a:ext cx="8962065" cy="6009957"/>
          </a:xfrm>
          <a:prstGeom prst="rect">
            <a:avLst/>
          </a:prstGeom>
        </p:spPr>
      </p:pic>
    </p:spTree>
    <p:extLst>
      <p:ext uri="{BB962C8B-B14F-4D97-AF65-F5344CB8AC3E}">
        <p14:creationId xmlns:p14="http://schemas.microsoft.com/office/powerpoint/2010/main" val="14847667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等腰三角形 8">
            <a:extLst>
              <a:ext uri="{FF2B5EF4-FFF2-40B4-BE49-F238E27FC236}">
                <a16:creationId xmlns:a16="http://schemas.microsoft.com/office/drawing/2014/main" id="{0AE0B5FD-604C-418D-AE9F-35480B7D2F92}"/>
              </a:ext>
            </a:extLst>
          </p:cNvPr>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等腰三角形 9">
            <a:extLst>
              <a:ext uri="{FF2B5EF4-FFF2-40B4-BE49-F238E27FC236}">
                <a16:creationId xmlns:a16="http://schemas.microsoft.com/office/drawing/2014/main" id="{05C624E7-C0A1-4CB2-8AB9-1C2DC20E050B}"/>
              </a:ext>
            </a:extLst>
          </p:cNvPr>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48">
            <a:extLst>
              <a:ext uri="{FF2B5EF4-FFF2-40B4-BE49-F238E27FC236}">
                <a16:creationId xmlns:a16="http://schemas.microsoft.com/office/drawing/2014/main" id="{B840A3A5-A6CC-4F2C-8256-A5E4BF3747B7}"/>
              </a:ext>
            </a:extLst>
          </p:cNvPr>
          <p:cNvSpPr txBox="1">
            <a:spLocks noChangeArrowheads="1"/>
          </p:cNvSpPr>
          <p:nvPr/>
        </p:nvSpPr>
        <p:spPr bwMode="auto">
          <a:xfrm>
            <a:off x="956764" y="166411"/>
            <a:ext cx="671511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en-US" altLang="zh-CN" sz="3200">
                <a:solidFill>
                  <a:schemeClr val="bg1">
                    <a:lumMod val="85000"/>
                  </a:schemeClr>
                </a:solidFill>
                <a:latin typeface="+mn-lt"/>
                <a:ea typeface="+mn-ea"/>
                <a:cs typeface="+mn-ea"/>
                <a:sym typeface="+mn-lt"/>
              </a:rPr>
              <a:t>InnoDB</a:t>
            </a:r>
            <a:r>
              <a:rPr lang="zh-CN" altLang="en-US" sz="3200">
                <a:solidFill>
                  <a:schemeClr val="bg1">
                    <a:lumMod val="85000"/>
                  </a:schemeClr>
                </a:solidFill>
                <a:latin typeface="+mn-lt"/>
                <a:ea typeface="+mn-ea"/>
                <a:cs typeface="+mn-ea"/>
                <a:sym typeface="+mn-lt"/>
              </a:rPr>
              <a:t>的体系结构</a:t>
            </a:r>
          </a:p>
        </p:txBody>
      </p:sp>
      <p:pic>
        <p:nvPicPr>
          <p:cNvPr id="12" name="图片 11">
            <a:extLst>
              <a:ext uri="{FF2B5EF4-FFF2-40B4-BE49-F238E27FC236}">
                <a16:creationId xmlns:a16="http://schemas.microsoft.com/office/drawing/2014/main" id="{506722C9-76F0-4BCF-B6C5-A54B9BCFD22D}"/>
              </a:ext>
            </a:extLst>
          </p:cNvPr>
          <p:cNvPicPr>
            <a:picLocks noChangeAspect="1"/>
          </p:cNvPicPr>
          <p:nvPr/>
        </p:nvPicPr>
        <p:blipFill>
          <a:blip r:embed="rId2"/>
          <a:stretch>
            <a:fillRect/>
          </a:stretch>
        </p:blipFill>
        <p:spPr>
          <a:xfrm>
            <a:off x="2010991" y="682820"/>
            <a:ext cx="7658922" cy="6106814"/>
          </a:xfrm>
          <a:prstGeom prst="rect">
            <a:avLst/>
          </a:prstGeom>
        </p:spPr>
      </p:pic>
    </p:spTree>
    <p:extLst>
      <p:ext uri="{BB962C8B-B14F-4D97-AF65-F5344CB8AC3E}">
        <p14:creationId xmlns:p14="http://schemas.microsoft.com/office/powerpoint/2010/main" val="30540529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2">
            <a:extLst>
              <a:ext uri="{FF2B5EF4-FFF2-40B4-BE49-F238E27FC236}">
                <a16:creationId xmlns:a16="http://schemas.microsoft.com/office/drawing/2014/main" id="{62062E27-DACE-4BD7-8632-AC6C9D36750B}"/>
              </a:ext>
            </a:extLst>
          </p:cNvPr>
          <p:cNvSpPr/>
          <p:nvPr/>
        </p:nvSpPr>
        <p:spPr>
          <a:xfrm>
            <a:off x="445135" y="953039"/>
            <a:ext cx="2639897" cy="501612"/>
          </a:xfrm>
          <a:prstGeom prst="rect">
            <a:avLst/>
          </a:prstGeom>
          <a:noFill/>
          <a:ln w="9525">
            <a:noFill/>
          </a:ln>
        </p:spPr>
        <p:txBody>
          <a:bodyPr wrap="square" anchor="t">
            <a:spAutoFit/>
          </a:bodyPr>
          <a:lstStyle/>
          <a:p>
            <a:pPr marL="342900" lvl="1" indent="-342900">
              <a:lnSpc>
                <a:spcPct val="150000"/>
              </a:lnSpc>
              <a:buClr>
                <a:srgbClr val="FFC000"/>
              </a:buClr>
              <a:buFont typeface="Wingdings" panose="05000000000000000000" charset="0"/>
              <a:buChar char="n"/>
            </a:pPr>
            <a:r>
              <a:rPr lang="zh-CN" altLang="en-US" sz="2000" b="1">
                <a:latin typeface="微软雅黑 Light" panose="020B0502040204020203" pitchFamily="34" charset="-122"/>
                <a:ea typeface="微软雅黑 Light" panose="020B0502040204020203" pitchFamily="34" charset="-122"/>
                <a:sym typeface="+mn-ea"/>
              </a:rPr>
              <a:t>独立表空间结构</a:t>
            </a:r>
            <a:endParaRPr lang="en-US" altLang="zh-CN" sz="2000" b="1" dirty="0">
              <a:latin typeface="微软雅黑 Light" panose="020B0502040204020203" pitchFamily="34" charset="-122"/>
              <a:ea typeface="微软雅黑 Light" panose="020B0502040204020203" pitchFamily="34" charset="-122"/>
              <a:sym typeface="+mn-ea"/>
            </a:endParaRPr>
          </a:p>
        </p:txBody>
      </p:sp>
      <p:sp>
        <p:nvSpPr>
          <p:cNvPr id="19" name="矩形 18">
            <a:extLst>
              <a:ext uri="{FF2B5EF4-FFF2-40B4-BE49-F238E27FC236}">
                <a16:creationId xmlns:a16="http://schemas.microsoft.com/office/drawing/2014/main" id="{B6F54089-0172-4551-9DB6-3560DE35C70C}"/>
              </a:ext>
            </a:extLst>
          </p:cNvPr>
          <p:cNvSpPr/>
          <p:nvPr/>
        </p:nvSpPr>
        <p:spPr>
          <a:xfrm>
            <a:off x="1004673" y="1509025"/>
            <a:ext cx="4638675" cy="956416"/>
          </a:xfrm>
          <a:prstGeom prst="rect">
            <a:avLst/>
          </a:prstGeom>
        </p:spPr>
        <p:txBody>
          <a:bodyPr wrap="square">
            <a:spAutoFit/>
          </a:bodyPr>
          <a:lstStyle/>
          <a:p>
            <a:pPr>
              <a:lnSpc>
                <a:spcPct val="150000"/>
              </a:lnSpc>
              <a:spcBef>
                <a:spcPts val="600"/>
              </a:spcBef>
              <a:buBlip>
                <a:blip r:embed="rId2"/>
              </a:buBlip>
            </a:pPr>
            <a:r>
              <a:rPr lang="zh-CN" altLang="en-US" b="1">
                <a:latin typeface="微软雅黑 Light" pitchFamily="34" charset="-122"/>
                <a:ea typeface="微软雅黑 Light" pitchFamily="34" charset="-122"/>
              </a:rPr>
              <a:t>  区（</a:t>
            </a:r>
            <a:r>
              <a:rPr lang="en-US" altLang="zh-CN" b="1">
                <a:latin typeface="微软雅黑 Light" pitchFamily="34" charset="-122"/>
                <a:ea typeface="微软雅黑 Light" pitchFamily="34" charset="-122"/>
              </a:rPr>
              <a:t>extent</a:t>
            </a:r>
            <a:r>
              <a:rPr lang="zh-CN" altLang="en-US" b="1">
                <a:latin typeface="微软雅黑 Light" pitchFamily="34" charset="-122"/>
                <a:ea typeface="微软雅黑 Light" pitchFamily="34" charset="-122"/>
              </a:rPr>
              <a:t>）</a:t>
            </a:r>
            <a:endParaRPr lang="zh-CN" altLang="en-US"/>
          </a:p>
          <a:p>
            <a:pPr>
              <a:lnSpc>
                <a:spcPct val="150000"/>
              </a:lnSpc>
              <a:spcBef>
                <a:spcPts val="600"/>
              </a:spcBef>
              <a:buBlip>
                <a:blip r:embed="rId2"/>
              </a:buBlip>
            </a:pPr>
            <a:r>
              <a:rPr lang="zh-CN" altLang="en-US" b="1">
                <a:latin typeface="微软雅黑 Light" pitchFamily="34" charset="-122"/>
                <a:ea typeface="微软雅黑 Light" pitchFamily="34" charset="-122"/>
              </a:rPr>
              <a:t>  段（</a:t>
            </a:r>
            <a:r>
              <a:rPr lang="en-US" altLang="zh-CN" b="1">
                <a:latin typeface="微软雅黑 Light" pitchFamily="34" charset="-122"/>
                <a:ea typeface="微软雅黑 Light" pitchFamily="34" charset="-122"/>
              </a:rPr>
              <a:t>segment</a:t>
            </a:r>
            <a:r>
              <a:rPr lang="zh-CN" altLang="en-US" b="1">
                <a:latin typeface="微软雅黑 Light" pitchFamily="34" charset="-122"/>
                <a:ea typeface="微软雅黑 Light" pitchFamily="34" charset="-122"/>
              </a:rPr>
              <a:t>）</a:t>
            </a:r>
            <a:endParaRPr lang="zh-CN" altLang="en-US"/>
          </a:p>
        </p:txBody>
      </p:sp>
      <p:pic>
        <p:nvPicPr>
          <p:cNvPr id="4" name="图片 3">
            <a:extLst>
              <a:ext uri="{FF2B5EF4-FFF2-40B4-BE49-F238E27FC236}">
                <a16:creationId xmlns:a16="http://schemas.microsoft.com/office/drawing/2014/main" id="{B6E8A803-1E18-4027-A4DB-3073CE1A97C8}"/>
              </a:ext>
            </a:extLst>
          </p:cNvPr>
          <p:cNvPicPr>
            <a:picLocks noChangeAspect="1"/>
          </p:cNvPicPr>
          <p:nvPr/>
        </p:nvPicPr>
        <p:blipFill>
          <a:blip r:embed="rId3"/>
          <a:stretch>
            <a:fillRect/>
          </a:stretch>
        </p:blipFill>
        <p:spPr>
          <a:xfrm>
            <a:off x="3324010" y="1250826"/>
            <a:ext cx="7716035" cy="5236180"/>
          </a:xfrm>
          <a:prstGeom prst="rect">
            <a:avLst/>
          </a:prstGeom>
        </p:spPr>
      </p:pic>
      <p:sp>
        <p:nvSpPr>
          <p:cNvPr id="15" name="文本框 48">
            <a:extLst>
              <a:ext uri="{FF2B5EF4-FFF2-40B4-BE49-F238E27FC236}">
                <a16:creationId xmlns:a16="http://schemas.microsoft.com/office/drawing/2014/main" id="{96158499-8C13-4A43-B0A0-5E5E537BA413}"/>
              </a:ext>
            </a:extLst>
          </p:cNvPr>
          <p:cNvSpPr txBox="1">
            <a:spLocks noChangeArrowheads="1"/>
          </p:cNvSpPr>
          <p:nvPr/>
        </p:nvSpPr>
        <p:spPr bwMode="auto">
          <a:xfrm>
            <a:off x="907738" y="218373"/>
            <a:ext cx="35275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en-US" altLang="zh-CN" sz="3200">
                <a:solidFill>
                  <a:schemeClr val="bg1">
                    <a:lumMod val="85000"/>
                  </a:schemeClr>
                </a:solidFill>
                <a:latin typeface="+mn-lt"/>
                <a:ea typeface="+mn-ea"/>
                <a:cs typeface="+mn-ea"/>
                <a:sym typeface="+mn-lt"/>
              </a:rPr>
              <a:t>InnoDB</a:t>
            </a:r>
            <a:r>
              <a:rPr lang="zh-CN" altLang="en-US" sz="3200">
                <a:solidFill>
                  <a:schemeClr val="bg1">
                    <a:lumMod val="85000"/>
                  </a:schemeClr>
                </a:solidFill>
                <a:latin typeface="+mn-lt"/>
                <a:ea typeface="+mn-ea"/>
                <a:cs typeface="+mn-ea"/>
                <a:sym typeface="+mn-lt"/>
              </a:rPr>
              <a:t>的表空间</a:t>
            </a:r>
          </a:p>
        </p:txBody>
      </p:sp>
      <p:sp>
        <p:nvSpPr>
          <p:cNvPr id="17" name="等腰三角形 16">
            <a:extLst>
              <a:ext uri="{FF2B5EF4-FFF2-40B4-BE49-F238E27FC236}">
                <a16:creationId xmlns:a16="http://schemas.microsoft.com/office/drawing/2014/main" id="{5482A68A-557B-4C22-9EE4-63307808916B}"/>
              </a:ext>
            </a:extLst>
          </p:cNvPr>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等腰三角形 17">
            <a:extLst>
              <a:ext uri="{FF2B5EF4-FFF2-40B4-BE49-F238E27FC236}">
                <a16:creationId xmlns:a16="http://schemas.microsoft.com/office/drawing/2014/main" id="{7FBA96DA-6C86-41ED-8266-4CA1449EB774}"/>
              </a:ext>
            </a:extLst>
          </p:cNvPr>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5799509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2">
            <a:extLst>
              <a:ext uri="{FF2B5EF4-FFF2-40B4-BE49-F238E27FC236}">
                <a16:creationId xmlns:a16="http://schemas.microsoft.com/office/drawing/2014/main" id="{62062E27-DACE-4BD7-8632-AC6C9D36750B}"/>
              </a:ext>
            </a:extLst>
          </p:cNvPr>
          <p:cNvSpPr/>
          <p:nvPr/>
        </p:nvSpPr>
        <p:spPr>
          <a:xfrm>
            <a:off x="787390" y="1007413"/>
            <a:ext cx="4832350" cy="501612"/>
          </a:xfrm>
          <a:prstGeom prst="rect">
            <a:avLst/>
          </a:prstGeom>
          <a:noFill/>
          <a:ln w="9525">
            <a:noFill/>
          </a:ln>
        </p:spPr>
        <p:txBody>
          <a:bodyPr wrap="square" anchor="t">
            <a:spAutoFit/>
          </a:bodyPr>
          <a:lstStyle/>
          <a:p>
            <a:pPr marL="342900" lvl="1" indent="-342900">
              <a:lnSpc>
                <a:spcPct val="150000"/>
              </a:lnSpc>
              <a:buClr>
                <a:srgbClr val="FFC000"/>
              </a:buClr>
              <a:buFont typeface="Wingdings" panose="05000000000000000000" charset="0"/>
              <a:buChar char="n"/>
            </a:pPr>
            <a:r>
              <a:rPr lang="zh-CN" altLang="en-US" sz="2000" b="1">
                <a:latin typeface="微软雅黑 Light" panose="020B0502040204020203" pitchFamily="34" charset="-122"/>
                <a:ea typeface="微软雅黑 Light" panose="020B0502040204020203" pitchFamily="34" charset="-122"/>
                <a:sym typeface="+mn-ea"/>
              </a:rPr>
              <a:t>系统表空间</a:t>
            </a:r>
            <a:endParaRPr lang="en-US" altLang="zh-CN" sz="2000" b="1" dirty="0">
              <a:latin typeface="微软雅黑 Light" panose="020B0502040204020203" pitchFamily="34" charset="-122"/>
              <a:ea typeface="微软雅黑 Light" panose="020B0502040204020203" pitchFamily="34" charset="-122"/>
              <a:sym typeface="+mn-ea"/>
            </a:endParaRPr>
          </a:p>
        </p:txBody>
      </p:sp>
      <p:sp>
        <p:nvSpPr>
          <p:cNvPr id="19" name="矩形 18">
            <a:extLst>
              <a:ext uri="{FF2B5EF4-FFF2-40B4-BE49-F238E27FC236}">
                <a16:creationId xmlns:a16="http://schemas.microsoft.com/office/drawing/2014/main" id="{B6F54089-0172-4551-9DB6-3560DE35C70C}"/>
              </a:ext>
            </a:extLst>
          </p:cNvPr>
          <p:cNvSpPr/>
          <p:nvPr/>
        </p:nvSpPr>
        <p:spPr>
          <a:xfrm>
            <a:off x="970490" y="1509025"/>
            <a:ext cx="6530660" cy="459869"/>
          </a:xfrm>
          <a:prstGeom prst="rect">
            <a:avLst/>
          </a:prstGeom>
        </p:spPr>
        <p:txBody>
          <a:bodyPr wrap="square">
            <a:spAutoFit/>
          </a:bodyPr>
          <a:lstStyle/>
          <a:p>
            <a:pPr>
              <a:lnSpc>
                <a:spcPct val="150000"/>
              </a:lnSpc>
              <a:spcBef>
                <a:spcPts val="600"/>
              </a:spcBef>
              <a:buBlip>
                <a:blip r:embed="rId2"/>
              </a:buBlip>
            </a:pPr>
            <a:r>
              <a:rPr lang="zh-CN" altLang="en-US" b="1">
                <a:latin typeface="微软雅黑 Light" pitchFamily="34" charset="-122"/>
                <a:ea typeface="微软雅黑 Light" pitchFamily="34" charset="-122"/>
              </a:rPr>
              <a:t> 双写缓冲区</a:t>
            </a:r>
            <a:r>
              <a:rPr lang="en-US" altLang="zh-CN" b="1">
                <a:latin typeface="微软雅黑 Light" pitchFamily="34" charset="-122"/>
                <a:ea typeface="微软雅黑 Light" pitchFamily="34" charset="-122"/>
              </a:rPr>
              <a:t>/</a:t>
            </a:r>
            <a:r>
              <a:rPr lang="zh-CN" altLang="en-US" b="1">
                <a:latin typeface="微软雅黑 Light" pitchFamily="34" charset="-122"/>
                <a:ea typeface="微软雅黑 Light" pitchFamily="34" charset="-122"/>
              </a:rPr>
              <a:t>双写机制，</a:t>
            </a:r>
            <a:r>
              <a:rPr lang="en-US" altLang="zh-CN" b="1">
                <a:latin typeface="微软雅黑 Light" pitchFamily="34" charset="-122"/>
                <a:ea typeface="微软雅黑 Light" pitchFamily="34" charset="-122"/>
              </a:rPr>
              <a:t>InnoDB</a:t>
            </a:r>
            <a:r>
              <a:rPr lang="zh-CN" altLang="en-US" b="1">
                <a:latin typeface="微软雅黑 Light" pitchFamily="34" charset="-122"/>
                <a:ea typeface="微软雅黑 Light" pitchFamily="34" charset="-122"/>
              </a:rPr>
              <a:t>的三大特性之一</a:t>
            </a:r>
            <a:endParaRPr lang="zh-CN" altLang="en-US"/>
          </a:p>
        </p:txBody>
      </p:sp>
      <p:sp>
        <p:nvSpPr>
          <p:cNvPr id="11" name="文本框 48">
            <a:extLst>
              <a:ext uri="{FF2B5EF4-FFF2-40B4-BE49-F238E27FC236}">
                <a16:creationId xmlns:a16="http://schemas.microsoft.com/office/drawing/2014/main" id="{3557E9DE-6F66-4EBD-8F20-F5FAAE4B5351}"/>
              </a:ext>
            </a:extLst>
          </p:cNvPr>
          <p:cNvSpPr txBox="1">
            <a:spLocks noChangeArrowheads="1"/>
          </p:cNvSpPr>
          <p:nvPr/>
        </p:nvSpPr>
        <p:spPr bwMode="auto">
          <a:xfrm>
            <a:off x="907738" y="218373"/>
            <a:ext cx="35275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en-US" altLang="zh-CN" sz="3200">
                <a:solidFill>
                  <a:schemeClr val="bg1">
                    <a:lumMod val="85000"/>
                  </a:schemeClr>
                </a:solidFill>
                <a:latin typeface="+mn-lt"/>
                <a:ea typeface="+mn-ea"/>
                <a:cs typeface="+mn-ea"/>
                <a:sym typeface="+mn-lt"/>
              </a:rPr>
              <a:t>InnoDB</a:t>
            </a:r>
            <a:r>
              <a:rPr lang="zh-CN" altLang="en-US" sz="3200">
                <a:solidFill>
                  <a:schemeClr val="bg1">
                    <a:lumMod val="85000"/>
                  </a:schemeClr>
                </a:solidFill>
                <a:latin typeface="+mn-lt"/>
                <a:ea typeface="+mn-ea"/>
                <a:cs typeface="+mn-ea"/>
                <a:sym typeface="+mn-lt"/>
              </a:rPr>
              <a:t>的表空间</a:t>
            </a:r>
          </a:p>
        </p:txBody>
      </p:sp>
      <p:sp>
        <p:nvSpPr>
          <p:cNvPr id="14" name="等腰三角形 13">
            <a:extLst>
              <a:ext uri="{FF2B5EF4-FFF2-40B4-BE49-F238E27FC236}">
                <a16:creationId xmlns:a16="http://schemas.microsoft.com/office/drawing/2014/main" id="{28DE2A9E-D831-42C0-B451-BA23CE0C8B3F}"/>
              </a:ext>
            </a:extLst>
          </p:cNvPr>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等腰三角形 14">
            <a:extLst>
              <a:ext uri="{FF2B5EF4-FFF2-40B4-BE49-F238E27FC236}">
                <a16:creationId xmlns:a16="http://schemas.microsoft.com/office/drawing/2014/main" id="{D29E24B1-A911-40DD-B874-75B674476962}"/>
              </a:ext>
            </a:extLst>
          </p:cNvPr>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a:extLst>
              <a:ext uri="{FF2B5EF4-FFF2-40B4-BE49-F238E27FC236}">
                <a16:creationId xmlns:a16="http://schemas.microsoft.com/office/drawing/2014/main" id="{885BE7A6-D511-46BB-866A-1457CCC9F7C4}"/>
              </a:ext>
            </a:extLst>
          </p:cNvPr>
          <p:cNvSpPr/>
          <p:nvPr/>
        </p:nvSpPr>
        <p:spPr>
          <a:xfrm>
            <a:off x="981065" y="2016427"/>
            <a:ext cx="4638675" cy="4403513"/>
          </a:xfrm>
          <a:prstGeom prst="rect">
            <a:avLst/>
          </a:prstGeom>
        </p:spPr>
        <p:txBody>
          <a:bodyPr wrap="square">
            <a:spAutoFit/>
          </a:bodyPr>
          <a:lstStyle/>
          <a:p>
            <a:pPr>
              <a:lnSpc>
                <a:spcPct val="150000"/>
              </a:lnSpc>
              <a:spcBef>
                <a:spcPts val="600"/>
              </a:spcBef>
              <a:buBlip>
                <a:blip r:embed="rId2"/>
              </a:buBlip>
            </a:pPr>
            <a:r>
              <a:rPr lang="en-US" altLang="zh-CN" b="1">
                <a:latin typeface="微软雅黑 Light" pitchFamily="34" charset="-122"/>
                <a:ea typeface="微软雅黑 Light" pitchFamily="34" charset="-122"/>
              </a:rPr>
              <a:t>InnoDB</a:t>
            </a:r>
            <a:r>
              <a:rPr lang="zh-CN" altLang="en-US" b="1">
                <a:latin typeface="微软雅黑 Light" pitchFamily="34" charset="-122"/>
                <a:ea typeface="微软雅黑 Light" pitchFamily="34" charset="-122"/>
              </a:rPr>
              <a:t>数据字典</a:t>
            </a:r>
            <a:r>
              <a:rPr lang="en-US" altLang="zh-CN" b="1">
                <a:latin typeface="微软雅黑 Light" pitchFamily="34" charset="-122"/>
                <a:ea typeface="微软雅黑 Light" pitchFamily="34" charset="-122"/>
              </a:rPr>
              <a:t>(Data Dictionary Header)</a:t>
            </a:r>
          </a:p>
          <a:p>
            <a:pPr>
              <a:lnSpc>
                <a:spcPct val="150000"/>
              </a:lnSpc>
              <a:spcBef>
                <a:spcPts val="600"/>
              </a:spcBef>
              <a:buBlip>
                <a:blip r:embed="rId2"/>
              </a:buBlip>
            </a:pPr>
            <a:endParaRPr lang="en-US" altLang="zh-CN" b="1">
              <a:latin typeface="微软雅黑 Light" pitchFamily="34" charset="-122"/>
              <a:ea typeface="微软雅黑 Light" pitchFamily="34" charset="-122"/>
            </a:endParaRPr>
          </a:p>
          <a:p>
            <a:pPr>
              <a:lnSpc>
                <a:spcPct val="150000"/>
              </a:lnSpc>
              <a:spcBef>
                <a:spcPts val="600"/>
              </a:spcBef>
              <a:buBlip>
                <a:blip r:embed="rId2"/>
              </a:buBlip>
            </a:pPr>
            <a:endParaRPr lang="en-US" altLang="zh-CN" b="1">
              <a:latin typeface="微软雅黑 Light" pitchFamily="34" charset="-122"/>
              <a:ea typeface="微软雅黑 Light" pitchFamily="34" charset="-122"/>
            </a:endParaRPr>
          </a:p>
          <a:p>
            <a:pPr>
              <a:lnSpc>
                <a:spcPct val="150000"/>
              </a:lnSpc>
              <a:spcBef>
                <a:spcPts val="600"/>
              </a:spcBef>
              <a:buBlip>
                <a:blip r:embed="rId2"/>
              </a:buBlip>
            </a:pPr>
            <a:endParaRPr lang="en-US" altLang="zh-CN" b="1">
              <a:latin typeface="微软雅黑 Light" pitchFamily="34" charset="-122"/>
              <a:ea typeface="微软雅黑 Light" pitchFamily="34" charset="-122"/>
            </a:endParaRPr>
          </a:p>
          <a:p>
            <a:pPr>
              <a:lnSpc>
                <a:spcPct val="150000"/>
              </a:lnSpc>
              <a:spcBef>
                <a:spcPts val="600"/>
              </a:spcBef>
              <a:buBlip>
                <a:blip r:embed="rId2"/>
              </a:buBlip>
            </a:pPr>
            <a:endParaRPr lang="en-US" altLang="zh-CN" b="1">
              <a:latin typeface="微软雅黑 Light" pitchFamily="34" charset="-122"/>
              <a:ea typeface="微软雅黑 Light" pitchFamily="34" charset="-122"/>
            </a:endParaRPr>
          </a:p>
          <a:p>
            <a:pPr>
              <a:lnSpc>
                <a:spcPct val="150000"/>
              </a:lnSpc>
              <a:spcBef>
                <a:spcPts val="600"/>
              </a:spcBef>
              <a:buBlip>
                <a:blip r:embed="rId2"/>
              </a:buBlip>
            </a:pPr>
            <a:endParaRPr lang="en-US" altLang="zh-CN" b="1">
              <a:latin typeface="微软雅黑 Light" pitchFamily="34" charset="-122"/>
              <a:ea typeface="微软雅黑 Light" pitchFamily="34" charset="-122"/>
            </a:endParaRPr>
          </a:p>
          <a:p>
            <a:pPr>
              <a:lnSpc>
                <a:spcPct val="150000"/>
              </a:lnSpc>
              <a:spcBef>
                <a:spcPts val="600"/>
              </a:spcBef>
              <a:buBlip>
                <a:blip r:embed="rId2"/>
              </a:buBlip>
            </a:pPr>
            <a:endParaRPr lang="zh-CN" altLang="en-US"/>
          </a:p>
          <a:p>
            <a:pPr>
              <a:lnSpc>
                <a:spcPct val="150000"/>
              </a:lnSpc>
              <a:spcBef>
                <a:spcPts val="600"/>
              </a:spcBef>
            </a:pPr>
            <a:endParaRPr lang="en-US" altLang="zh-CN" b="1">
              <a:latin typeface="微软雅黑 Light" pitchFamily="34" charset="-122"/>
              <a:ea typeface="微软雅黑 Light" pitchFamily="34" charset="-122"/>
            </a:endParaRPr>
          </a:p>
          <a:p>
            <a:pPr>
              <a:lnSpc>
                <a:spcPct val="150000"/>
              </a:lnSpc>
              <a:spcBef>
                <a:spcPts val="600"/>
              </a:spcBef>
              <a:buBlip>
                <a:blip r:embed="rId2"/>
              </a:buBlip>
            </a:pPr>
            <a:r>
              <a:rPr lang="en-US" altLang="zh-CN" b="1">
                <a:latin typeface="微软雅黑 Light" pitchFamily="34" charset="-122"/>
                <a:ea typeface="微软雅黑 Light" pitchFamily="34" charset="-122"/>
              </a:rPr>
              <a:t>Max Row ID</a:t>
            </a:r>
            <a:r>
              <a:rPr lang="zh-CN" altLang="en-US" b="1">
                <a:latin typeface="微软雅黑 Light" pitchFamily="34" charset="-122"/>
                <a:ea typeface="微软雅黑 Light" pitchFamily="34" charset="-122"/>
              </a:rPr>
              <a:t>字段</a:t>
            </a:r>
            <a:endParaRPr lang="zh-CN" altLang="en-US"/>
          </a:p>
        </p:txBody>
      </p:sp>
      <p:sp>
        <p:nvSpPr>
          <p:cNvPr id="9" name="文本框 8">
            <a:extLst>
              <a:ext uri="{FF2B5EF4-FFF2-40B4-BE49-F238E27FC236}">
                <a16:creationId xmlns:a16="http://schemas.microsoft.com/office/drawing/2014/main" id="{85E77960-6F21-4EBC-B7D8-5AD1D64CDD35}"/>
              </a:ext>
            </a:extLst>
          </p:cNvPr>
          <p:cNvSpPr txBox="1"/>
          <p:nvPr/>
        </p:nvSpPr>
        <p:spPr>
          <a:xfrm>
            <a:off x="907738" y="2618784"/>
            <a:ext cx="10118059" cy="3007310"/>
          </a:xfrm>
          <a:prstGeom prst="rect">
            <a:avLst/>
          </a:prstGeom>
          <a:noFill/>
        </p:spPr>
        <p:txBody>
          <a:bodyPr wrap="square">
            <a:spAutoFit/>
          </a:bodyPr>
          <a:lstStyle/>
          <a:p>
            <a:pPr indent="304800">
              <a:spcAft>
                <a:spcPts val="400"/>
              </a:spcAft>
            </a:pPr>
            <a:r>
              <a:rPr lang="en-US" altLang="zh-CN" sz="1800">
                <a:effectLst/>
                <a:latin typeface="微软雅黑 Light" panose="020B0502040204020203" pitchFamily="34" charset="-122"/>
                <a:ea typeface="微软雅黑 Light" panose="020B0502040204020203" pitchFamily="34" charset="-122"/>
                <a:cs typeface="Arial" panose="020B0604020202020204" pitchFamily="34" charset="0"/>
              </a:rPr>
              <a:t>SYS_TABLES	</a:t>
            </a:r>
            <a:r>
              <a:rPr lang="zh-CN" altLang="en-US" sz="1800">
                <a:effectLst/>
                <a:latin typeface="微软雅黑 Light" panose="020B0502040204020203" pitchFamily="34" charset="-122"/>
                <a:ea typeface="微软雅黑 Light" panose="020B0502040204020203" pitchFamily="34" charset="-122"/>
                <a:cs typeface="Arial" panose="020B0604020202020204" pitchFamily="34" charset="0"/>
              </a:rPr>
              <a:t>整个</a:t>
            </a:r>
            <a:r>
              <a:rPr lang="en-US" altLang="zh-CN" sz="1800">
                <a:effectLst/>
                <a:latin typeface="微软雅黑 Light" panose="020B0502040204020203" pitchFamily="34" charset="-122"/>
                <a:ea typeface="微软雅黑 Light" panose="020B0502040204020203" pitchFamily="34" charset="-122"/>
                <a:cs typeface="Arial" panose="020B0604020202020204" pitchFamily="34" charset="0"/>
              </a:rPr>
              <a:t>InnoDB</a:t>
            </a:r>
            <a:r>
              <a:rPr lang="zh-CN" altLang="en-US" sz="1800">
                <a:effectLst/>
                <a:latin typeface="微软雅黑 Light" panose="020B0502040204020203" pitchFamily="34" charset="-122"/>
                <a:ea typeface="微软雅黑 Light" panose="020B0502040204020203" pitchFamily="34" charset="-122"/>
                <a:cs typeface="Arial" panose="020B0604020202020204" pitchFamily="34" charset="0"/>
              </a:rPr>
              <a:t>存储引擎中所有的表的信息</a:t>
            </a:r>
          </a:p>
          <a:p>
            <a:pPr indent="304800">
              <a:spcAft>
                <a:spcPts val="400"/>
              </a:spcAft>
            </a:pPr>
            <a:r>
              <a:rPr lang="en-US" altLang="zh-CN" sz="1800">
                <a:effectLst/>
                <a:latin typeface="微软雅黑 Light" panose="020B0502040204020203" pitchFamily="34" charset="-122"/>
                <a:ea typeface="微软雅黑 Light" panose="020B0502040204020203" pitchFamily="34" charset="-122"/>
                <a:cs typeface="Arial" panose="020B0604020202020204" pitchFamily="34" charset="0"/>
              </a:rPr>
              <a:t>SYS_COLUMNS	</a:t>
            </a:r>
            <a:r>
              <a:rPr lang="zh-CN" altLang="en-US" sz="1800">
                <a:effectLst/>
                <a:latin typeface="微软雅黑 Light" panose="020B0502040204020203" pitchFamily="34" charset="-122"/>
                <a:ea typeface="微软雅黑 Light" panose="020B0502040204020203" pitchFamily="34" charset="-122"/>
                <a:cs typeface="Arial" panose="020B0604020202020204" pitchFamily="34" charset="0"/>
              </a:rPr>
              <a:t>整个</a:t>
            </a:r>
            <a:r>
              <a:rPr lang="en-US" altLang="zh-CN" sz="1800">
                <a:effectLst/>
                <a:latin typeface="微软雅黑 Light" panose="020B0502040204020203" pitchFamily="34" charset="-122"/>
                <a:ea typeface="微软雅黑 Light" panose="020B0502040204020203" pitchFamily="34" charset="-122"/>
                <a:cs typeface="Arial" panose="020B0604020202020204" pitchFamily="34" charset="0"/>
              </a:rPr>
              <a:t>InnoDB</a:t>
            </a:r>
            <a:r>
              <a:rPr lang="zh-CN" altLang="en-US" sz="1800">
                <a:effectLst/>
                <a:latin typeface="微软雅黑 Light" panose="020B0502040204020203" pitchFamily="34" charset="-122"/>
                <a:ea typeface="微软雅黑 Light" panose="020B0502040204020203" pitchFamily="34" charset="-122"/>
                <a:cs typeface="Arial" panose="020B0604020202020204" pitchFamily="34" charset="0"/>
              </a:rPr>
              <a:t>存储引擎中所有的列的信息</a:t>
            </a:r>
          </a:p>
          <a:p>
            <a:pPr indent="304800">
              <a:spcAft>
                <a:spcPts val="400"/>
              </a:spcAft>
            </a:pPr>
            <a:r>
              <a:rPr lang="en-US" altLang="zh-CN" sz="1800">
                <a:effectLst/>
                <a:latin typeface="微软雅黑 Light" panose="020B0502040204020203" pitchFamily="34" charset="-122"/>
                <a:ea typeface="微软雅黑 Light" panose="020B0502040204020203" pitchFamily="34" charset="-122"/>
                <a:cs typeface="Arial" panose="020B0604020202020204" pitchFamily="34" charset="0"/>
              </a:rPr>
              <a:t>SYS_INDEXES	</a:t>
            </a:r>
            <a:r>
              <a:rPr lang="zh-CN" altLang="en-US" sz="1800">
                <a:effectLst/>
                <a:latin typeface="微软雅黑 Light" panose="020B0502040204020203" pitchFamily="34" charset="-122"/>
                <a:ea typeface="微软雅黑 Light" panose="020B0502040204020203" pitchFamily="34" charset="-122"/>
                <a:cs typeface="Arial" panose="020B0604020202020204" pitchFamily="34" charset="0"/>
              </a:rPr>
              <a:t>整个</a:t>
            </a:r>
            <a:r>
              <a:rPr lang="en-US" altLang="zh-CN" sz="1800">
                <a:effectLst/>
                <a:latin typeface="微软雅黑 Light" panose="020B0502040204020203" pitchFamily="34" charset="-122"/>
                <a:ea typeface="微软雅黑 Light" panose="020B0502040204020203" pitchFamily="34" charset="-122"/>
                <a:cs typeface="Arial" panose="020B0604020202020204" pitchFamily="34" charset="0"/>
              </a:rPr>
              <a:t>InnoDB</a:t>
            </a:r>
            <a:r>
              <a:rPr lang="zh-CN" altLang="en-US" sz="1800">
                <a:effectLst/>
                <a:latin typeface="微软雅黑 Light" panose="020B0502040204020203" pitchFamily="34" charset="-122"/>
                <a:ea typeface="微软雅黑 Light" panose="020B0502040204020203" pitchFamily="34" charset="-122"/>
                <a:cs typeface="Arial" panose="020B0604020202020204" pitchFamily="34" charset="0"/>
              </a:rPr>
              <a:t>存储引擎中所有的索引的信息</a:t>
            </a:r>
          </a:p>
          <a:p>
            <a:pPr indent="304800">
              <a:spcAft>
                <a:spcPts val="400"/>
              </a:spcAft>
            </a:pPr>
            <a:r>
              <a:rPr lang="en-US" altLang="zh-CN" sz="1800">
                <a:effectLst/>
                <a:latin typeface="微软雅黑 Light" panose="020B0502040204020203" pitchFamily="34" charset="-122"/>
                <a:ea typeface="微软雅黑 Light" panose="020B0502040204020203" pitchFamily="34" charset="-122"/>
                <a:cs typeface="Arial" panose="020B0604020202020204" pitchFamily="34" charset="0"/>
              </a:rPr>
              <a:t>SYS_FIELDS	</a:t>
            </a:r>
            <a:r>
              <a:rPr lang="zh-CN" altLang="en-US" sz="1800">
                <a:effectLst/>
                <a:latin typeface="微软雅黑 Light" panose="020B0502040204020203" pitchFamily="34" charset="-122"/>
                <a:ea typeface="微软雅黑 Light" panose="020B0502040204020203" pitchFamily="34" charset="-122"/>
                <a:cs typeface="Arial" panose="020B0604020202020204" pitchFamily="34" charset="0"/>
              </a:rPr>
              <a:t>整个</a:t>
            </a:r>
            <a:r>
              <a:rPr lang="en-US" altLang="zh-CN" sz="1800">
                <a:effectLst/>
                <a:latin typeface="微软雅黑 Light" panose="020B0502040204020203" pitchFamily="34" charset="-122"/>
                <a:ea typeface="微软雅黑 Light" panose="020B0502040204020203" pitchFamily="34" charset="-122"/>
                <a:cs typeface="Arial" panose="020B0604020202020204" pitchFamily="34" charset="0"/>
              </a:rPr>
              <a:t>InnoDB</a:t>
            </a:r>
            <a:r>
              <a:rPr lang="zh-CN" altLang="en-US" sz="1800">
                <a:effectLst/>
                <a:latin typeface="微软雅黑 Light" panose="020B0502040204020203" pitchFamily="34" charset="-122"/>
                <a:ea typeface="微软雅黑 Light" panose="020B0502040204020203" pitchFamily="34" charset="-122"/>
                <a:cs typeface="Arial" panose="020B0604020202020204" pitchFamily="34" charset="0"/>
              </a:rPr>
              <a:t>存储引擎中所有的索引对应的列的信息</a:t>
            </a:r>
          </a:p>
          <a:p>
            <a:pPr indent="304800">
              <a:spcAft>
                <a:spcPts val="400"/>
              </a:spcAft>
            </a:pPr>
            <a:r>
              <a:rPr lang="en-US" altLang="zh-CN" sz="1800">
                <a:effectLst/>
                <a:latin typeface="微软雅黑 Light" panose="020B0502040204020203" pitchFamily="34" charset="-122"/>
                <a:ea typeface="微软雅黑 Light" panose="020B0502040204020203" pitchFamily="34" charset="-122"/>
                <a:cs typeface="Arial" panose="020B0604020202020204" pitchFamily="34" charset="0"/>
              </a:rPr>
              <a:t>SYS_FOREIGN	</a:t>
            </a:r>
            <a:r>
              <a:rPr lang="zh-CN" altLang="en-US" sz="1800">
                <a:effectLst/>
                <a:latin typeface="微软雅黑 Light" panose="020B0502040204020203" pitchFamily="34" charset="-122"/>
                <a:ea typeface="微软雅黑 Light" panose="020B0502040204020203" pitchFamily="34" charset="-122"/>
                <a:cs typeface="Arial" panose="020B0604020202020204" pitchFamily="34" charset="0"/>
              </a:rPr>
              <a:t>整个</a:t>
            </a:r>
            <a:r>
              <a:rPr lang="en-US" altLang="zh-CN" sz="1800">
                <a:effectLst/>
                <a:latin typeface="微软雅黑 Light" panose="020B0502040204020203" pitchFamily="34" charset="-122"/>
                <a:ea typeface="微软雅黑 Light" panose="020B0502040204020203" pitchFamily="34" charset="-122"/>
                <a:cs typeface="Arial" panose="020B0604020202020204" pitchFamily="34" charset="0"/>
              </a:rPr>
              <a:t>InnoDB</a:t>
            </a:r>
            <a:r>
              <a:rPr lang="zh-CN" altLang="en-US" sz="1800">
                <a:effectLst/>
                <a:latin typeface="微软雅黑 Light" panose="020B0502040204020203" pitchFamily="34" charset="-122"/>
                <a:ea typeface="微软雅黑 Light" panose="020B0502040204020203" pitchFamily="34" charset="-122"/>
                <a:cs typeface="Arial" panose="020B0604020202020204" pitchFamily="34" charset="0"/>
              </a:rPr>
              <a:t>存储引擎中所有的外键的信息</a:t>
            </a:r>
          </a:p>
          <a:p>
            <a:pPr indent="304800">
              <a:spcAft>
                <a:spcPts val="400"/>
              </a:spcAft>
            </a:pPr>
            <a:r>
              <a:rPr lang="en-US" altLang="zh-CN" sz="1800">
                <a:effectLst/>
                <a:latin typeface="微软雅黑 Light" panose="020B0502040204020203" pitchFamily="34" charset="-122"/>
                <a:ea typeface="微软雅黑 Light" panose="020B0502040204020203" pitchFamily="34" charset="-122"/>
                <a:cs typeface="Arial" panose="020B0604020202020204" pitchFamily="34" charset="0"/>
              </a:rPr>
              <a:t>SYS_FOREIGN_COLS	</a:t>
            </a:r>
            <a:r>
              <a:rPr lang="zh-CN" altLang="en-US" sz="1800">
                <a:effectLst/>
                <a:latin typeface="微软雅黑 Light" panose="020B0502040204020203" pitchFamily="34" charset="-122"/>
                <a:ea typeface="微软雅黑 Light" panose="020B0502040204020203" pitchFamily="34" charset="-122"/>
                <a:cs typeface="Arial" panose="020B0604020202020204" pitchFamily="34" charset="0"/>
              </a:rPr>
              <a:t>整个</a:t>
            </a:r>
            <a:r>
              <a:rPr lang="en-US" altLang="zh-CN" sz="1800">
                <a:effectLst/>
                <a:latin typeface="微软雅黑 Light" panose="020B0502040204020203" pitchFamily="34" charset="-122"/>
                <a:ea typeface="微软雅黑 Light" panose="020B0502040204020203" pitchFamily="34" charset="-122"/>
                <a:cs typeface="Arial" panose="020B0604020202020204" pitchFamily="34" charset="0"/>
              </a:rPr>
              <a:t>InnoDB</a:t>
            </a:r>
            <a:r>
              <a:rPr lang="zh-CN" altLang="en-US" sz="1800">
                <a:effectLst/>
                <a:latin typeface="微软雅黑 Light" panose="020B0502040204020203" pitchFamily="34" charset="-122"/>
                <a:ea typeface="微软雅黑 Light" panose="020B0502040204020203" pitchFamily="34" charset="-122"/>
                <a:cs typeface="Arial" panose="020B0604020202020204" pitchFamily="34" charset="0"/>
              </a:rPr>
              <a:t>存储引擎中所有的外键对应列的信息</a:t>
            </a:r>
          </a:p>
          <a:p>
            <a:pPr indent="304800">
              <a:spcAft>
                <a:spcPts val="400"/>
              </a:spcAft>
            </a:pPr>
            <a:r>
              <a:rPr lang="en-US" altLang="zh-CN" sz="1800">
                <a:effectLst/>
                <a:latin typeface="微软雅黑 Light" panose="020B0502040204020203" pitchFamily="34" charset="-122"/>
                <a:ea typeface="微软雅黑 Light" panose="020B0502040204020203" pitchFamily="34" charset="-122"/>
                <a:cs typeface="Arial" panose="020B0604020202020204" pitchFamily="34" charset="0"/>
              </a:rPr>
              <a:t>SYS_TABLESPACES	</a:t>
            </a:r>
            <a:r>
              <a:rPr lang="zh-CN" altLang="en-US" sz="1800">
                <a:effectLst/>
                <a:latin typeface="微软雅黑 Light" panose="020B0502040204020203" pitchFamily="34" charset="-122"/>
                <a:ea typeface="微软雅黑 Light" panose="020B0502040204020203" pitchFamily="34" charset="-122"/>
                <a:cs typeface="Arial" panose="020B0604020202020204" pitchFamily="34" charset="0"/>
              </a:rPr>
              <a:t>整个</a:t>
            </a:r>
            <a:r>
              <a:rPr lang="en-US" altLang="zh-CN" sz="1800">
                <a:effectLst/>
                <a:latin typeface="微软雅黑 Light" panose="020B0502040204020203" pitchFamily="34" charset="-122"/>
                <a:ea typeface="微软雅黑 Light" panose="020B0502040204020203" pitchFamily="34" charset="-122"/>
                <a:cs typeface="Arial" panose="020B0604020202020204" pitchFamily="34" charset="0"/>
              </a:rPr>
              <a:t>InnoDB</a:t>
            </a:r>
            <a:r>
              <a:rPr lang="zh-CN" altLang="en-US" sz="1800">
                <a:effectLst/>
                <a:latin typeface="微软雅黑 Light" panose="020B0502040204020203" pitchFamily="34" charset="-122"/>
                <a:ea typeface="微软雅黑 Light" panose="020B0502040204020203" pitchFamily="34" charset="-122"/>
                <a:cs typeface="Arial" panose="020B0604020202020204" pitchFamily="34" charset="0"/>
              </a:rPr>
              <a:t>存储引擎中所有的表空间信息</a:t>
            </a:r>
          </a:p>
          <a:p>
            <a:pPr indent="304800">
              <a:spcAft>
                <a:spcPts val="400"/>
              </a:spcAft>
            </a:pPr>
            <a:r>
              <a:rPr lang="en-US" altLang="zh-CN" sz="1800">
                <a:effectLst/>
                <a:latin typeface="微软雅黑 Light" panose="020B0502040204020203" pitchFamily="34" charset="-122"/>
                <a:ea typeface="微软雅黑 Light" panose="020B0502040204020203" pitchFamily="34" charset="-122"/>
                <a:cs typeface="Arial" panose="020B0604020202020204" pitchFamily="34" charset="0"/>
              </a:rPr>
              <a:t>SYS_DATAFILES	</a:t>
            </a:r>
            <a:r>
              <a:rPr lang="zh-CN" altLang="en-US" sz="1800">
                <a:effectLst/>
                <a:latin typeface="微软雅黑 Light" panose="020B0502040204020203" pitchFamily="34" charset="-122"/>
                <a:ea typeface="微软雅黑 Light" panose="020B0502040204020203" pitchFamily="34" charset="-122"/>
                <a:cs typeface="Arial" panose="020B0604020202020204" pitchFamily="34" charset="0"/>
              </a:rPr>
              <a:t>整个</a:t>
            </a:r>
            <a:r>
              <a:rPr lang="en-US" altLang="zh-CN" sz="1800">
                <a:effectLst/>
                <a:latin typeface="微软雅黑 Light" panose="020B0502040204020203" pitchFamily="34" charset="-122"/>
                <a:ea typeface="微软雅黑 Light" panose="020B0502040204020203" pitchFamily="34" charset="-122"/>
                <a:cs typeface="Arial" panose="020B0604020202020204" pitchFamily="34" charset="0"/>
              </a:rPr>
              <a:t>InnoDB</a:t>
            </a:r>
            <a:r>
              <a:rPr lang="zh-CN" altLang="en-US" sz="1800">
                <a:effectLst/>
                <a:latin typeface="微软雅黑 Light" panose="020B0502040204020203" pitchFamily="34" charset="-122"/>
                <a:ea typeface="微软雅黑 Light" panose="020B0502040204020203" pitchFamily="34" charset="-122"/>
                <a:cs typeface="Arial" panose="020B0604020202020204" pitchFamily="34" charset="0"/>
              </a:rPr>
              <a:t>存储引擎中所有的表空间对应文件系统的文件路径信息</a:t>
            </a:r>
          </a:p>
          <a:p>
            <a:pPr indent="304800">
              <a:spcAft>
                <a:spcPts val="400"/>
              </a:spcAft>
            </a:pPr>
            <a:r>
              <a:rPr lang="en-US" altLang="zh-CN" sz="1800">
                <a:effectLst/>
                <a:latin typeface="微软雅黑 Light" panose="020B0502040204020203" pitchFamily="34" charset="-122"/>
                <a:ea typeface="微软雅黑 Light" panose="020B0502040204020203" pitchFamily="34" charset="-122"/>
                <a:cs typeface="Arial" panose="020B0604020202020204" pitchFamily="34" charset="0"/>
              </a:rPr>
              <a:t>SYS_VIRTUAL	</a:t>
            </a:r>
            <a:r>
              <a:rPr lang="zh-CN" altLang="en-US" sz="1800">
                <a:effectLst/>
                <a:latin typeface="微软雅黑 Light" panose="020B0502040204020203" pitchFamily="34" charset="-122"/>
                <a:ea typeface="微软雅黑 Light" panose="020B0502040204020203" pitchFamily="34" charset="-122"/>
                <a:cs typeface="Arial" panose="020B0604020202020204" pitchFamily="34" charset="0"/>
              </a:rPr>
              <a:t>整个</a:t>
            </a:r>
            <a:r>
              <a:rPr lang="en-US" altLang="zh-CN" sz="1800">
                <a:effectLst/>
                <a:latin typeface="微软雅黑 Light" panose="020B0502040204020203" pitchFamily="34" charset="-122"/>
                <a:ea typeface="微软雅黑 Light" panose="020B0502040204020203" pitchFamily="34" charset="-122"/>
                <a:cs typeface="Arial" panose="020B0604020202020204" pitchFamily="34" charset="0"/>
              </a:rPr>
              <a:t>InnoDB</a:t>
            </a:r>
            <a:r>
              <a:rPr lang="zh-CN" altLang="en-US" sz="1800">
                <a:effectLst/>
                <a:latin typeface="微软雅黑 Light" panose="020B0502040204020203" pitchFamily="34" charset="-122"/>
                <a:ea typeface="微软雅黑 Light" panose="020B0502040204020203" pitchFamily="34" charset="-122"/>
                <a:cs typeface="Arial" panose="020B0604020202020204" pitchFamily="34" charset="0"/>
              </a:rPr>
              <a:t>存储引擎中所有的虚拟生成列的信息</a:t>
            </a:r>
          </a:p>
        </p:txBody>
      </p:sp>
    </p:spTree>
    <p:extLst>
      <p:ext uri="{BB962C8B-B14F-4D97-AF65-F5344CB8AC3E}">
        <p14:creationId xmlns:p14="http://schemas.microsoft.com/office/powerpoint/2010/main" val="1585196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B6F54089-0172-4551-9DB6-3560DE35C70C}"/>
              </a:ext>
            </a:extLst>
          </p:cNvPr>
          <p:cNvSpPr/>
          <p:nvPr/>
        </p:nvSpPr>
        <p:spPr>
          <a:xfrm>
            <a:off x="854741" y="1143033"/>
            <a:ext cx="4638675" cy="1448858"/>
          </a:xfrm>
          <a:prstGeom prst="rect">
            <a:avLst/>
          </a:prstGeom>
        </p:spPr>
        <p:txBody>
          <a:bodyPr wrap="square">
            <a:spAutoFit/>
          </a:bodyPr>
          <a:lstStyle/>
          <a:p>
            <a:pPr>
              <a:lnSpc>
                <a:spcPct val="150000"/>
              </a:lnSpc>
              <a:spcBef>
                <a:spcPts val="600"/>
              </a:spcBef>
              <a:buBlip>
                <a:blip r:embed="rId2"/>
              </a:buBlip>
            </a:pPr>
            <a:r>
              <a:rPr lang="zh-CN" altLang="en-US" b="1">
                <a:latin typeface="微软雅黑 Light" pitchFamily="34" charset="-122"/>
                <a:ea typeface="微软雅黑 Light" pitchFamily="34" charset="-122"/>
              </a:rPr>
              <a:t>缓存的重要性</a:t>
            </a:r>
            <a:endParaRPr lang="en-US" altLang="zh-CN" b="1">
              <a:latin typeface="微软雅黑 Light" pitchFamily="34" charset="-122"/>
              <a:ea typeface="微软雅黑 Light" pitchFamily="34" charset="-122"/>
            </a:endParaRPr>
          </a:p>
          <a:p>
            <a:pPr>
              <a:lnSpc>
                <a:spcPct val="150000"/>
              </a:lnSpc>
              <a:spcBef>
                <a:spcPts val="600"/>
              </a:spcBef>
              <a:buBlip>
                <a:blip r:embed="rId2"/>
              </a:buBlip>
            </a:pPr>
            <a:endParaRPr lang="en-US" altLang="zh-CN" b="1">
              <a:latin typeface="微软雅黑 Light" pitchFamily="34" charset="-122"/>
              <a:ea typeface="微软雅黑 Light" pitchFamily="34" charset="-122"/>
            </a:endParaRPr>
          </a:p>
          <a:p>
            <a:pPr>
              <a:lnSpc>
                <a:spcPct val="150000"/>
              </a:lnSpc>
              <a:spcBef>
                <a:spcPts val="600"/>
              </a:spcBef>
              <a:buBlip>
                <a:blip r:embed="rId2"/>
              </a:buBlip>
            </a:pPr>
            <a:r>
              <a:rPr lang="en-US" altLang="zh-CN" b="1">
                <a:latin typeface="微软雅黑 Light" pitchFamily="34" charset="-122"/>
                <a:ea typeface="微软雅黑 Light" pitchFamily="34" charset="-122"/>
              </a:rPr>
              <a:t>Buffer Pool</a:t>
            </a:r>
            <a:endParaRPr lang="zh-CN" altLang="en-US"/>
          </a:p>
        </p:txBody>
      </p:sp>
      <p:sp>
        <p:nvSpPr>
          <p:cNvPr id="11" name="文本框 10">
            <a:extLst>
              <a:ext uri="{FF2B5EF4-FFF2-40B4-BE49-F238E27FC236}">
                <a16:creationId xmlns:a16="http://schemas.microsoft.com/office/drawing/2014/main" id="{7F5B296F-3A95-49BE-A4A6-DA59C97A307E}"/>
              </a:ext>
            </a:extLst>
          </p:cNvPr>
          <p:cNvSpPr txBox="1"/>
          <p:nvPr/>
        </p:nvSpPr>
        <p:spPr>
          <a:xfrm>
            <a:off x="1210204" y="2768783"/>
            <a:ext cx="6097508" cy="369332"/>
          </a:xfrm>
          <a:prstGeom prst="rect">
            <a:avLst/>
          </a:prstGeom>
          <a:noFill/>
        </p:spPr>
        <p:txBody>
          <a:bodyPr wrap="square">
            <a:spAutoFit/>
          </a:bodyPr>
          <a:lstStyle/>
          <a:p>
            <a:r>
              <a:rPr lang="en-US" altLang="zh-CN" sz="1800" b="1">
                <a:effectLst/>
                <a:latin typeface="Calibri" panose="020F0502020204030204" pitchFamily="34" charset="0"/>
                <a:ea typeface="宋体" panose="02010600030101010101" pitchFamily="2" charset="-122"/>
                <a:cs typeface="Arial" panose="020B0604020202020204" pitchFamily="34" charset="0"/>
              </a:rPr>
              <a:t>innodb_buffer_pool_size</a:t>
            </a:r>
            <a:endParaRPr lang="zh-CN" altLang="en-US"/>
          </a:p>
        </p:txBody>
      </p:sp>
      <p:pic>
        <p:nvPicPr>
          <p:cNvPr id="14" name="图片 13">
            <a:extLst>
              <a:ext uri="{FF2B5EF4-FFF2-40B4-BE49-F238E27FC236}">
                <a16:creationId xmlns:a16="http://schemas.microsoft.com/office/drawing/2014/main" id="{802D808F-9C05-4667-AED5-16A796711C85}"/>
              </a:ext>
            </a:extLst>
          </p:cNvPr>
          <p:cNvPicPr/>
          <p:nvPr/>
        </p:nvPicPr>
        <p:blipFill>
          <a:blip r:embed="rId3"/>
          <a:stretch>
            <a:fillRect/>
          </a:stretch>
        </p:blipFill>
        <p:spPr>
          <a:xfrm>
            <a:off x="1304537" y="3795982"/>
            <a:ext cx="8826291" cy="1210584"/>
          </a:xfrm>
          <a:prstGeom prst="rect">
            <a:avLst/>
          </a:prstGeom>
        </p:spPr>
      </p:pic>
      <p:sp>
        <p:nvSpPr>
          <p:cNvPr id="12" name="文本框 48">
            <a:extLst>
              <a:ext uri="{FF2B5EF4-FFF2-40B4-BE49-F238E27FC236}">
                <a16:creationId xmlns:a16="http://schemas.microsoft.com/office/drawing/2014/main" id="{3665A718-DAFA-4877-9B9B-55D4E39E40C0}"/>
              </a:ext>
            </a:extLst>
          </p:cNvPr>
          <p:cNvSpPr txBox="1">
            <a:spLocks noChangeArrowheads="1"/>
          </p:cNvSpPr>
          <p:nvPr/>
        </p:nvSpPr>
        <p:spPr bwMode="auto">
          <a:xfrm>
            <a:off x="907738" y="218373"/>
            <a:ext cx="45856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en-US" altLang="zh-CN" sz="3200">
                <a:solidFill>
                  <a:schemeClr val="bg1">
                    <a:lumMod val="85000"/>
                  </a:schemeClr>
                </a:solidFill>
                <a:latin typeface="+mn-lt"/>
                <a:ea typeface="+mn-ea"/>
                <a:cs typeface="+mn-ea"/>
                <a:sym typeface="+mn-lt"/>
              </a:rPr>
              <a:t>InnoDB </a:t>
            </a:r>
            <a:r>
              <a:rPr lang="zh-CN" altLang="en-US" sz="3200">
                <a:solidFill>
                  <a:schemeClr val="bg1">
                    <a:lumMod val="85000"/>
                  </a:schemeClr>
                </a:solidFill>
                <a:latin typeface="+mn-lt"/>
                <a:ea typeface="+mn-ea"/>
                <a:cs typeface="+mn-ea"/>
                <a:sym typeface="+mn-lt"/>
              </a:rPr>
              <a:t>的 </a:t>
            </a:r>
            <a:r>
              <a:rPr lang="en-US" altLang="zh-CN" sz="3200">
                <a:solidFill>
                  <a:schemeClr val="bg1">
                    <a:lumMod val="85000"/>
                  </a:schemeClr>
                </a:solidFill>
                <a:latin typeface="+mn-lt"/>
                <a:ea typeface="+mn-ea"/>
                <a:cs typeface="+mn-ea"/>
                <a:sym typeface="+mn-lt"/>
              </a:rPr>
              <a:t>Buffer Pool</a:t>
            </a:r>
          </a:p>
        </p:txBody>
      </p:sp>
      <p:sp>
        <p:nvSpPr>
          <p:cNvPr id="15" name="等腰三角形 14">
            <a:extLst>
              <a:ext uri="{FF2B5EF4-FFF2-40B4-BE49-F238E27FC236}">
                <a16:creationId xmlns:a16="http://schemas.microsoft.com/office/drawing/2014/main" id="{A793BC9B-2842-4F0C-817F-621D5315B06C}"/>
              </a:ext>
            </a:extLst>
          </p:cNvPr>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等腰三角形 15">
            <a:extLst>
              <a:ext uri="{FF2B5EF4-FFF2-40B4-BE49-F238E27FC236}">
                <a16:creationId xmlns:a16="http://schemas.microsoft.com/office/drawing/2014/main" id="{9A3EBA39-F101-4F7E-B8CC-FEE74E94E468}"/>
              </a:ext>
            </a:extLst>
          </p:cNvPr>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982373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B6F54089-0172-4551-9DB6-3560DE35C70C}"/>
              </a:ext>
            </a:extLst>
          </p:cNvPr>
          <p:cNvSpPr/>
          <p:nvPr/>
        </p:nvSpPr>
        <p:spPr>
          <a:xfrm>
            <a:off x="854741" y="1143033"/>
            <a:ext cx="4638675" cy="463973"/>
          </a:xfrm>
          <a:prstGeom prst="rect">
            <a:avLst/>
          </a:prstGeom>
        </p:spPr>
        <p:txBody>
          <a:bodyPr wrap="square">
            <a:spAutoFit/>
          </a:bodyPr>
          <a:lstStyle/>
          <a:p>
            <a:pPr>
              <a:lnSpc>
                <a:spcPct val="150000"/>
              </a:lnSpc>
              <a:spcBef>
                <a:spcPts val="600"/>
              </a:spcBef>
              <a:buBlip>
                <a:blip r:embed="rId2"/>
              </a:buBlip>
            </a:pPr>
            <a:r>
              <a:rPr lang="en-US" altLang="zh-CN" b="1">
                <a:latin typeface="微软雅黑 Light" pitchFamily="34" charset="-122"/>
                <a:ea typeface="微软雅黑 Light" pitchFamily="34" charset="-122"/>
              </a:rPr>
              <a:t>free</a:t>
            </a:r>
            <a:r>
              <a:rPr lang="zh-CN" altLang="en-US" b="1">
                <a:latin typeface="微软雅黑 Light" pitchFamily="34" charset="-122"/>
                <a:ea typeface="微软雅黑 Light" pitchFamily="34" charset="-122"/>
              </a:rPr>
              <a:t>链表</a:t>
            </a:r>
            <a:endParaRPr lang="zh-CN" altLang="en-US"/>
          </a:p>
        </p:txBody>
      </p:sp>
      <p:pic>
        <p:nvPicPr>
          <p:cNvPr id="12" name="图片 11">
            <a:extLst>
              <a:ext uri="{FF2B5EF4-FFF2-40B4-BE49-F238E27FC236}">
                <a16:creationId xmlns:a16="http://schemas.microsoft.com/office/drawing/2014/main" id="{F72A1192-1B5D-4C9C-BEEF-3DF2A6307508}"/>
              </a:ext>
            </a:extLst>
          </p:cNvPr>
          <p:cNvPicPr/>
          <p:nvPr/>
        </p:nvPicPr>
        <p:blipFill>
          <a:blip r:embed="rId3"/>
          <a:stretch>
            <a:fillRect/>
          </a:stretch>
        </p:blipFill>
        <p:spPr>
          <a:xfrm>
            <a:off x="1454469" y="1968564"/>
            <a:ext cx="9381429" cy="3813397"/>
          </a:xfrm>
          <a:prstGeom prst="rect">
            <a:avLst/>
          </a:prstGeom>
        </p:spPr>
      </p:pic>
      <p:sp>
        <p:nvSpPr>
          <p:cNvPr id="16" name="矩形 15">
            <a:extLst>
              <a:ext uri="{FF2B5EF4-FFF2-40B4-BE49-F238E27FC236}">
                <a16:creationId xmlns:a16="http://schemas.microsoft.com/office/drawing/2014/main" id="{D7143E50-F146-4462-BBB4-52CA972CD94F}"/>
              </a:ext>
            </a:extLst>
          </p:cNvPr>
          <p:cNvSpPr/>
          <p:nvPr/>
        </p:nvSpPr>
        <p:spPr>
          <a:xfrm>
            <a:off x="854740" y="5911532"/>
            <a:ext cx="4638675" cy="463973"/>
          </a:xfrm>
          <a:prstGeom prst="rect">
            <a:avLst/>
          </a:prstGeom>
        </p:spPr>
        <p:txBody>
          <a:bodyPr wrap="square">
            <a:spAutoFit/>
          </a:bodyPr>
          <a:lstStyle/>
          <a:p>
            <a:pPr>
              <a:lnSpc>
                <a:spcPct val="150000"/>
              </a:lnSpc>
              <a:spcBef>
                <a:spcPts val="600"/>
              </a:spcBef>
              <a:buBlip>
                <a:blip r:embed="rId2"/>
              </a:buBlip>
            </a:pPr>
            <a:r>
              <a:rPr lang="en-US" altLang="zh-CN" b="1">
                <a:latin typeface="微软雅黑 Light" pitchFamily="34" charset="-122"/>
                <a:ea typeface="微软雅黑 Light" pitchFamily="34" charset="-122"/>
              </a:rPr>
              <a:t>flush</a:t>
            </a:r>
            <a:r>
              <a:rPr lang="zh-CN" altLang="en-US" b="1">
                <a:latin typeface="微软雅黑 Light" pitchFamily="34" charset="-122"/>
                <a:ea typeface="微软雅黑 Light" pitchFamily="34" charset="-122"/>
              </a:rPr>
              <a:t>链表</a:t>
            </a:r>
            <a:endParaRPr lang="zh-CN" altLang="en-US"/>
          </a:p>
        </p:txBody>
      </p:sp>
      <p:sp>
        <p:nvSpPr>
          <p:cNvPr id="11" name="文本框 48">
            <a:extLst>
              <a:ext uri="{FF2B5EF4-FFF2-40B4-BE49-F238E27FC236}">
                <a16:creationId xmlns:a16="http://schemas.microsoft.com/office/drawing/2014/main" id="{8084EA63-7DFF-4F26-BC26-361FDDA876AC}"/>
              </a:ext>
            </a:extLst>
          </p:cNvPr>
          <p:cNvSpPr txBox="1">
            <a:spLocks noChangeArrowheads="1"/>
          </p:cNvSpPr>
          <p:nvPr/>
        </p:nvSpPr>
        <p:spPr bwMode="auto">
          <a:xfrm>
            <a:off x="907738" y="218373"/>
            <a:ext cx="45856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en-US" altLang="zh-CN" sz="3200">
                <a:solidFill>
                  <a:schemeClr val="bg1">
                    <a:lumMod val="85000"/>
                  </a:schemeClr>
                </a:solidFill>
                <a:latin typeface="+mn-lt"/>
                <a:ea typeface="+mn-ea"/>
                <a:cs typeface="+mn-ea"/>
                <a:sym typeface="+mn-lt"/>
              </a:rPr>
              <a:t>InnoDB </a:t>
            </a:r>
            <a:r>
              <a:rPr lang="zh-CN" altLang="en-US" sz="3200">
                <a:solidFill>
                  <a:schemeClr val="bg1">
                    <a:lumMod val="85000"/>
                  </a:schemeClr>
                </a:solidFill>
                <a:latin typeface="+mn-lt"/>
                <a:ea typeface="+mn-ea"/>
                <a:cs typeface="+mn-ea"/>
                <a:sym typeface="+mn-lt"/>
              </a:rPr>
              <a:t>的 </a:t>
            </a:r>
            <a:r>
              <a:rPr lang="en-US" altLang="zh-CN" sz="3200">
                <a:solidFill>
                  <a:schemeClr val="bg1">
                    <a:lumMod val="85000"/>
                  </a:schemeClr>
                </a:solidFill>
                <a:latin typeface="+mn-lt"/>
                <a:ea typeface="+mn-ea"/>
                <a:cs typeface="+mn-ea"/>
                <a:sym typeface="+mn-lt"/>
              </a:rPr>
              <a:t>Buffer Pool</a:t>
            </a:r>
          </a:p>
        </p:txBody>
      </p:sp>
      <p:sp>
        <p:nvSpPr>
          <p:cNvPr id="14" name="等腰三角形 13">
            <a:extLst>
              <a:ext uri="{FF2B5EF4-FFF2-40B4-BE49-F238E27FC236}">
                <a16:creationId xmlns:a16="http://schemas.microsoft.com/office/drawing/2014/main" id="{7605C417-817C-4CEC-9990-246D0CBD6CA9}"/>
              </a:ext>
            </a:extLst>
          </p:cNvPr>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等腰三角形 14">
            <a:extLst>
              <a:ext uri="{FF2B5EF4-FFF2-40B4-BE49-F238E27FC236}">
                <a16:creationId xmlns:a16="http://schemas.microsoft.com/office/drawing/2014/main" id="{05B128AA-A297-4082-9886-82E70D37F8BC}"/>
              </a:ext>
            </a:extLst>
          </p:cNvPr>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560035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B6F54089-0172-4551-9DB6-3560DE35C70C}"/>
              </a:ext>
            </a:extLst>
          </p:cNvPr>
          <p:cNvSpPr/>
          <p:nvPr/>
        </p:nvSpPr>
        <p:spPr>
          <a:xfrm>
            <a:off x="854741" y="1143033"/>
            <a:ext cx="4638675" cy="463973"/>
          </a:xfrm>
          <a:prstGeom prst="rect">
            <a:avLst/>
          </a:prstGeom>
        </p:spPr>
        <p:txBody>
          <a:bodyPr wrap="square">
            <a:spAutoFit/>
          </a:bodyPr>
          <a:lstStyle/>
          <a:p>
            <a:pPr>
              <a:lnSpc>
                <a:spcPct val="150000"/>
              </a:lnSpc>
              <a:spcBef>
                <a:spcPts val="600"/>
              </a:spcBef>
              <a:buBlip>
                <a:blip r:embed="rId2"/>
              </a:buBlip>
            </a:pPr>
            <a:r>
              <a:rPr lang="en-US" altLang="zh-CN" b="1">
                <a:latin typeface="微软雅黑 Light" pitchFamily="34" charset="-122"/>
                <a:ea typeface="微软雅黑 Light" pitchFamily="34" charset="-122"/>
              </a:rPr>
              <a:t>LRU</a:t>
            </a:r>
            <a:r>
              <a:rPr lang="zh-CN" altLang="en-US" b="1">
                <a:latin typeface="微软雅黑 Light" pitchFamily="34" charset="-122"/>
                <a:ea typeface="微软雅黑 Light" pitchFamily="34" charset="-122"/>
              </a:rPr>
              <a:t>链表的管理</a:t>
            </a:r>
            <a:endParaRPr lang="zh-CN" altLang="en-US"/>
          </a:p>
        </p:txBody>
      </p:sp>
      <p:sp>
        <p:nvSpPr>
          <p:cNvPr id="11" name="文本框 10">
            <a:extLst>
              <a:ext uri="{FF2B5EF4-FFF2-40B4-BE49-F238E27FC236}">
                <a16:creationId xmlns:a16="http://schemas.microsoft.com/office/drawing/2014/main" id="{002AE788-A99E-478F-B002-679E3A97BD5F}"/>
              </a:ext>
            </a:extLst>
          </p:cNvPr>
          <p:cNvSpPr txBox="1"/>
          <p:nvPr/>
        </p:nvSpPr>
        <p:spPr>
          <a:xfrm>
            <a:off x="854741" y="1710955"/>
            <a:ext cx="6418906" cy="1294970"/>
          </a:xfrm>
          <a:prstGeom prst="rect">
            <a:avLst/>
          </a:prstGeom>
          <a:noFill/>
        </p:spPr>
        <p:txBody>
          <a:bodyPr wrap="square">
            <a:spAutoFit/>
          </a:bodyPr>
          <a:lstStyle/>
          <a:p>
            <a:pPr marL="742950" lvl="2" indent="-285750">
              <a:lnSpc>
                <a:spcPct val="150000"/>
              </a:lnSpc>
              <a:buClr>
                <a:srgbClr val="FFC000"/>
              </a:buClr>
              <a:buFont typeface="Wingdings" panose="05000000000000000000" charset="0"/>
              <a:buChar char="Ø"/>
            </a:pPr>
            <a:r>
              <a:rPr lang="zh-CN" altLang="en-US" b="1">
                <a:latin typeface="微软雅黑 Light" panose="020B0502040204020203" pitchFamily="34" charset="-122"/>
                <a:ea typeface="微软雅黑 Light" panose="020B0502040204020203" pitchFamily="34" charset="-122"/>
                <a:sym typeface="+mn-ea"/>
              </a:rPr>
              <a:t>缓存不够的窘境</a:t>
            </a:r>
            <a:endParaRPr lang="en-US" altLang="zh-CN" b="1">
              <a:latin typeface="微软雅黑 Light" panose="020B0502040204020203" pitchFamily="34" charset="-122"/>
              <a:ea typeface="微软雅黑 Light" panose="020B0502040204020203" pitchFamily="34" charset="-122"/>
              <a:sym typeface="+mn-ea"/>
            </a:endParaRPr>
          </a:p>
          <a:p>
            <a:pPr marL="742950" lvl="2" indent="-285750">
              <a:lnSpc>
                <a:spcPct val="150000"/>
              </a:lnSpc>
              <a:buClr>
                <a:srgbClr val="FFC000"/>
              </a:buClr>
              <a:buFont typeface="Wingdings" panose="05000000000000000000" charset="0"/>
              <a:buChar char="Ø"/>
            </a:pPr>
            <a:r>
              <a:rPr lang="zh-CN" altLang="en-US" b="1">
                <a:latin typeface="微软雅黑 Light" panose="020B0502040204020203" pitchFamily="34" charset="-122"/>
                <a:ea typeface="微软雅黑 Light" panose="020B0502040204020203" pitchFamily="34" charset="-122"/>
                <a:sym typeface="+mn-ea"/>
              </a:rPr>
              <a:t>简单的</a:t>
            </a:r>
            <a:r>
              <a:rPr lang="en-US" altLang="zh-CN" b="1">
                <a:latin typeface="微软雅黑 Light" panose="020B0502040204020203" pitchFamily="34" charset="-122"/>
                <a:ea typeface="微软雅黑 Light" panose="020B0502040204020203" pitchFamily="34" charset="-122"/>
                <a:sym typeface="+mn-ea"/>
              </a:rPr>
              <a:t>LRU</a:t>
            </a:r>
            <a:r>
              <a:rPr lang="zh-CN" altLang="en-US" b="1">
                <a:latin typeface="微软雅黑 Light" panose="020B0502040204020203" pitchFamily="34" charset="-122"/>
                <a:ea typeface="微软雅黑 Light" panose="020B0502040204020203" pitchFamily="34" charset="-122"/>
                <a:sym typeface="+mn-ea"/>
              </a:rPr>
              <a:t>链表</a:t>
            </a:r>
            <a:endParaRPr lang="en-US" altLang="zh-CN" b="1">
              <a:latin typeface="微软雅黑 Light" panose="020B0502040204020203" pitchFamily="34" charset="-122"/>
              <a:ea typeface="微软雅黑 Light" panose="020B0502040204020203" pitchFamily="34" charset="-122"/>
              <a:sym typeface="+mn-ea"/>
            </a:endParaRPr>
          </a:p>
          <a:p>
            <a:pPr marL="742950" lvl="2" indent="-285750">
              <a:lnSpc>
                <a:spcPct val="150000"/>
              </a:lnSpc>
              <a:buClr>
                <a:srgbClr val="FFC000"/>
              </a:buClr>
              <a:buFont typeface="Wingdings" panose="05000000000000000000" charset="0"/>
              <a:buChar char="Ø"/>
            </a:pPr>
            <a:r>
              <a:rPr lang="zh-CN" altLang="en-US" b="1">
                <a:latin typeface="微软雅黑 Light" panose="020B0502040204020203" pitchFamily="34" charset="-122"/>
                <a:ea typeface="微软雅黑 Light" panose="020B0502040204020203" pitchFamily="34" charset="-122"/>
                <a:sym typeface="+mn-ea"/>
              </a:rPr>
              <a:t>划分区域的</a:t>
            </a:r>
            <a:r>
              <a:rPr lang="en-US" altLang="zh-CN" b="1">
                <a:latin typeface="微软雅黑 Light" panose="020B0502040204020203" pitchFamily="34" charset="-122"/>
                <a:ea typeface="微软雅黑 Light" panose="020B0502040204020203" pitchFamily="34" charset="-122"/>
                <a:sym typeface="+mn-ea"/>
              </a:rPr>
              <a:t>LRU</a:t>
            </a:r>
            <a:r>
              <a:rPr lang="zh-CN" altLang="en-US" b="1">
                <a:latin typeface="微软雅黑 Light" panose="020B0502040204020203" pitchFamily="34" charset="-122"/>
                <a:ea typeface="微软雅黑 Light" panose="020B0502040204020203" pitchFamily="34" charset="-122"/>
                <a:sym typeface="+mn-ea"/>
              </a:rPr>
              <a:t>链表</a:t>
            </a:r>
            <a:endParaRPr lang="zh-CN" altLang="en-US"/>
          </a:p>
        </p:txBody>
      </p:sp>
      <p:pic>
        <p:nvPicPr>
          <p:cNvPr id="14" name="图片 13">
            <a:extLst>
              <a:ext uri="{FF2B5EF4-FFF2-40B4-BE49-F238E27FC236}">
                <a16:creationId xmlns:a16="http://schemas.microsoft.com/office/drawing/2014/main" id="{A0FCB947-974A-4EAD-90A6-9F93E4BDCC99}"/>
              </a:ext>
            </a:extLst>
          </p:cNvPr>
          <p:cNvPicPr/>
          <p:nvPr/>
        </p:nvPicPr>
        <p:blipFill>
          <a:blip r:embed="rId3"/>
          <a:stretch>
            <a:fillRect/>
          </a:stretch>
        </p:blipFill>
        <p:spPr>
          <a:xfrm>
            <a:off x="1754333" y="3273604"/>
            <a:ext cx="9206955" cy="2142598"/>
          </a:xfrm>
          <a:prstGeom prst="rect">
            <a:avLst/>
          </a:prstGeom>
        </p:spPr>
      </p:pic>
      <p:sp>
        <p:nvSpPr>
          <p:cNvPr id="12" name="文本框 48">
            <a:extLst>
              <a:ext uri="{FF2B5EF4-FFF2-40B4-BE49-F238E27FC236}">
                <a16:creationId xmlns:a16="http://schemas.microsoft.com/office/drawing/2014/main" id="{8E606744-9343-4EFC-9F0C-27CCB37BF273}"/>
              </a:ext>
            </a:extLst>
          </p:cNvPr>
          <p:cNvSpPr txBox="1">
            <a:spLocks noChangeArrowheads="1"/>
          </p:cNvSpPr>
          <p:nvPr/>
        </p:nvSpPr>
        <p:spPr bwMode="auto">
          <a:xfrm>
            <a:off x="907738" y="218373"/>
            <a:ext cx="45856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en-US" altLang="zh-CN" sz="3200">
                <a:solidFill>
                  <a:schemeClr val="bg1">
                    <a:lumMod val="85000"/>
                  </a:schemeClr>
                </a:solidFill>
                <a:latin typeface="+mn-lt"/>
                <a:ea typeface="+mn-ea"/>
                <a:cs typeface="+mn-ea"/>
                <a:sym typeface="+mn-lt"/>
              </a:rPr>
              <a:t>InnoDB </a:t>
            </a:r>
            <a:r>
              <a:rPr lang="zh-CN" altLang="en-US" sz="3200">
                <a:solidFill>
                  <a:schemeClr val="bg1">
                    <a:lumMod val="85000"/>
                  </a:schemeClr>
                </a:solidFill>
                <a:latin typeface="+mn-lt"/>
                <a:ea typeface="+mn-ea"/>
                <a:cs typeface="+mn-ea"/>
                <a:sym typeface="+mn-lt"/>
              </a:rPr>
              <a:t>的 </a:t>
            </a:r>
            <a:r>
              <a:rPr lang="en-US" altLang="zh-CN" sz="3200">
                <a:solidFill>
                  <a:schemeClr val="bg1">
                    <a:lumMod val="85000"/>
                  </a:schemeClr>
                </a:solidFill>
                <a:latin typeface="+mn-lt"/>
                <a:ea typeface="+mn-ea"/>
                <a:cs typeface="+mn-ea"/>
                <a:sym typeface="+mn-lt"/>
              </a:rPr>
              <a:t>Buffer Pool</a:t>
            </a:r>
          </a:p>
        </p:txBody>
      </p:sp>
      <p:sp>
        <p:nvSpPr>
          <p:cNvPr id="15" name="等腰三角形 14">
            <a:extLst>
              <a:ext uri="{FF2B5EF4-FFF2-40B4-BE49-F238E27FC236}">
                <a16:creationId xmlns:a16="http://schemas.microsoft.com/office/drawing/2014/main" id="{A9520985-65A4-457B-BDAB-80F407DE3764}"/>
              </a:ext>
            </a:extLst>
          </p:cNvPr>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等腰三角形 15">
            <a:extLst>
              <a:ext uri="{FF2B5EF4-FFF2-40B4-BE49-F238E27FC236}">
                <a16:creationId xmlns:a16="http://schemas.microsoft.com/office/drawing/2014/main" id="{E6D4C57E-124B-44CF-83C3-0980A22B6071}"/>
              </a:ext>
            </a:extLst>
          </p:cNvPr>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5306083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B6F54089-0172-4551-9DB6-3560DE35C70C}"/>
              </a:ext>
            </a:extLst>
          </p:cNvPr>
          <p:cNvSpPr/>
          <p:nvPr/>
        </p:nvSpPr>
        <p:spPr>
          <a:xfrm>
            <a:off x="854741" y="1143033"/>
            <a:ext cx="4638675" cy="463973"/>
          </a:xfrm>
          <a:prstGeom prst="rect">
            <a:avLst/>
          </a:prstGeom>
        </p:spPr>
        <p:txBody>
          <a:bodyPr wrap="square">
            <a:spAutoFit/>
          </a:bodyPr>
          <a:lstStyle/>
          <a:p>
            <a:pPr>
              <a:lnSpc>
                <a:spcPct val="150000"/>
              </a:lnSpc>
              <a:spcBef>
                <a:spcPts val="600"/>
              </a:spcBef>
              <a:buBlip>
                <a:blip r:embed="rId2"/>
              </a:buBlip>
            </a:pPr>
            <a:r>
              <a:rPr lang="zh-CN" altLang="en-US" b="1">
                <a:latin typeface="微软雅黑 Light" pitchFamily="34" charset="-122"/>
                <a:ea typeface="微软雅黑 Light" pitchFamily="34" charset="-122"/>
              </a:rPr>
              <a:t>刷新脏页到磁盘</a:t>
            </a:r>
            <a:endParaRPr lang="zh-CN" altLang="en-US"/>
          </a:p>
        </p:txBody>
      </p:sp>
      <p:sp>
        <p:nvSpPr>
          <p:cNvPr id="11" name="文本框 10">
            <a:extLst>
              <a:ext uri="{FF2B5EF4-FFF2-40B4-BE49-F238E27FC236}">
                <a16:creationId xmlns:a16="http://schemas.microsoft.com/office/drawing/2014/main" id="{002AE788-A99E-478F-B002-679E3A97BD5F}"/>
              </a:ext>
            </a:extLst>
          </p:cNvPr>
          <p:cNvSpPr txBox="1"/>
          <p:nvPr/>
        </p:nvSpPr>
        <p:spPr>
          <a:xfrm>
            <a:off x="854741" y="1710955"/>
            <a:ext cx="3988192" cy="1294970"/>
          </a:xfrm>
          <a:prstGeom prst="rect">
            <a:avLst/>
          </a:prstGeom>
          <a:noFill/>
        </p:spPr>
        <p:txBody>
          <a:bodyPr wrap="square">
            <a:spAutoFit/>
          </a:bodyPr>
          <a:lstStyle/>
          <a:p>
            <a:pPr marL="742950" lvl="2" indent="-285750">
              <a:lnSpc>
                <a:spcPct val="150000"/>
              </a:lnSpc>
              <a:buClr>
                <a:srgbClr val="FFC000"/>
              </a:buClr>
              <a:buFont typeface="Wingdings" panose="05000000000000000000" charset="0"/>
              <a:buChar char="Ø"/>
            </a:pPr>
            <a:r>
              <a:rPr lang="en-US" altLang="zh-CN" b="1">
                <a:latin typeface="微软雅黑 Light" panose="020B0502040204020203" pitchFamily="34" charset="-122"/>
                <a:ea typeface="微软雅黑 Light" panose="020B0502040204020203" pitchFamily="34" charset="-122"/>
                <a:sym typeface="+mn-ea"/>
              </a:rPr>
              <a:t>BUF_FLUSH_LRU</a:t>
            </a:r>
          </a:p>
          <a:p>
            <a:pPr marL="742950" lvl="2" indent="-285750">
              <a:lnSpc>
                <a:spcPct val="150000"/>
              </a:lnSpc>
              <a:buClr>
                <a:srgbClr val="FFC000"/>
              </a:buClr>
              <a:buFont typeface="Wingdings" panose="05000000000000000000" charset="0"/>
              <a:buChar char="Ø"/>
            </a:pPr>
            <a:r>
              <a:rPr lang="en-US" altLang="zh-CN" b="1">
                <a:latin typeface="微软雅黑 Light" panose="020B0502040204020203" pitchFamily="34" charset="-122"/>
                <a:ea typeface="微软雅黑 Light" panose="020B0502040204020203" pitchFamily="34" charset="-122"/>
                <a:sym typeface="+mn-ea"/>
              </a:rPr>
              <a:t>BUF_FLUSH_LIST</a:t>
            </a:r>
          </a:p>
          <a:p>
            <a:pPr marL="742950" lvl="2" indent="-285750">
              <a:lnSpc>
                <a:spcPct val="150000"/>
              </a:lnSpc>
              <a:buClr>
                <a:srgbClr val="FFC000"/>
              </a:buClr>
              <a:buFont typeface="Wingdings" panose="05000000000000000000" charset="0"/>
              <a:buChar char="Ø"/>
            </a:pPr>
            <a:r>
              <a:rPr lang="en-US" altLang="zh-CN" b="1">
                <a:latin typeface="微软雅黑 Light" panose="020B0502040204020203" pitchFamily="34" charset="-122"/>
                <a:ea typeface="微软雅黑 Light" panose="020B0502040204020203" pitchFamily="34" charset="-122"/>
                <a:sym typeface="+mn-ea"/>
              </a:rPr>
              <a:t>BUF_FLUSH_SINGLE_PAGE</a:t>
            </a:r>
            <a:endParaRPr lang="zh-CN" altLang="en-US"/>
          </a:p>
        </p:txBody>
      </p:sp>
      <p:sp>
        <p:nvSpPr>
          <p:cNvPr id="12" name="矩形 11">
            <a:extLst>
              <a:ext uri="{FF2B5EF4-FFF2-40B4-BE49-F238E27FC236}">
                <a16:creationId xmlns:a16="http://schemas.microsoft.com/office/drawing/2014/main" id="{5267E2C5-08DC-42D1-B890-4A13A432EEA5}"/>
              </a:ext>
            </a:extLst>
          </p:cNvPr>
          <p:cNvSpPr/>
          <p:nvPr/>
        </p:nvSpPr>
        <p:spPr>
          <a:xfrm>
            <a:off x="854740" y="3197013"/>
            <a:ext cx="4638675" cy="463973"/>
          </a:xfrm>
          <a:prstGeom prst="rect">
            <a:avLst/>
          </a:prstGeom>
        </p:spPr>
        <p:txBody>
          <a:bodyPr wrap="square">
            <a:spAutoFit/>
          </a:bodyPr>
          <a:lstStyle/>
          <a:p>
            <a:pPr>
              <a:lnSpc>
                <a:spcPct val="150000"/>
              </a:lnSpc>
              <a:spcBef>
                <a:spcPts val="600"/>
              </a:spcBef>
              <a:buBlip>
                <a:blip r:embed="rId2"/>
              </a:buBlip>
            </a:pPr>
            <a:r>
              <a:rPr lang="zh-CN" altLang="en-US" b="1">
                <a:latin typeface="微软雅黑 Light" pitchFamily="34" charset="-122"/>
                <a:ea typeface="微软雅黑 Light" pitchFamily="34" charset="-122"/>
              </a:rPr>
              <a:t>多个</a:t>
            </a:r>
            <a:r>
              <a:rPr lang="en-US" altLang="zh-CN" b="1">
                <a:latin typeface="微软雅黑 Light" pitchFamily="34" charset="-122"/>
                <a:ea typeface="微软雅黑 Light" pitchFamily="34" charset="-122"/>
              </a:rPr>
              <a:t>Buffer Pool</a:t>
            </a:r>
            <a:r>
              <a:rPr lang="zh-CN" altLang="en-US" b="1">
                <a:latin typeface="微软雅黑 Light" pitchFamily="34" charset="-122"/>
                <a:ea typeface="微软雅黑 Light" pitchFamily="34" charset="-122"/>
              </a:rPr>
              <a:t>实例</a:t>
            </a:r>
            <a:endParaRPr lang="zh-CN" altLang="en-US"/>
          </a:p>
        </p:txBody>
      </p:sp>
      <p:sp>
        <p:nvSpPr>
          <p:cNvPr id="16" name="矩形 15">
            <a:extLst>
              <a:ext uri="{FF2B5EF4-FFF2-40B4-BE49-F238E27FC236}">
                <a16:creationId xmlns:a16="http://schemas.microsoft.com/office/drawing/2014/main" id="{79D45C06-205B-47CC-9B91-573CB266344C}"/>
              </a:ext>
            </a:extLst>
          </p:cNvPr>
          <p:cNvSpPr/>
          <p:nvPr/>
        </p:nvSpPr>
        <p:spPr>
          <a:xfrm>
            <a:off x="854739" y="4037476"/>
            <a:ext cx="4638675" cy="463973"/>
          </a:xfrm>
          <a:prstGeom prst="rect">
            <a:avLst/>
          </a:prstGeom>
        </p:spPr>
        <p:txBody>
          <a:bodyPr wrap="square">
            <a:spAutoFit/>
          </a:bodyPr>
          <a:lstStyle/>
          <a:p>
            <a:pPr>
              <a:lnSpc>
                <a:spcPct val="150000"/>
              </a:lnSpc>
              <a:spcBef>
                <a:spcPts val="600"/>
              </a:spcBef>
              <a:buBlip>
                <a:blip r:embed="rId2"/>
              </a:buBlip>
            </a:pPr>
            <a:r>
              <a:rPr lang="en-US" altLang="zh-CN" b="1">
                <a:latin typeface="微软雅黑 Light" pitchFamily="34" charset="-122"/>
                <a:ea typeface="微软雅黑 Light" pitchFamily="34" charset="-122"/>
              </a:rPr>
              <a:t>innodb_buffer_pool_chunk_size</a:t>
            </a:r>
            <a:endParaRPr lang="zh-CN" altLang="en-US"/>
          </a:p>
        </p:txBody>
      </p:sp>
      <p:pic>
        <p:nvPicPr>
          <p:cNvPr id="17" name="图片 16">
            <a:extLst>
              <a:ext uri="{FF2B5EF4-FFF2-40B4-BE49-F238E27FC236}">
                <a16:creationId xmlns:a16="http://schemas.microsoft.com/office/drawing/2014/main" id="{47CF6035-87BB-4642-9261-25F260425E70}"/>
              </a:ext>
            </a:extLst>
          </p:cNvPr>
          <p:cNvPicPr/>
          <p:nvPr/>
        </p:nvPicPr>
        <p:blipFill>
          <a:blip r:embed="rId3"/>
          <a:stretch>
            <a:fillRect/>
          </a:stretch>
        </p:blipFill>
        <p:spPr>
          <a:xfrm>
            <a:off x="4955030" y="2080082"/>
            <a:ext cx="6959330" cy="3361050"/>
          </a:xfrm>
          <a:prstGeom prst="rect">
            <a:avLst/>
          </a:prstGeom>
        </p:spPr>
      </p:pic>
      <p:sp>
        <p:nvSpPr>
          <p:cNvPr id="18" name="矩形 17">
            <a:extLst>
              <a:ext uri="{FF2B5EF4-FFF2-40B4-BE49-F238E27FC236}">
                <a16:creationId xmlns:a16="http://schemas.microsoft.com/office/drawing/2014/main" id="{FFE92B02-798C-45D1-ABD7-1528CB51959D}"/>
              </a:ext>
            </a:extLst>
          </p:cNvPr>
          <p:cNvSpPr/>
          <p:nvPr/>
        </p:nvSpPr>
        <p:spPr>
          <a:xfrm>
            <a:off x="854739" y="5250993"/>
            <a:ext cx="4638675" cy="463973"/>
          </a:xfrm>
          <a:prstGeom prst="rect">
            <a:avLst/>
          </a:prstGeom>
        </p:spPr>
        <p:txBody>
          <a:bodyPr wrap="square">
            <a:spAutoFit/>
          </a:bodyPr>
          <a:lstStyle/>
          <a:p>
            <a:pPr>
              <a:lnSpc>
                <a:spcPct val="150000"/>
              </a:lnSpc>
              <a:spcBef>
                <a:spcPts val="600"/>
              </a:spcBef>
              <a:buBlip>
                <a:blip r:embed="rId2"/>
              </a:buBlip>
            </a:pPr>
            <a:r>
              <a:rPr lang="zh-CN" altLang="en-US" b="1">
                <a:latin typeface="微软雅黑 Light" pitchFamily="34" charset="-122"/>
                <a:ea typeface="微软雅黑 Light" pitchFamily="34" charset="-122"/>
              </a:rPr>
              <a:t>查看</a:t>
            </a:r>
            <a:r>
              <a:rPr lang="en-US" altLang="zh-CN" b="1">
                <a:latin typeface="微软雅黑 Light" pitchFamily="34" charset="-122"/>
                <a:ea typeface="微软雅黑 Light" pitchFamily="34" charset="-122"/>
              </a:rPr>
              <a:t>Buffer Pool</a:t>
            </a:r>
            <a:r>
              <a:rPr lang="zh-CN" altLang="en-US" b="1">
                <a:latin typeface="微软雅黑 Light" pitchFamily="34" charset="-122"/>
                <a:ea typeface="微软雅黑 Light" pitchFamily="34" charset="-122"/>
              </a:rPr>
              <a:t>的状态信息</a:t>
            </a:r>
            <a:endParaRPr lang="zh-CN" altLang="en-US"/>
          </a:p>
        </p:txBody>
      </p:sp>
      <p:sp>
        <p:nvSpPr>
          <p:cNvPr id="14" name="文本框 48">
            <a:extLst>
              <a:ext uri="{FF2B5EF4-FFF2-40B4-BE49-F238E27FC236}">
                <a16:creationId xmlns:a16="http://schemas.microsoft.com/office/drawing/2014/main" id="{50FD461A-2079-4BF8-B354-67CF656AA23D}"/>
              </a:ext>
            </a:extLst>
          </p:cNvPr>
          <p:cNvSpPr txBox="1">
            <a:spLocks noChangeArrowheads="1"/>
          </p:cNvSpPr>
          <p:nvPr/>
        </p:nvSpPr>
        <p:spPr bwMode="auto">
          <a:xfrm>
            <a:off x="907738" y="218373"/>
            <a:ext cx="45856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en-US" altLang="zh-CN" sz="3200">
                <a:solidFill>
                  <a:schemeClr val="bg1">
                    <a:lumMod val="85000"/>
                  </a:schemeClr>
                </a:solidFill>
                <a:latin typeface="+mn-lt"/>
                <a:ea typeface="+mn-ea"/>
                <a:cs typeface="+mn-ea"/>
                <a:sym typeface="+mn-lt"/>
              </a:rPr>
              <a:t>InnoDB </a:t>
            </a:r>
            <a:r>
              <a:rPr lang="zh-CN" altLang="en-US" sz="3200">
                <a:solidFill>
                  <a:schemeClr val="bg1">
                    <a:lumMod val="85000"/>
                  </a:schemeClr>
                </a:solidFill>
                <a:latin typeface="+mn-lt"/>
                <a:ea typeface="+mn-ea"/>
                <a:cs typeface="+mn-ea"/>
                <a:sym typeface="+mn-lt"/>
              </a:rPr>
              <a:t>的 </a:t>
            </a:r>
            <a:r>
              <a:rPr lang="en-US" altLang="zh-CN" sz="3200">
                <a:solidFill>
                  <a:schemeClr val="bg1">
                    <a:lumMod val="85000"/>
                  </a:schemeClr>
                </a:solidFill>
                <a:latin typeface="+mn-lt"/>
                <a:ea typeface="+mn-ea"/>
                <a:cs typeface="+mn-ea"/>
                <a:sym typeface="+mn-lt"/>
              </a:rPr>
              <a:t>Buffer Pool</a:t>
            </a:r>
          </a:p>
        </p:txBody>
      </p:sp>
      <p:sp>
        <p:nvSpPr>
          <p:cNvPr id="15" name="等腰三角形 14">
            <a:extLst>
              <a:ext uri="{FF2B5EF4-FFF2-40B4-BE49-F238E27FC236}">
                <a16:creationId xmlns:a16="http://schemas.microsoft.com/office/drawing/2014/main" id="{89A33A65-1B50-47F7-870B-491982C0ED7E}"/>
              </a:ext>
            </a:extLst>
          </p:cNvPr>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等腰三角形 19">
            <a:extLst>
              <a:ext uri="{FF2B5EF4-FFF2-40B4-BE49-F238E27FC236}">
                <a16:creationId xmlns:a16="http://schemas.microsoft.com/office/drawing/2014/main" id="{F1487FD2-05AE-45FC-9C00-9254979611AC}"/>
              </a:ext>
            </a:extLst>
          </p:cNvPr>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731171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等腰三角形 4"/>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等腰三角形 5"/>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PA_文本框 21">
            <a:extLst>
              <a:ext uri="{FF2B5EF4-FFF2-40B4-BE49-F238E27FC236}">
                <a16:creationId xmlns:a16="http://schemas.microsoft.com/office/drawing/2014/main" id="{D4A6667E-B56A-4176-BDDA-7C1E26BC90C8}"/>
              </a:ext>
            </a:extLst>
          </p:cNvPr>
          <p:cNvSpPr txBox="1"/>
          <p:nvPr>
            <p:custDataLst>
              <p:tags r:id="rId2"/>
            </p:custDataLst>
          </p:nvPr>
        </p:nvSpPr>
        <p:spPr>
          <a:xfrm>
            <a:off x="3048000" y="2516909"/>
            <a:ext cx="6196934" cy="824732"/>
          </a:xfrm>
          <a:prstGeom prst="rect">
            <a:avLst/>
          </a:prstGeom>
          <a:noFill/>
        </p:spPr>
        <p:txBody>
          <a:bodyPr wrap="square" rtlCol="0">
            <a:spAutoFit/>
          </a:bodyPr>
          <a:lstStyle/>
          <a:p>
            <a:r>
              <a:rPr lang="en-US" altLang="zh-CN" sz="4800" b="1">
                <a:solidFill>
                  <a:schemeClr val="tx1">
                    <a:lumMod val="75000"/>
                    <a:lumOff val="25000"/>
                  </a:schemeClr>
                </a:solidFill>
                <a:latin typeface="微软雅黑" panose="020B0503020204020204" pitchFamily="34" charset="-122"/>
                <a:ea typeface="微软雅黑" panose="020B0503020204020204" pitchFamily="34" charset="-122"/>
              </a:rPr>
              <a:t>InnoDB</a:t>
            </a:r>
            <a:r>
              <a:rPr lang="zh-CN" altLang="en-US" sz="4800" b="1">
                <a:solidFill>
                  <a:schemeClr val="tx1">
                    <a:lumMod val="75000"/>
                    <a:lumOff val="25000"/>
                  </a:schemeClr>
                </a:solidFill>
                <a:latin typeface="微软雅黑" panose="020B0503020204020204" pitchFamily="34" charset="-122"/>
                <a:ea typeface="微软雅黑" panose="020B0503020204020204" pitchFamily="34" charset="-122"/>
              </a:rPr>
              <a:t>引擎底层原理</a:t>
            </a:r>
          </a:p>
        </p:txBody>
      </p:sp>
      <p:sp>
        <p:nvSpPr>
          <p:cNvPr id="8" name="PA_圆角矩形 22">
            <a:extLst>
              <a:ext uri="{FF2B5EF4-FFF2-40B4-BE49-F238E27FC236}">
                <a16:creationId xmlns:a16="http://schemas.microsoft.com/office/drawing/2014/main" id="{D577B89D-5715-4DC7-838F-F076B3F0C4E6}"/>
              </a:ext>
            </a:extLst>
          </p:cNvPr>
          <p:cNvSpPr/>
          <p:nvPr>
            <p:custDataLst>
              <p:tags r:id="rId3"/>
            </p:custDataLst>
          </p:nvPr>
        </p:nvSpPr>
        <p:spPr>
          <a:xfrm>
            <a:off x="3048000" y="4206584"/>
            <a:ext cx="6098091" cy="297454"/>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dist" defTabSz="1219170"/>
            <a:r>
              <a:rPr lang="en-US" altLang="zh-CN" sz="1333">
                <a:solidFill>
                  <a:srgbClr val="FFFFFF">
                    <a:lumMod val="50000"/>
                  </a:srgbClr>
                </a:solidFill>
                <a:latin typeface="Calibri"/>
                <a:ea typeface="宋体" panose="02010600030101010101" pitchFamily="2" charset="-122"/>
              </a:rPr>
              <a:t>THANK </a:t>
            </a:r>
            <a:r>
              <a:rPr lang="en-US" altLang="zh-CN" sz="1333" dirty="0">
                <a:solidFill>
                  <a:srgbClr val="FFFFFF">
                    <a:lumMod val="50000"/>
                  </a:srgbClr>
                </a:solidFill>
                <a:latin typeface="Calibri"/>
                <a:ea typeface="宋体" panose="02010600030101010101" pitchFamily="2" charset="-122"/>
              </a:rPr>
              <a:t>YOU FOR WATCHING</a:t>
            </a:r>
            <a:endParaRPr lang="zh-CN" altLang="en-US" sz="1333" dirty="0">
              <a:solidFill>
                <a:srgbClr val="FFFFFF">
                  <a:lumMod val="50000"/>
                </a:srgbClr>
              </a:solidFill>
              <a:latin typeface="Calibri"/>
              <a:ea typeface="宋体" panose="02010600030101010101" pitchFamily="2" charset="-122"/>
            </a:endParaRPr>
          </a:p>
        </p:txBody>
      </p:sp>
      <p:grpSp>
        <p:nvGrpSpPr>
          <p:cNvPr id="16" name="PA_组合 20">
            <a:extLst>
              <a:ext uri="{FF2B5EF4-FFF2-40B4-BE49-F238E27FC236}">
                <a16:creationId xmlns:a16="http://schemas.microsoft.com/office/drawing/2014/main" id="{E5C8AF3E-E645-499F-8D0A-89E552BA4096}"/>
              </a:ext>
            </a:extLst>
          </p:cNvPr>
          <p:cNvGrpSpPr/>
          <p:nvPr>
            <p:custDataLst>
              <p:tags r:id="rId4"/>
            </p:custDataLst>
          </p:nvPr>
        </p:nvGrpSpPr>
        <p:grpSpPr>
          <a:xfrm>
            <a:off x="0" y="4007977"/>
            <a:ext cx="12192000" cy="192233"/>
            <a:chOff x="2190216" y="0"/>
            <a:chExt cx="7128792" cy="108012"/>
          </a:xfrm>
        </p:grpSpPr>
        <p:sp>
          <p:nvSpPr>
            <p:cNvPr id="17" name="矩形 16">
              <a:extLst>
                <a:ext uri="{FF2B5EF4-FFF2-40B4-BE49-F238E27FC236}">
                  <a16:creationId xmlns:a16="http://schemas.microsoft.com/office/drawing/2014/main" id="{24391906-A2B1-45B2-A2A9-F24ECE213E31}"/>
                </a:ext>
              </a:extLst>
            </p:cNvPr>
            <p:cNvSpPr/>
            <p:nvPr/>
          </p:nvSpPr>
          <p:spPr>
            <a:xfrm>
              <a:off x="2190216" y="0"/>
              <a:ext cx="1188132" cy="1080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srgbClr val="FFFFFF"/>
                </a:solidFill>
                <a:latin typeface="Calibri"/>
                <a:ea typeface="宋体" panose="02010600030101010101" pitchFamily="2" charset="-122"/>
              </a:endParaRPr>
            </a:p>
          </p:txBody>
        </p:sp>
        <p:sp>
          <p:nvSpPr>
            <p:cNvPr id="18" name="矩形 17">
              <a:extLst>
                <a:ext uri="{FF2B5EF4-FFF2-40B4-BE49-F238E27FC236}">
                  <a16:creationId xmlns:a16="http://schemas.microsoft.com/office/drawing/2014/main" id="{A84C32F4-6CC6-41EF-817E-3D1A4A44768C}"/>
                </a:ext>
              </a:extLst>
            </p:cNvPr>
            <p:cNvSpPr/>
            <p:nvPr/>
          </p:nvSpPr>
          <p:spPr>
            <a:xfrm>
              <a:off x="3378348" y="0"/>
              <a:ext cx="1188132" cy="10801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srgbClr val="FFFFFF"/>
                </a:solidFill>
                <a:latin typeface="Calibri"/>
                <a:ea typeface="宋体" panose="02010600030101010101" pitchFamily="2" charset="-122"/>
              </a:endParaRPr>
            </a:p>
          </p:txBody>
        </p:sp>
        <p:sp>
          <p:nvSpPr>
            <p:cNvPr id="19" name="矩形 18">
              <a:extLst>
                <a:ext uri="{FF2B5EF4-FFF2-40B4-BE49-F238E27FC236}">
                  <a16:creationId xmlns:a16="http://schemas.microsoft.com/office/drawing/2014/main" id="{B3D4FD5A-9F3C-45FC-9121-FD44E2D11298}"/>
                </a:ext>
              </a:extLst>
            </p:cNvPr>
            <p:cNvSpPr/>
            <p:nvPr/>
          </p:nvSpPr>
          <p:spPr>
            <a:xfrm>
              <a:off x="4566480" y="0"/>
              <a:ext cx="1188132" cy="10801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srgbClr val="FFFFFF"/>
                </a:solidFill>
                <a:latin typeface="Calibri"/>
                <a:ea typeface="宋体" panose="02010600030101010101" pitchFamily="2" charset="-122"/>
              </a:endParaRPr>
            </a:p>
          </p:txBody>
        </p:sp>
        <p:sp>
          <p:nvSpPr>
            <p:cNvPr id="20" name="矩形 19">
              <a:extLst>
                <a:ext uri="{FF2B5EF4-FFF2-40B4-BE49-F238E27FC236}">
                  <a16:creationId xmlns:a16="http://schemas.microsoft.com/office/drawing/2014/main" id="{C6CA1DAB-6A36-4E72-97C2-330E6ED3B5A4}"/>
                </a:ext>
              </a:extLst>
            </p:cNvPr>
            <p:cNvSpPr/>
            <p:nvPr/>
          </p:nvSpPr>
          <p:spPr>
            <a:xfrm>
              <a:off x="5754612" y="0"/>
              <a:ext cx="1188132" cy="1080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srgbClr val="FFFFFF"/>
                </a:solidFill>
                <a:latin typeface="Calibri"/>
                <a:ea typeface="宋体" panose="02010600030101010101" pitchFamily="2" charset="-122"/>
              </a:endParaRPr>
            </a:p>
          </p:txBody>
        </p:sp>
        <p:sp>
          <p:nvSpPr>
            <p:cNvPr id="21" name="矩形 20">
              <a:extLst>
                <a:ext uri="{FF2B5EF4-FFF2-40B4-BE49-F238E27FC236}">
                  <a16:creationId xmlns:a16="http://schemas.microsoft.com/office/drawing/2014/main" id="{CFF6F9B4-6D34-4ACF-96E0-338D43DB22C3}"/>
                </a:ext>
              </a:extLst>
            </p:cNvPr>
            <p:cNvSpPr/>
            <p:nvPr/>
          </p:nvSpPr>
          <p:spPr>
            <a:xfrm>
              <a:off x="6942744" y="0"/>
              <a:ext cx="1188132" cy="10801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srgbClr val="FFFFFF"/>
                </a:solidFill>
                <a:latin typeface="Calibri"/>
                <a:ea typeface="宋体" panose="02010600030101010101" pitchFamily="2" charset="-122"/>
              </a:endParaRPr>
            </a:p>
          </p:txBody>
        </p:sp>
        <p:sp>
          <p:nvSpPr>
            <p:cNvPr id="22" name="矩形 21">
              <a:extLst>
                <a:ext uri="{FF2B5EF4-FFF2-40B4-BE49-F238E27FC236}">
                  <a16:creationId xmlns:a16="http://schemas.microsoft.com/office/drawing/2014/main" id="{CD34C3E1-DCBD-4A8C-B728-7DBB9F7B29FD}"/>
                </a:ext>
              </a:extLst>
            </p:cNvPr>
            <p:cNvSpPr/>
            <p:nvPr/>
          </p:nvSpPr>
          <p:spPr>
            <a:xfrm>
              <a:off x="8130876" y="0"/>
              <a:ext cx="1188132" cy="1080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srgbClr val="FFFFFF"/>
                </a:solidFill>
                <a:latin typeface="Calibri"/>
                <a:ea typeface="宋体" panose="02010600030101010101" pitchFamily="2" charset="-122"/>
              </a:endParaRPr>
            </a:p>
          </p:txBody>
        </p:sp>
      </p:grpSp>
      <p:pic>
        <p:nvPicPr>
          <p:cNvPr id="3" name="图片 2">
            <a:extLst>
              <a:ext uri="{FF2B5EF4-FFF2-40B4-BE49-F238E27FC236}">
                <a16:creationId xmlns:a16="http://schemas.microsoft.com/office/drawing/2014/main" id="{F9171397-A038-412E-99AE-1B638D2DB17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11449" y="-1068832"/>
            <a:ext cx="5769101" cy="10153618"/>
          </a:xfrm>
          <a:prstGeom prst="rect">
            <a:avLst/>
          </a:prstGeom>
        </p:spPr>
      </p:pic>
    </p:spTree>
    <p:custDataLst>
      <p:tags r:id="rId1"/>
    </p:custDataLst>
    <p:extLst>
      <p:ext uri="{BB962C8B-B14F-4D97-AF65-F5344CB8AC3E}">
        <p14:creationId xmlns:p14="http://schemas.microsoft.com/office/powerpoint/2010/main" val="163634446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to="" calcmode="lin" valueType="num">
                                      <p:cBhvr>
                                        <p:cTn id="7" dur="700" fill="hold">
                                          <p:stCondLst>
                                            <p:cond delay="0"/>
                                          </p:stCondLst>
                                        </p:cTn>
                                        <p:tgtEl>
                                          <p:spTgt spid="7"/>
                                        </p:tgtEl>
                                        <p:attrNameLst>
                                          <p:attrName>ppt_x</p:attrName>
                                        </p:attrNameLst>
                                      </p:cBhvr>
                                      <p:tavLst>
                                        <p:tav tm="0" fmla="#ppt_x-(-#ppt_w/2*cos(ppt_r/180*pi))*((1.5-1.5*$)^2-(1.5-1.5*$)^3)">
                                          <p:val>
                                            <p:strVal val="0"/>
                                          </p:val>
                                        </p:tav>
                                        <p:tav tm="100000">
                                          <p:val>
                                            <p:strVal val="1"/>
                                          </p:val>
                                        </p:tav>
                                      </p:tavLst>
                                    </p:anim>
                                    <p:anim to="" calcmode="lin" valueType="num">
                                      <p:cBhvr>
                                        <p:cTn id="8" dur="700" fill="hold">
                                          <p:stCondLst>
                                            <p:cond delay="0"/>
                                          </p:stCondLst>
                                        </p:cTn>
                                        <p:tgtEl>
                                          <p:spTgt spid="7"/>
                                        </p:tgtEl>
                                        <p:attrNameLst>
                                          <p:attrName>ppt_y</p:attrName>
                                        </p:attrNameLst>
                                      </p:cBhvr>
                                      <p:tavLst>
                                        <p:tav tm="0" fmla="#ppt_y+(-#ppt_h/2*cos(ppt_r/180*pi))*((1.5-1.5*$)^2-(1.5-1.5*$)^3)">
                                          <p:val>
                                            <p:strVal val="0"/>
                                          </p:val>
                                        </p:tav>
                                        <p:tav tm="100000">
                                          <p:val>
                                            <p:strVal val="1"/>
                                          </p:val>
                                        </p:tav>
                                      </p:tavLst>
                                    </p:anim>
                                    <p:anim to="" calcmode="lin" valueType="num">
                                      <p:cBhvr>
                                        <p:cTn id="9" dur="700" fill="hold">
                                          <p:stCondLst>
                                            <p:cond delay="0"/>
                                          </p:stCondLst>
                                        </p:cTn>
                                        <p:tgtEl>
                                          <p:spTgt spid="7"/>
                                        </p:tgtEl>
                                        <p:attrNameLst>
                                          <p:attrName>ppt_h</p:attrName>
                                        </p:attrNameLst>
                                      </p:cBhvr>
                                      <p:tavLst>
                                        <p:tav tm="0" fmla="#ppt_h-(-#ppt_h)*((1.5-1.5*$)^2-(1.5-1.5*$)^3)">
                                          <p:val>
                                            <p:strVal val="0"/>
                                          </p:val>
                                        </p:tav>
                                        <p:tav tm="100000">
                                          <p:val>
                                            <p:strVal val="1"/>
                                          </p:val>
                                        </p:tav>
                                      </p:tavLst>
                                    </p:anim>
                                    <p:anim to="" calcmode="lin" valueType="num">
                                      <p:cBhvr>
                                        <p:cTn id="10" dur="700" fill="hold">
                                          <p:stCondLst>
                                            <p:cond delay="0"/>
                                          </p:stCondLst>
                                        </p:cTn>
                                        <p:tgtEl>
                                          <p:spTgt spid="7"/>
                                        </p:tgtEl>
                                        <p:attrNameLst>
                                          <p:attrName>ppt_w</p:attrName>
                                        </p:attrNameLst>
                                      </p:cBhvr>
                                      <p:tavLst>
                                        <p:tav tm="0" fmla="#ppt_w-(-#ppt_w)*((1.5-1.5*$)^2-(1.5-1.5*$)^3)">
                                          <p:val>
                                            <p:strVal val="0"/>
                                          </p:val>
                                        </p:tav>
                                        <p:tav tm="100000">
                                          <p:val>
                                            <p:strVal val="1"/>
                                          </p:val>
                                        </p:tav>
                                      </p:tavLst>
                                    </p:anim>
                                  </p:childTnLst>
                                </p:cTn>
                              </p:par>
                              <p:par>
                                <p:cTn id="11" presetID="0" presetClass="entr" presetSubtype="0" fill="hold" grpId="0" nodeType="with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to="" calcmode="lin" valueType="num">
                                      <p:cBhvr>
                                        <p:cTn id="13" dur="700" fill="hold">
                                          <p:stCondLst>
                                            <p:cond delay="0"/>
                                          </p:stCondLst>
                                        </p:cTn>
                                        <p:tgtEl>
                                          <p:spTgt spid="8"/>
                                        </p:tgtEl>
                                        <p:attrNameLst>
                                          <p:attrName>ppt_x</p:attrName>
                                        </p:attrNameLst>
                                      </p:cBhvr>
                                      <p:tavLst>
                                        <p:tav tm="0" fmla="#ppt_x-(-#ppt_w/2*cos(ppt_r/180*pi))*((1.5-1.5*$)^2-(1.5-1.5*$)^3)">
                                          <p:val>
                                            <p:strVal val="0"/>
                                          </p:val>
                                        </p:tav>
                                        <p:tav tm="100000">
                                          <p:val>
                                            <p:strVal val="1"/>
                                          </p:val>
                                        </p:tav>
                                      </p:tavLst>
                                    </p:anim>
                                    <p:anim to="" calcmode="lin" valueType="num">
                                      <p:cBhvr>
                                        <p:cTn id="14" dur="700" fill="hold">
                                          <p:stCondLst>
                                            <p:cond delay="0"/>
                                          </p:stCondLst>
                                        </p:cTn>
                                        <p:tgtEl>
                                          <p:spTgt spid="8"/>
                                        </p:tgtEl>
                                        <p:attrNameLst>
                                          <p:attrName>ppt_y</p:attrName>
                                        </p:attrNameLst>
                                      </p:cBhvr>
                                      <p:tavLst>
                                        <p:tav tm="0" fmla="#ppt_y+(-#ppt_h/2*cos(ppt_r/180*pi))*((1.5-1.5*$)^2-(1.5-1.5*$)^3)">
                                          <p:val>
                                            <p:strVal val="0"/>
                                          </p:val>
                                        </p:tav>
                                        <p:tav tm="100000">
                                          <p:val>
                                            <p:strVal val="1"/>
                                          </p:val>
                                        </p:tav>
                                      </p:tavLst>
                                    </p:anim>
                                    <p:anim to="" calcmode="lin" valueType="num">
                                      <p:cBhvr>
                                        <p:cTn id="15" dur="700" fill="hold">
                                          <p:stCondLst>
                                            <p:cond delay="0"/>
                                          </p:stCondLst>
                                        </p:cTn>
                                        <p:tgtEl>
                                          <p:spTgt spid="8"/>
                                        </p:tgtEl>
                                        <p:attrNameLst>
                                          <p:attrName>ppt_h</p:attrName>
                                        </p:attrNameLst>
                                      </p:cBhvr>
                                      <p:tavLst>
                                        <p:tav tm="0" fmla="#ppt_h-(-#ppt_h)*((1.5-1.5*$)^2-(1.5-1.5*$)^3)">
                                          <p:val>
                                            <p:strVal val="0"/>
                                          </p:val>
                                        </p:tav>
                                        <p:tav tm="100000">
                                          <p:val>
                                            <p:strVal val="1"/>
                                          </p:val>
                                        </p:tav>
                                      </p:tavLst>
                                    </p:anim>
                                    <p:anim to="" calcmode="lin" valueType="num">
                                      <p:cBhvr>
                                        <p:cTn id="16" dur="700" fill="hold">
                                          <p:stCondLst>
                                            <p:cond delay="0"/>
                                          </p:stCondLst>
                                        </p:cTn>
                                        <p:tgtEl>
                                          <p:spTgt spid="8"/>
                                        </p:tgtEl>
                                        <p:attrNameLst>
                                          <p:attrName>ppt_w</p:attrName>
                                        </p:attrNameLst>
                                      </p:cBhvr>
                                      <p:tavLst>
                                        <p:tav tm="0" fmla="#ppt_w-(-#ppt_w)*((1.5-1.5*$)^2-(1.5-1.5*$)^3)">
                                          <p:val>
                                            <p:strVal val="0"/>
                                          </p:val>
                                        </p:tav>
                                        <p:tav tm="100000">
                                          <p:val>
                                            <p:strVal val="1"/>
                                          </p:val>
                                        </p:tav>
                                      </p:tavLst>
                                    </p:anim>
                                  </p:childTnLst>
                                </p:cTn>
                              </p:par>
                              <p:par>
                                <p:cTn id="17" presetID="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to="" calcmode="lin" valueType="num">
                                      <p:cBhvr>
                                        <p:cTn id="19" dur="700" fill="hold">
                                          <p:stCondLst>
                                            <p:cond delay="0"/>
                                          </p:stCondLst>
                                        </p:cTn>
                                        <p:tgtEl>
                                          <p:spTgt spid="16"/>
                                        </p:tgtEl>
                                        <p:attrNameLst>
                                          <p:attrName>ppt_x</p:attrName>
                                        </p:attrNameLst>
                                      </p:cBhvr>
                                      <p:tavLst>
                                        <p:tav tm="0" fmla="#ppt_x-(-#ppt_w/2*cos(ppt_r/180*pi))*((1.5-1.5*$)^2-(1.5-1.5*$)^3)">
                                          <p:val>
                                            <p:strVal val="0"/>
                                          </p:val>
                                        </p:tav>
                                        <p:tav tm="100000">
                                          <p:val>
                                            <p:strVal val="1"/>
                                          </p:val>
                                        </p:tav>
                                      </p:tavLst>
                                    </p:anim>
                                    <p:anim to="" calcmode="lin" valueType="num">
                                      <p:cBhvr>
                                        <p:cTn id="20" dur="700" fill="hold">
                                          <p:stCondLst>
                                            <p:cond delay="0"/>
                                          </p:stCondLst>
                                        </p:cTn>
                                        <p:tgtEl>
                                          <p:spTgt spid="16"/>
                                        </p:tgtEl>
                                        <p:attrNameLst>
                                          <p:attrName>ppt_y</p:attrName>
                                        </p:attrNameLst>
                                      </p:cBhvr>
                                      <p:tavLst>
                                        <p:tav tm="0" fmla="#ppt_y+(-#ppt_h/2*cos(ppt_r/180*pi))*((1.5-1.5*$)^2-(1.5-1.5*$)^3)">
                                          <p:val>
                                            <p:strVal val="0"/>
                                          </p:val>
                                        </p:tav>
                                        <p:tav tm="100000">
                                          <p:val>
                                            <p:strVal val="1"/>
                                          </p:val>
                                        </p:tav>
                                      </p:tavLst>
                                    </p:anim>
                                    <p:anim to="" calcmode="lin" valueType="num">
                                      <p:cBhvr>
                                        <p:cTn id="21" dur="700" fill="hold">
                                          <p:stCondLst>
                                            <p:cond delay="0"/>
                                          </p:stCondLst>
                                        </p:cTn>
                                        <p:tgtEl>
                                          <p:spTgt spid="16"/>
                                        </p:tgtEl>
                                        <p:attrNameLst>
                                          <p:attrName>ppt_h</p:attrName>
                                        </p:attrNameLst>
                                      </p:cBhvr>
                                      <p:tavLst>
                                        <p:tav tm="0" fmla="#ppt_h-(-#ppt_h)*((1.5-1.5*$)^2-(1.5-1.5*$)^3)">
                                          <p:val>
                                            <p:strVal val="0"/>
                                          </p:val>
                                        </p:tav>
                                        <p:tav tm="100000">
                                          <p:val>
                                            <p:strVal val="1"/>
                                          </p:val>
                                        </p:tav>
                                      </p:tavLst>
                                    </p:anim>
                                    <p:anim to="" calcmode="lin" valueType="num">
                                      <p:cBhvr>
                                        <p:cTn id="22" dur="700" fill="hold">
                                          <p:stCondLst>
                                            <p:cond delay="0"/>
                                          </p:stCondLst>
                                        </p:cTn>
                                        <p:tgtEl>
                                          <p:spTgt spid="16"/>
                                        </p:tgtEl>
                                        <p:attrNameLst>
                                          <p:attrName>ppt_w</p:attrName>
                                        </p:attrNameLst>
                                      </p:cBhvr>
                                      <p:tavLst>
                                        <p:tav tm="0" fmla="#ppt_w-(-#ppt_w)*((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等腰三角形 4"/>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等腰三角形 5"/>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PA_文本框 21">
            <a:extLst>
              <a:ext uri="{FF2B5EF4-FFF2-40B4-BE49-F238E27FC236}">
                <a16:creationId xmlns:a16="http://schemas.microsoft.com/office/drawing/2014/main" id="{D4A6667E-B56A-4176-BDDA-7C1E26BC90C8}"/>
              </a:ext>
            </a:extLst>
          </p:cNvPr>
          <p:cNvSpPr txBox="1"/>
          <p:nvPr>
            <p:custDataLst>
              <p:tags r:id="rId2"/>
            </p:custDataLst>
          </p:nvPr>
        </p:nvSpPr>
        <p:spPr>
          <a:xfrm>
            <a:off x="830151" y="2598003"/>
            <a:ext cx="10862654" cy="830997"/>
          </a:xfrm>
          <a:prstGeom prst="rect">
            <a:avLst/>
          </a:prstGeom>
          <a:noFill/>
        </p:spPr>
        <p:txBody>
          <a:bodyPr wrap="square" rtlCol="0">
            <a:spAutoFit/>
          </a:bodyPr>
          <a:lstStyle/>
          <a:p>
            <a:r>
              <a:rPr lang="zh-CN" altLang="en-US" sz="4800" b="1">
                <a:solidFill>
                  <a:schemeClr val="tx1">
                    <a:lumMod val="75000"/>
                    <a:lumOff val="25000"/>
                  </a:schemeClr>
                </a:solidFill>
                <a:latin typeface="微软雅黑" panose="020B0503020204020204" pitchFamily="34" charset="-122"/>
                <a:ea typeface="微软雅黑" panose="020B0503020204020204" pitchFamily="34" charset="-122"/>
              </a:rPr>
              <a:t>高性能业务表结构及索引设计最佳实践</a:t>
            </a:r>
          </a:p>
        </p:txBody>
      </p:sp>
      <p:sp>
        <p:nvSpPr>
          <p:cNvPr id="8" name="PA_圆角矩形 22">
            <a:extLst>
              <a:ext uri="{FF2B5EF4-FFF2-40B4-BE49-F238E27FC236}">
                <a16:creationId xmlns:a16="http://schemas.microsoft.com/office/drawing/2014/main" id="{D577B89D-5715-4DC7-838F-F076B3F0C4E6}"/>
              </a:ext>
            </a:extLst>
          </p:cNvPr>
          <p:cNvSpPr/>
          <p:nvPr>
            <p:custDataLst>
              <p:tags r:id="rId3"/>
            </p:custDataLst>
          </p:nvPr>
        </p:nvSpPr>
        <p:spPr>
          <a:xfrm>
            <a:off x="3048000" y="4206584"/>
            <a:ext cx="6098091" cy="297454"/>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dist" defTabSz="1219170"/>
            <a:r>
              <a:rPr lang="en-US" altLang="zh-CN" sz="1333">
                <a:solidFill>
                  <a:srgbClr val="FFFFFF">
                    <a:lumMod val="50000"/>
                  </a:srgbClr>
                </a:solidFill>
                <a:latin typeface="Calibri"/>
                <a:ea typeface="宋体" panose="02010600030101010101" pitchFamily="2" charset="-122"/>
              </a:rPr>
              <a:t>THANK </a:t>
            </a:r>
            <a:r>
              <a:rPr lang="en-US" altLang="zh-CN" sz="1333" dirty="0">
                <a:solidFill>
                  <a:srgbClr val="FFFFFF">
                    <a:lumMod val="50000"/>
                  </a:srgbClr>
                </a:solidFill>
                <a:latin typeface="Calibri"/>
                <a:ea typeface="宋体" panose="02010600030101010101" pitchFamily="2" charset="-122"/>
              </a:rPr>
              <a:t>YOU FOR WATCHING</a:t>
            </a:r>
            <a:endParaRPr lang="zh-CN" altLang="en-US" sz="1333" dirty="0">
              <a:solidFill>
                <a:srgbClr val="FFFFFF">
                  <a:lumMod val="50000"/>
                </a:srgbClr>
              </a:solidFill>
              <a:latin typeface="Calibri"/>
              <a:ea typeface="宋体" panose="02010600030101010101" pitchFamily="2" charset="-122"/>
            </a:endParaRPr>
          </a:p>
        </p:txBody>
      </p:sp>
      <p:grpSp>
        <p:nvGrpSpPr>
          <p:cNvPr id="16" name="PA_组合 20">
            <a:extLst>
              <a:ext uri="{FF2B5EF4-FFF2-40B4-BE49-F238E27FC236}">
                <a16:creationId xmlns:a16="http://schemas.microsoft.com/office/drawing/2014/main" id="{F584DAB8-D8B8-43E9-95EC-71C262192F37}"/>
              </a:ext>
            </a:extLst>
          </p:cNvPr>
          <p:cNvGrpSpPr/>
          <p:nvPr>
            <p:custDataLst>
              <p:tags r:id="rId4"/>
            </p:custDataLst>
          </p:nvPr>
        </p:nvGrpSpPr>
        <p:grpSpPr>
          <a:xfrm>
            <a:off x="0" y="4007977"/>
            <a:ext cx="12192000" cy="192233"/>
            <a:chOff x="2190216" y="0"/>
            <a:chExt cx="7128792" cy="108012"/>
          </a:xfrm>
        </p:grpSpPr>
        <p:sp>
          <p:nvSpPr>
            <p:cNvPr id="17" name="矩形 16">
              <a:extLst>
                <a:ext uri="{FF2B5EF4-FFF2-40B4-BE49-F238E27FC236}">
                  <a16:creationId xmlns:a16="http://schemas.microsoft.com/office/drawing/2014/main" id="{D8352FF2-1FB2-49B3-9562-E33AA771E940}"/>
                </a:ext>
              </a:extLst>
            </p:cNvPr>
            <p:cNvSpPr/>
            <p:nvPr/>
          </p:nvSpPr>
          <p:spPr>
            <a:xfrm>
              <a:off x="2190216" y="0"/>
              <a:ext cx="1188132" cy="1080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srgbClr val="FFFFFF"/>
                </a:solidFill>
                <a:latin typeface="Calibri"/>
                <a:ea typeface="宋体" panose="02010600030101010101" pitchFamily="2" charset="-122"/>
              </a:endParaRPr>
            </a:p>
          </p:txBody>
        </p:sp>
        <p:sp>
          <p:nvSpPr>
            <p:cNvPr id="18" name="矩形 17">
              <a:extLst>
                <a:ext uri="{FF2B5EF4-FFF2-40B4-BE49-F238E27FC236}">
                  <a16:creationId xmlns:a16="http://schemas.microsoft.com/office/drawing/2014/main" id="{AD69781D-573D-40A8-9082-B87B5429DBD8}"/>
                </a:ext>
              </a:extLst>
            </p:cNvPr>
            <p:cNvSpPr/>
            <p:nvPr/>
          </p:nvSpPr>
          <p:spPr>
            <a:xfrm>
              <a:off x="3378348" y="0"/>
              <a:ext cx="1188132" cy="10801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srgbClr val="FFFFFF"/>
                </a:solidFill>
                <a:latin typeface="Calibri"/>
                <a:ea typeface="宋体" panose="02010600030101010101" pitchFamily="2" charset="-122"/>
              </a:endParaRPr>
            </a:p>
          </p:txBody>
        </p:sp>
        <p:sp>
          <p:nvSpPr>
            <p:cNvPr id="19" name="矩形 18">
              <a:extLst>
                <a:ext uri="{FF2B5EF4-FFF2-40B4-BE49-F238E27FC236}">
                  <a16:creationId xmlns:a16="http://schemas.microsoft.com/office/drawing/2014/main" id="{95DAFA0A-11E0-49C8-A1F1-E1C455430810}"/>
                </a:ext>
              </a:extLst>
            </p:cNvPr>
            <p:cNvSpPr/>
            <p:nvPr/>
          </p:nvSpPr>
          <p:spPr>
            <a:xfrm>
              <a:off x="4566480" y="0"/>
              <a:ext cx="1188132" cy="10801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srgbClr val="FFFFFF"/>
                </a:solidFill>
                <a:latin typeface="Calibri"/>
                <a:ea typeface="宋体" panose="02010600030101010101" pitchFamily="2" charset="-122"/>
              </a:endParaRPr>
            </a:p>
          </p:txBody>
        </p:sp>
        <p:sp>
          <p:nvSpPr>
            <p:cNvPr id="20" name="矩形 19">
              <a:extLst>
                <a:ext uri="{FF2B5EF4-FFF2-40B4-BE49-F238E27FC236}">
                  <a16:creationId xmlns:a16="http://schemas.microsoft.com/office/drawing/2014/main" id="{4FB6E195-6DD4-4BA3-BEFC-27855FD04108}"/>
                </a:ext>
              </a:extLst>
            </p:cNvPr>
            <p:cNvSpPr/>
            <p:nvPr/>
          </p:nvSpPr>
          <p:spPr>
            <a:xfrm>
              <a:off x="5754612" y="0"/>
              <a:ext cx="1188132" cy="1080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srgbClr val="FFFFFF"/>
                </a:solidFill>
                <a:latin typeface="Calibri"/>
                <a:ea typeface="宋体" panose="02010600030101010101" pitchFamily="2" charset="-122"/>
              </a:endParaRPr>
            </a:p>
          </p:txBody>
        </p:sp>
        <p:sp>
          <p:nvSpPr>
            <p:cNvPr id="21" name="矩形 20">
              <a:extLst>
                <a:ext uri="{FF2B5EF4-FFF2-40B4-BE49-F238E27FC236}">
                  <a16:creationId xmlns:a16="http://schemas.microsoft.com/office/drawing/2014/main" id="{8C461F09-1CD8-4D7A-8A85-C8B1186E2DB2}"/>
                </a:ext>
              </a:extLst>
            </p:cNvPr>
            <p:cNvSpPr/>
            <p:nvPr/>
          </p:nvSpPr>
          <p:spPr>
            <a:xfrm>
              <a:off x="6942744" y="0"/>
              <a:ext cx="1188132" cy="10801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srgbClr val="FFFFFF"/>
                </a:solidFill>
                <a:latin typeface="Calibri"/>
                <a:ea typeface="宋体" panose="02010600030101010101" pitchFamily="2" charset="-122"/>
              </a:endParaRPr>
            </a:p>
          </p:txBody>
        </p:sp>
        <p:sp>
          <p:nvSpPr>
            <p:cNvPr id="22" name="矩形 21">
              <a:extLst>
                <a:ext uri="{FF2B5EF4-FFF2-40B4-BE49-F238E27FC236}">
                  <a16:creationId xmlns:a16="http://schemas.microsoft.com/office/drawing/2014/main" id="{E38DC1CD-C769-48A5-AEDD-F110B9FF7096}"/>
                </a:ext>
              </a:extLst>
            </p:cNvPr>
            <p:cNvSpPr/>
            <p:nvPr/>
          </p:nvSpPr>
          <p:spPr>
            <a:xfrm>
              <a:off x="8130876" y="0"/>
              <a:ext cx="1188132" cy="1080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srgbClr val="FFFFFF"/>
                </a:solidFill>
                <a:latin typeface="Calibri"/>
                <a:ea typeface="宋体" panose="02010600030101010101" pitchFamily="2" charset="-122"/>
              </a:endParaRPr>
            </a:p>
          </p:txBody>
        </p:sp>
      </p:grpSp>
    </p:spTree>
    <p:custDataLst>
      <p:tags r:id="rId1"/>
    </p:custDataLst>
    <p:extLst>
      <p:ext uri="{BB962C8B-B14F-4D97-AF65-F5344CB8AC3E}">
        <p14:creationId xmlns:p14="http://schemas.microsoft.com/office/powerpoint/2010/main" val="99459748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to="" calcmode="lin" valueType="num">
                                      <p:cBhvr>
                                        <p:cTn id="7" dur="700" fill="hold">
                                          <p:stCondLst>
                                            <p:cond delay="0"/>
                                          </p:stCondLst>
                                        </p:cTn>
                                        <p:tgtEl>
                                          <p:spTgt spid="7"/>
                                        </p:tgtEl>
                                        <p:attrNameLst>
                                          <p:attrName>ppt_x</p:attrName>
                                        </p:attrNameLst>
                                      </p:cBhvr>
                                      <p:tavLst>
                                        <p:tav tm="0" fmla="#ppt_x-(-#ppt_w/2*cos(ppt_r/180*pi))*((1.5-1.5*$)^2-(1.5-1.5*$)^3)">
                                          <p:val>
                                            <p:strVal val="0"/>
                                          </p:val>
                                        </p:tav>
                                        <p:tav tm="100000">
                                          <p:val>
                                            <p:strVal val="1"/>
                                          </p:val>
                                        </p:tav>
                                      </p:tavLst>
                                    </p:anim>
                                    <p:anim to="" calcmode="lin" valueType="num">
                                      <p:cBhvr>
                                        <p:cTn id="8" dur="700" fill="hold">
                                          <p:stCondLst>
                                            <p:cond delay="0"/>
                                          </p:stCondLst>
                                        </p:cTn>
                                        <p:tgtEl>
                                          <p:spTgt spid="7"/>
                                        </p:tgtEl>
                                        <p:attrNameLst>
                                          <p:attrName>ppt_y</p:attrName>
                                        </p:attrNameLst>
                                      </p:cBhvr>
                                      <p:tavLst>
                                        <p:tav tm="0" fmla="#ppt_y+(-#ppt_h/2*cos(ppt_r/180*pi))*((1.5-1.5*$)^2-(1.5-1.5*$)^3)">
                                          <p:val>
                                            <p:strVal val="0"/>
                                          </p:val>
                                        </p:tav>
                                        <p:tav tm="100000">
                                          <p:val>
                                            <p:strVal val="1"/>
                                          </p:val>
                                        </p:tav>
                                      </p:tavLst>
                                    </p:anim>
                                    <p:anim to="" calcmode="lin" valueType="num">
                                      <p:cBhvr>
                                        <p:cTn id="9" dur="700" fill="hold">
                                          <p:stCondLst>
                                            <p:cond delay="0"/>
                                          </p:stCondLst>
                                        </p:cTn>
                                        <p:tgtEl>
                                          <p:spTgt spid="7"/>
                                        </p:tgtEl>
                                        <p:attrNameLst>
                                          <p:attrName>ppt_h</p:attrName>
                                        </p:attrNameLst>
                                      </p:cBhvr>
                                      <p:tavLst>
                                        <p:tav tm="0" fmla="#ppt_h-(-#ppt_h)*((1.5-1.5*$)^2-(1.5-1.5*$)^3)">
                                          <p:val>
                                            <p:strVal val="0"/>
                                          </p:val>
                                        </p:tav>
                                        <p:tav tm="100000">
                                          <p:val>
                                            <p:strVal val="1"/>
                                          </p:val>
                                        </p:tav>
                                      </p:tavLst>
                                    </p:anim>
                                    <p:anim to="" calcmode="lin" valueType="num">
                                      <p:cBhvr>
                                        <p:cTn id="10" dur="700" fill="hold">
                                          <p:stCondLst>
                                            <p:cond delay="0"/>
                                          </p:stCondLst>
                                        </p:cTn>
                                        <p:tgtEl>
                                          <p:spTgt spid="7"/>
                                        </p:tgtEl>
                                        <p:attrNameLst>
                                          <p:attrName>ppt_w</p:attrName>
                                        </p:attrNameLst>
                                      </p:cBhvr>
                                      <p:tavLst>
                                        <p:tav tm="0" fmla="#ppt_w-(-#ppt_w)*((1.5-1.5*$)^2-(1.5-1.5*$)^3)">
                                          <p:val>
                                            <p:strVal val="0"/>
                                          </p:val>
                                        </p:tav>
                                        <p:tav tm="100000">
                                          <p:val>
                                            <p:strVal val="1"/>
                                          </p:val>
                                        </p:tav>
                                      </p:tavLst>
                                    </p:anim>
                                  </p:childTnLst>
                                </p:cTn>
                              </p:par>
                              <p:par>
                                <p:cTn id="11" presetID="0" presetClass="entr" presetSubtype="0" fill="hold" grpId="0" nodeType="with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to="" calcmode="lin" valueType="num">
                                      <p:cBhvr>
                                        <p:cTn id="13" dur="700" fill="hold">
                                          <p:stCondLst>
                                            <p:cond delay="0"/>
                                          </p:stCondLst>
                                        </p:cTn>
                                        <p:tgtEl>
                                          <p:spTgt spid="8"/>
                                        </p:tgtEl>
                                        <p:attrNameLst>
                                          <p:attrName>ppt_x</p:attrName>
                                        </p:attrNameLst>
                                      </p:cBhvr>
                                      <p:tavLst>
                                        <p:tav tm="0" fmla="#ppt_x-(-#ppt_w/2*cos(ppt_r/180*pi))*((1.5-1.5*$)^2-(1.5-1.5*$)^3)">
                                          <p:val>
                                            <p:strVal val="0"/>
                                          </p:val>
                                        </p:tav>
                                        <p:tav tm="100000">
                                          <p:val>
                                            <p:strVal val="1"/>
                                          </p:val>
                                        </p:tav>
                                      </p:tavLst>
                                    </p:anim>
                                    <p:anim to="" calcmode="lin" valueType="num">
                                      <p:cBhvr>
                                        <p:cTn id="14" dur="700" fill="hold">
                                          <p:stCondLst>
                                            <p:cond delay="0"/>
                                          </p:stCondLst>
                                        </p:cTn>
                                        <p:tgtEl>
                                          <p:spTgt spid="8"/>
                                        </p:tgtEl>
                                        <p:attrNameLst>
                                          <p:attrName>ppt_y</p:attrName>
                                        </p:attrNameLst>
                                      </p:cBhvr>
                                      <p:tavLst>
                                        <p:tav tm="0" fmla="#ppt_y+(-#ppt_h/2*cos(ppt_r/180*pi))*((1.5-1.5*$)^2-(1.5-1.5*$)^3)">
                                          <p:val>
                                            <p:strVal val="0"/>
                                          </p:val>
                                        </p:tav>
                                        <p:tav tm="100000">
                                          <p:val>
                                            <p:strVal val="1"/>
                                          </p:val>
                                        </p:tav>
                                      </p:tavLst>
                                    </p:anim>
                                    <p:anim to="" calcmode="lin" valueType="num">
                                      <p:cBhvr>
                                        <p:cTn id="15" dur="700" fill="hold">
                                          <p:stCondLst>
                                            <p:cond delay="0"/>
                                          </p:stCondLst>
                                        </p:cTn>
                                        <p:tgtEl>
                                          <p:spTgt spid="8"/>
                                        </p:tgtEl>
                                        <p:attrNameLst>
                                          <p:attrName>ppt_h</p:attrName>
                                        </p:attrNameLst>
                                      </p:cBhvr>
                                      <p:tavLst>
                                        <p:tav tm="0" fmla="#ppt_h-(-#ppt_h)*((1.5-1.5*$)^2-(1.5-1.5*$)^3)">
                                          <p:val>
                                            <p:strVal val="0"/>
                                          </p:val>
                                        </p:tav>
                                        <p:tav tm="100000">
                                          <p:val>
                                            <p:strVal val="1"/>
                                          </p:val>
                                        </p:tav>
                                      </p:tavLst>
                                    </p:anim>
                                    <p:anim to="" calcmode="lin" valueType="num">
                                      <p:cBhvr>
                                        <p:cTn id="16" dur="700" fill="hold">
                                          <p:stCondLst>
                                            <p:cond delay="0"/>
                                          </p:stCondLst>
                                        </p:cTn>
                                        <p:tgtEl>
                                          <p:spTgt spid="8"/>
                                        </p:tgtEl>
                                        <p:attrNameLst>
                                          <p:attrName>ppt_w</p:attrName>
                                        </p:attrNameLst>
                                      </p:cBhvr>
                                      <p:tavLst>
                                        <p:tav tm="0" fmla="#ppt_w-(-#ppt_w)*((1.5-1.5*$)^2-(1.5-1.5*$)^3)">
                                          <p:val>
                                            <p:strVal val="0"/>
                                          </p:val>
                                        </p:tav>
                                        <p:tav tm="100000">
                                          <p:val>
                                            <p:strVal val="1"/>
                                          </p:val>
                                        </p:tav>
                                      </p:tavLst>
                                    </p:anim>
                                  </p:childTnLst>
                                </p:cTn>
                              </p:par>
                              <p:par>
                                <p:cTn id="17" presetID="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to="" calcmode="lin" valueType="num">
                                      <p:cBhvr>
                                        <p:cTn id="19" dur="700" fill="hold">
                                          <p:stCondLst>
                                            <p:cond delay="0"/>
                                          </p:stCondLst>
                                        </p:cTn>
                                        <p:tgtEl>
                                          <p:spTgt spid="16"/>
                                        </p:tgtEl>
                                        <p:attrNameLst>
                                          <p:attrName>ppt_x</p:attrName>
                                        </p:attrNameLst>
                                      </p:cBhvr>
                                      <p:tavLst>
                                        <p:tav tm="0" fmla="#ppt_x-(-#ppt_w/2*cos(ppt_r/180*pi))*((1.5-1.5*$)^2-(1.5-1.5*$)^3)">
                                          <p:val>
                                            <p:strVal val="0"/>
                                          </p:val>
                                        </p:tav>
                                        <p:tav tm="100000">
                                          <p:val>
                                            <p:strVal val="1"/>
                                          </p:val>
                                        </p:tav>
                                      </p:tavLst>
                                    </p:anim>
                                    <p:anim to="" calcmode="lin" valueType="num">
                                      <p:cBhvr>
                                        <p:cTn id="20" dur="700" fill="hold">
                                          <p:stCondLst>
                                            <p:cond delay="0"/>
                                          </p:stCondLst>
                                        </p:cTn>
                                        <p:tgtEl>
                                          <p:spTgt spid="16"/>
                                        </p:tgtEl>
                                        <p:attrNameLst>
                                          <p:attrName>ppt_y</p:attrName>
                                        </p:attrNameLst>
                                      </p:cBhvr>
                                      <p:tavLst>
                                        <p:tav tm="0" fmla="#ppt_y+(-#ppt_h/2*cos(ppt_r/180*pi))*((1.5-1.5*$)^2-(1.5-1.5*$)^3)">
                                          <p:val>
                                            <p:strVal val="0"/>
                                          </p:val>
                                        </p:tav>
                                        <p:tav tm="100000">
                                          <p:val>
                                            <p:strVal val="1"/>
                                          </p:val>
                                        </p:tav>
                                      </p:tavLst>
                                    </p:anim>
                                    <p:anim to="" calcmode="lin" valueType="num">
                                      <p:cBhvr>
                                        <p:cTn id="21" dur="700" fill="hold">
                                          <p:stCondLst>
                                            <p:cond delay="0"/>
                                          </p:stCondLst>
                                        </p:cTn>
                                        <p:tgtEl>
                                          <p:spTgt spid="16"/>
                                        </p:tgtEl>
                                        <p:attrNameLst>
                                          <p:attrName>ppt_h</p:attrName>
                                        </p:attrNameLst>
                                      </p:cBhvr>
                                      <p:tavLst>
                                        <p:tav tm="0" fmla="#ppt_h-(-#ppt_h)*((1.5-1.5*$)^2-(1.5-1.5*$)^3)">
                                          <p:val>
                                            <p:strVal val="0"/>
                                          </p:val>
                                        </p:tav>
                                        <p:tav tm="100000">
                                          <p:val>
                                            <p:strVal val="1"/>
                                          </p:val>
                                        </p:tav>
                                      </p:tavLst>
                                    </p:anim>
                                    <p:anim to="" calcmode="lin" valueType="num">
                                      <p:cBhvr>
                                        <p:cTn id="22" dur="700" fill="hold">
                                          <p:stCondLst>
                                            <p:cond delay="0"/>
                                          </p:stCondLst>
                                        </p:cTn>
                                        <p:tgtEl>
                                          <p:spTgt spid="16"/>
                                        </p:tgtEl>
                                        <p:attrNameLst>
                                          <p:attrName>ppt_w</p:attrName>
                                        </p:attrNameLst>
                                      </p:cBhvr>
                                      <p:tavLst>
                                        <p:tav tm="0" fmla="#ppt_w-(-#ppt_w)*((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2">
            <a:extLst>
              <a:ext uri="{FF2B5EF4-FFF2-40B4-BE49-F238E27FC236}">
                <a16:creationId xmlns:a16="http://schemas.microsoft.com/office/drawing/2014/main" id="{3B727AF9-D0CD-4D45-A170-0B3ADE6166B6}"/>
              </a:ext>
            </a:extLst>
          </p:cNvPr>
          <p:cNvSpPr/>
          <p:nvPr/>
        </p:nvSpPr>
        <p:spPr>
          <a:xfrm>
            <a:off x="854741" y="1072169"/>
            <a:ext cx="4832350" cy="501612"/>
          </a:xfrm>
          <a:prstGeom prst="rect">
            <a:avLst/>
          </a:prstGeom>
          <a:noFill/>
          <a:ln w="9525">
            <a:noFill/>
          </a:ln>
        </p:spPr>
        <p:txBody>
          <a:bodyPr wrap="square" anchor="t">
            <a:spAutoFit/>
          </a:bodyPr>
          <a:lstStyle/>
          <a:p>
            <a:pPr marL="342900" lvl="1" indent="-342900">
              <a:lnSpc>
                <a:spcPct val="150000"/>
              </a:lnSpc>
              <a:buClr>
                <a:srgbClr val="FFC000"/>
              </a:buClr>
              <a:buFont typeface="Wingdings" panose="05000000000000000000" charset="0"/>
              <a:buChar char="n"/>
            </a:pPr>
            <a:r>
              <a:rPr lang="en-US" altLang="zh-CN" sz="2000" b="1">
                <a:latin typeface="微软雅黑 Light" panose="020B0502040204020203" pitchFamily="34" charset="-122"/>
                <a:ea typeface="微软雅黑 Light" panose="020B0502040204020203" pitchFamily="34" charset="-122"/>
                <a:sym typeface="+mn-ea"/>
              </a:rPr>
              <a:t>WAL</a:t>
            </a:r>
            <a:r>
              <a:rPr lang="zh-CN" altLang="en-US" sz="2000" b="1">
                <a:latin typeface="微软雅黑 Light" panose="020B0502040204020203" pitchFamily="34" charset="-122"/>
                <a:ea typeface="微软雅黑 Light" panose="020B0502040204020203" pitchFamily="34" charset="-122"/>
                <a:sym typeface="+mn-ea"/>
              </a:rPr>
              <a:t>机制和</a:t>
            </a:r>
            <a:r>
              <a:rPr lang="en-US" altLang="zh-CN" sz="2000" b="1">
                <a:latin typeface="微软雅黑 Light" panose="020B0502040204020203" pitchFamily="34" charset="-122"/>
                <a:ea typeface="微软雅黑 Light" panose="020B0502040204020203" pitchFamily="34" charset="-122"/>
                <a:sym typeface="+mn-ea"/>
              </a:rPr>
              <a:t>redo</a:t>
            </a:r>
            <a:r>
              <a:rPr lang="zh-CN" altLang="en-US" sz="2000" b="1">
                <a:latin typeface="微软雅黑 Light" panose="020B0502040204020203" pitchFamily="34" charset="-122"/>
                <a:ea typeface="微软雅黑 Light" panose="020B0502040204020203" pitchFamily="34" charset="-122"/>
                <a:sym typeface="+mn-ea"/>
              </a:rPr>
              <a:t>日志的作用</a:t>
            </a:r>
            <a:endParaRPr lang="en-US" altLang="zh-CN" sz="1600">
              <a:latin typeface="微软雅黑 Light" panose="020B0502040204020203" pitchFamily="34" charset="-122"/>
              <a:ea typeface="微软雅黑 Light" panose="020B0502040204020203" pitchFamily="34" charset="-122"/>
            </a:endParaRPr>
          </a:p>
        </p:txBody>
      </p:sp>
      <p:pic>
        <p:nvPicPr>
          <p:cNvPr id="5" name="图片 4">
            <a:extLst>
              <a:ext uri="{FF2B5EF4-FFF2-40B4-BE49-F238E27FC236}">
                <a16:creationId xmlns:a16="http://schemas.microsoft.com/office/drawing/2014/main" id="{36F0AEED-0DC1-4047-A77B-42A6B9449A81}"/>
              </a:ext>
            </a:extLst>
          </p:cNvPr>
          <p:cNvPicPr>
            <a:picLocks noChangeAspect="1"/>
          </p:cNvPicPr>
          <p:nvPr/>
        </p:nvPicPr>
        <p:blipFill>
          <a:blip r:embed="rId2"/>
          <a:stretch>
            <a:fillRect/>
          </a:stretch>
        </p:blipFill>
        <p:spPr>
          <a:xfrm>
            <a:off x="3200577" y="1721856"/>
            <a:ext cx="7223306" cy="825521"/>
          </a:xfrm>
          <a:prstGeom prst="rect">
            <a:avLst/>
          </a:prstGeom>
        </p:spPr>
      </p:pic>
      <p:sp>
        <p:nvSpPr>
          <p:cNvPr id="14" name="矩形 13">
            <a:extLst>
              <a:ext uri="{FF2B5EF4-FFF2-40B4-BE49-F238E27FC236}">
                <a16:creationId xmlns:a16="http://schemas.microsoft.com/office/drawing/2014/main" id="{E09DE829-FC06-46A4-864D-47181E624FC9}"/>
              </a:ext>
            </a:extLst>
          </p:cNvPr>
          <p:cNvSpPr/>
          <p:nvPr/>
        </p:nvSpPr>
        <p:spPr>
          <a:xfrm>
            <a:off x="1154605" y="2825387"/>
            <a:ext cx="4638675" cy="460704"/>
          </a:xfrm>
          <a:prstGeom prst="rect">
            <a:avLst/>
          </a:prstGeom>
        </p:spPr>
        <p:txBody>
          <a:bodyPr wrap="square">
            <a:spAutoFit/>
          </a:bodyPr>
          <a:lstStyle/>
          <a:p>
            <a:pPr>
              <a:lnSpc>
                <a:spcPct val="150000"/>
              </a:lnSpc>
              <a:spcBef>
                <a:spcPts val="600"/>
              </a:spcBef>
              <a:buBlip>
                <a:blip r:embed="rId3"/>
              </a:buBlip>
            </a:pPr>
            <a:r>
              <a:rPr lang="zh-CN" altLang="en-US" b="1">
                <a:latin typeface="微软雅黑 Light" panose="020B0502040204020203" pitchFamily="34" charset="-122"/>
                <a:ea typeface="微软雅黑 Light" panose="020B0502040204020203" pitchFamily="34" charset="-122"/>
              </a:rPr>
              <a:t>简单的</a:t>
            </a:r>
            <a:r>
              <a:rPr lang="en-US" altLang="zh-CN" b="1">
                <a:latin typeface="微软雅黑 Light" panose="020B0502040204020203" pitchFamily="34" charset="-122"/>
                <a:ea typeface="微软雅黑 Light" panose="020B0502040204020203" pitchFamily="34" charset="-122"/>
              </a:rPr>
              <a:t>redo</a:t>
            </a:r>
            <a:r>
              <a:rPr lang="zh-CN" altLang="en-US" b="1">
                <a:latin typeface="微软雅黑 Light" panose="020B0502040204020203" pitchFamily="34" charset="-122"/>
                <a:ea typeface="微软雅黑 Light" panose="020B0502040204020203" pitchFamily="34" charset="-122"/>
              </a:rPr>
              <a:t>日志类型</a:t>
            </a:r>
            <a:endParaRPr lang="zh-CN" altLang="en-US">
              <a:latin typeface="微软雅黑 Light" panose="020B0502040204020203" pitchFamily="34" charset="-122"/>
              <a:ea typeface="微软雅黑 Light" panose="020B0502040204020203" pitchFamily="34" charset="-122"/>
            </a:endParaRPr>
          </a:p>
        </p:txBody>
      </p:sp>
      <p:pic>
        <p:nvPicPr>
          <p:cNvPr id="9" name="图片 8">
            <a:extLst>
              <a:ext uri="{FF2B5EF4-FFF2-40B4-BE49-F238E27FC236}">
                <a16:creationId xmlns:a16="http://schemas.microsoft.com/office/drawing/2014/main" id="{024652D5-42D1-482D-9348-38BE6DFCDD5D}"/>
              </a:ext>
            </a:extLst>
          </p:cNvPr>
          <p:cNvPicPr>
            <a:picLocks noChangeAspect="1"/>
          </p:cNvPicPr>
          <p:nvPr/>
        </p:nvPicPr>
        <p:blipFill>
          <a:blip r:embed="rId4"/>
          <a:stretch>
            <a:fillRect/>
          </a:stretch>
        </p:blipFill>
        <p:spPr>
          <a:xfrm>
            <a:off x="3027832" y="3287486"/>
            <a:ext cx="7568796" cy="728645"/>
          </a:xfrm>
          <a:prstGeom prst="rect">
            <a:avLst/>
          </a:prstGeom>
        </p:spPr>
      </p:pic>
      <p:sp>
        <p:nvSpPr>
          <p:cNvPr id="17" name="矩形 16">
            <a:extLst>
              <a:ext uri="{FF2B5EF4-FFF2-40B4-BE49-F238E27FC236}">
                <a16:creationId xmlns:a16="http://schemas.microsoft.com/office/drawing/2014/main" id="{1DB51426-D3F4-4A2C-ADFB-1FB97C6917EA}"/>
              </a:ext>
            </a:extLst>
          </p:cNvPr>
          <p:cNvSpPr/>
          <p:nvPr/>
        </p:nvSpPr>
        <p:spPr>
          <a:xfrm>
            <a:off x="1154605" y="4082627"/>
            <a:ext cx="4638675" cy="460704"/>
          </a:xfrm>
          <a:prstGeom prst="rect">
            <a:avLst/>
          </a:prstGeom>
        </p:spPr>
        <p:txBody>
          <a:bodyPr wrap="square">
            <a:spAutoFit/>
          </a:bodyPr>
          <a:lstStyle/>
          <a:p>
            <a:pPr>
              <a:lnSpc>
                <a:spcPct val="150000"/>
              </a:lnSpc>
              <a:spcBef>
                <a:spcPts val="600"/>
              </a:spcBef>
              <a:buBlip>
                <a:blip r:embed="rId3"/>
              </a:buBlip>
            </a:pPr>
            <a:r>
              <a:rPr lang="zh-CN" altLang="en-US" b="1">
                <a:latin typeface="微软雅黑 Light" panose="020B0502040204020203" pitchFamily="34" charset="-122"/>
                <a:ea typeface="微软雅黑 Light" panose="020B0502040204020203" pitchFamily="34" charset="-122"/>
              </a:rPr>
              <a:t>复杂一些的</a:t>
            </a:r>
            <a:r>
              <a:rPr lang="en-US" altLang="zh-CN" b="1">
                <a:latin typeface="微软雅黑 Light" panose="020B0502040204020203" pitchFamily="34" charset="-122"/>
                <a:ea typeface="微软雅黑 Light" panose="020B0502040204020203" pitchFamily="34" charset="-122"/>
              </a:rPr>
              <a:t>redo</a:t>
            </a:r>
            <a:r>
              <a:rPr lang="zh-CN" altLang="en-US" b="1">
                <a:latin typeface="微软雅黑 Light" panose="020B0502040204020203" pitchFamily="34" charset="-122"/>
                <a:ea typeface="微软雅黑 Light" panose="020B0502040204020203" pitchFamily="34" charset="-122"/>
              </a:rPr>
              <a:t>日志类型</a:t>
            </a:r>
            <a:endParaRPr lang="zh-CN" altLang="en-US">
              <a:latin typeface="微软雅黑 Light" panose="020B0502040204020203" pitchFamily="34" charset="-122"/>
              <a:ea typeface="微软雅黑 Light" panose="020B0502040204020203" pitchFamily="34" charset="-122"/>
            </a:endParaRPr>
          </a:p>
        </p:txBody>
      </p:sp>
      <p:pic>
        <p:nvPicPr>
          <p:cNvPr id="18" name="图片 17">
            <a:extLst>
              <a:ext uri="{FF2B5EF4-FFF2-40B4-BE49-F238E27FC236}">
                <a16:creationId xmlns:a16="http://schemas.microsoft.com/office/drawing/2014/main" id="{527A3705-D8A0-498B-84A6-2C5A6FF180A8}"/>
              </a:ext>
            </a:extLst>
          </p:cNvPr>
          <p:cNvPicPr/>
          <p:nvPr/>
        </p:nvPicPr>
        <p:blipFill>
          <a:blip r:embed="rId5"/>
          <a:stretch>
            <a:fillRect/>
          </a:stretch>
        </p:blipFill>
        <p:spPr>
          <a:xfrm>
            <a:off x="4258958" y="4339388"/>
            <a:ext cx="5600266" cy="2323962"/>
          </a:xfrm>
          <a:prstGeom prst="rect">
            <a:avLst/>
          </a:prstGeom>
        </p:spPr>
      </p:pic>
      <p:sp>
        <p:nvSpPr>
          <p:cNvPr id="20" name="文本框 19">
            <a:extLst>
              <a:ext uri="{FF2B5EF4-FFF2-40B4-BE49-F238E27FC236}">
                <a16:creationId xmlns:a16="http://schemas.microsoft.com/office/drawing/2014/main" id="{75F1213E-3369-4713-BA4F-6A3228AC4665}"/>
              </a:ext>
            </a:extLst>
          </p:cNvPr>
          <p:cNvSpPr txBox="1"/>
          <p:nvPr/>
        </p:nvSpPr>
        <p:spPr>
          <a:xfrm>
            <a:off x="1210204" y="1623847"/>
            <a:ext cx="6097508" cy="460704"/>
          </a:xfrm>
          <a:prstGeom prst="rect">
            <a:avLst/>
          </a:prstGeom>
          <a:noFill/>
        </p:spPr>
        <p:txBody>
          <a:bodyPr wrap="square">
            <a:spAutoFit/>
          </a:bodyPr>
          <a:lstStyle/>
          <a:p>
            <a:pPr marL="342900" lvl="1" indent="-342900">
              <a:lnSpc>
                <a:spcPct val="150000"/>
              </a:lnSpc>
              <a:buClr>
                <a:srgbClr val="FFC000"/>
              </a:buClr>
              <a:buFont typeface="Wingdings" panose="05000000000000000000" charset="0"/>
              <a:buChar char="n"/>
            </a:pPr>
            <a:r>
              <a:rPr lang="en-US" altLang="zh-CN" sz="1800" b="1">
                <a:solidFill>
                  <a:schemeClr val="tx1"/>
                </a:solidFill>
                <a:latin typeface="微软雅黑 Light" panose="020B0502040204020203" pitchFamily="34" charset="-122"/>
                <a:ea typeface="微软雅黑 Light" panose="020B0502040204020203" pitchFamily="34" charset="-122"/>
                <a:sym typeface="+mn-ea"/>
              </a:rPr>
              <a:t>redo</a:t>
            </a:r>
            <a:r>
              <a:rPr lang="zh-CN" altLang="en-US" sz="1800" b="1">
                <a:solidFill>
                  <a:schemeClr val="tx1"/>
                </a:solidFill>
                <a:latin typeface="微软雅黑 Light" panose="020B0502040204020203" pitchFamily="34" charset="-122"/>
                <a:ea typeface="微软雅黑 Light" panose="020B0502040204020203" pitchFamily="34" charset="-122"/>
                <a:sym typeface="+mn-ea"/>
              </a:rPr>
              <a:t>日志格式</a:t>
            </a:r>
            <a:endParaRPr lang="en-US" altLang="zh-CN" sz="1800" dirty="0">
              <a:latin typeface="微软雅黑 Light" panose="020B0502040204020203" pitchFamily="34" charset="-122"/>
              <a:ea typeface="微软雅黑 Light" panose="020B0502040204020203" pitchFamily="34" charset="-122"/>
              <a:sym typeface="+mn-ea"/>
            </a:endParaRPr>
          </a:p>
        </p:txBody>
      </p:sp>
      <p:sp>
        <p:nvSpPr>
          <p:cNvPr id="16" name="文本框 15">
            <a:extLst>
              <a:ext uri="{FF2B5EF4-FFF2-40B4-BE49-F238E27FC236}">
                <a16:creationId xmlns:a16="http://schemas.microsoft.com/office/drawing/2014/main" id="{E9022CD7-4EF9-446F-ABC1-F5AE9E9AB35A}"/>
              </a:ext>
            </a:extLst>
          </p:cNvPr>
          <p:cNvSpPr txBox="1"/>
          <p:nvPr/>
        </p:nvSpPr>
        <p:spPr>
          <a:xfrm>
            <a:off x="1210204" y="3509694"/>
            <a:ext cx="1515533" cy="369332"/>
          </a:xfrm>
          <a:prstGeom prst="rect">
            <a:avLst/>
          </a:prstGeom>
          <a:noFill/>
        </p:spPr>
        <p:txBody>
          <a:bodyPr wrap="square">
            <a:spAutoFit/>
          </a:bodyPr>
          <a:lstStyle/>
          <a:p>
            <a:r>
              <a:rPr lang="en-US" altLang="zh-CN" sz="1800">
                <a:effectLst/>
                <a:latin typeface="Calibri" panose="020F0502020204030204" pitchFamily="34" charset="0"/>
                <a:ea typeface="宋体" panose="02010600030101010101" pitchFamily="2" charset="-122"/>
                <a:cs typeface="Arial" panose="020B0604020202020204" pitchFamily="34" charset="0"/>
              </a:rPr>
              <a:t>MLOG_8BYTE</a:t>
            </a:r>
            <a:endParaRPr lang="zh-CN" altLang="en-US"/>
          </a:p>
        </p:txBody>
      </p:sp>
      <p:sp>
        <p:nvSpPr>
          <p:cNvPr id="19" name="文本框 48">
            <a:extLst>
              <a:ext uri="{FF2B5EF4-FFF2-40B4-BE49-F238E27FC236}">
                <a16:creationId xmlns:a16="http://schemas.microsoft.com/office/drawing/2014/main" id="{4EA035B7-A9FA-4F01-AAD9-2A3B6C2BC966}"/>
              </a:ext>
            </a:extLst>
          </p:cNvPr>
          <p:cNvSpPr txBox="1">
            <a:spLocks noChangeArrowheads="1"/>
          </p:cNvSpPr>
          <p:nvPr/>
        </p:nvSpPr>
        <p:spPr bwMode="auto">
          <a:xfrm>
            <a:off x="907738" y="218373"/>
            <a:ext cx="45856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en-US" altLang="zh-CN" sz="3200">
                <a:solidFill>
                  <a:schemeClr val="bg1">
                    <a:lumMod val="85000"/>
                  </a:schemeClr>
                </a:solidFill>
                <a:latin typeface="+mn-lt"/>
                <a:ea typeface="+mn-ea"/>
                <a:cs typeface="+mn-ea"/>
                <a:sym typeface="+mn-lt"/>
              </a:rPr>
              <a:t>InnoDB </a:t>
            </a:r>
            <a:r>
              <a:rPr lang="zh-CN" altLang="en-US" sz="3200">
                <a:solidFill>
                  <a:schemeClr val="bg1">
                    <a:lumMod val="85000"/>
                  </a:schemeClr>
                </a:solidFill>
                <a:latin typeface="+mn-lt"/>
                <a:ea typeface="+mn-ea"/>
                <a:cs typeface="+mn-ea"/>
                <a:sym typeface="+mn-lt"/>
              </a:rPr>
              <a:t>的 </a:t>
            </a:r>
            <a:r>
              <a:rPr lang="en-US" altLang="zh-CN" sz="3200">
                <a:solidFill>
                  <a:schemeClr val="bg1">
                    <a:lumMod val="85000"/>
                  </a:schemeClr>
                </a:solidFill>
                <a:latin typeface="+mn-lt"/>
                <a:ea typeface="+mn-ea"/>
                <a:cs typeface="+mn-ea"/>
                <a:sym typeface="+mn-lt"/>
              </a:rPr>
              <a:t>redo</a:t>
            </a:r>
            <a:r>
              <a:rPr lang="zh-CN" altLang="en-US" sz="3200">
                <a:solidFill>
                  <a:schemeClr val="bg1">
                    <a:lumMod val="85000"/>
                  </a:schemeClr>
                </a:solidFill>
                <a:latin typeface="+mn-lt"/>
                <a:ea typeface="+mn-ea"/>
                <a:cs typeface="+mn-ea"/>
                <a:sym typeface="+mn-lt"/>
              </a:rPr>
              <a:t>日志</a:t>
            </a:r>
            <a:endParaRPr lang="en-US" altLang="zh-CN" sz="3200">
              <a:solidFill>
                <a:schemeClr val="bg1">
                  <a:lumMod val="85000"/>
                </a:schemeClr>
              </a:solidFill>
              <a:latin typeface="+mn-lt"/>
              <a:ea typeface="+mn-ea"/>
              <a:cs typeface="+mn-ea"/>
              <a:sym typeface="+mn-lt"/>
            </a:endParaRPr>
          </a:p>
        </p:txBody>
      </p:sp>
      <p:sp>
        <p:nvSpPr>
          <p:cNvPr id="21" name="等腰三角形 20">
            <a:extLst>
              <a:ext uri="{FF2B5EF4-FFF2-40B4-BE49-F238E27FC236}">
                <a16:creationId xmlns:a16="http://schemas.microsoft.com/office/drawing/2014/main" id="{5B388388-7FF1-4FDC-B033-01F658B85A35}"/>
              </a:ext>
            </a:extLst>
          </p:cNvPr>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等腰三角形 21">
            <a:extLst>
              <a:ext uri="{FF2B5EF4-FFF2-40B4-BE49-F238E27FC236}">
                <a16:creationId xmlns:a16="http://schemas.microsoft.com/office/drawing/2014/main" id="{48B1AA8D-D161-43FD-B881-C33EB5682899}"/>
              </a:ext>
            </a:extLst>
          </p:cNvPr>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5561316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2">
            <a:extLst>
              <a:ext uri="{FF2B5EF4-FFF2-40B4-BE49-F238E27FC236}">
                <a16:creationId xmlns:a16="http://schemas.microsoft.com/office/drawing/2014/main" id="{E3BEA677-9F1D-4FAC-8FF5-18684AD2D28C}"/>
              </a:ext>
            </a:extLst>
          </p:cNvPr>
          <p:cNvSpPr/>
          <p:nvPr/>
        </p:nvSpPr>
        <p:spPr>
          <a:xfrm>
            <a:off x="708068" y="1022446"/>
            <a:ext cx="3724998" cy="501612"/>
          </a:xfrm>
          <a:prstGeom prst="rect">
            <a:avLst/>
          </a:prstGeom>
          <a:noFill/>
          <a:ln w="9525">
            <a:noFill/>
          </a:ln>
        </p:spPr>
        <p:txBody>
          <a:bodyPr wrap="square" anchor="t">
            <a:spAutoFit/>
          </a:bodyPr>
          <a:lstStyle/>
          <a:p>
            <a:pPr marL="342900" lvl="1" indent="-342900">
              <a:lnSpc>
                <a:spcPct val="150000"/>
              </a:lnSpc>
              <a:buClr>
                <a:srgbClr val="FFC000"/>
              </a:buClr>
              <a:buFont typeface="Wingdings" panose="05000000000000000000" charset="0"/>
              <a:buChar char="n"/>
            </a:pPr>
            <a:r>
              <a:rPr lang="en-US" altLang="zh-CN" sz="2000" b="1">
                <a:latin typeface="微软雅黑 Light" panose="020B0502040204020203" pitchFamily="34" charset="-122"/>
                <a:ea typeface="微软雅黑 Light" panose="020B0502040204020203" pitchFamily="34" charset="-122"/>
                <a:sym typeface="+mn-ea"/>
              </a:rPr>
              <a:t>redo</a:t>
            </a:r>
            <a:r>
              <a:rPr lang="zh-CN" altLang="en-US" sz="2000" b="1">
                <a:latin typeface="微软雅黑 Light" panose="020B0502040204020203" pitchFamily="34" charset="-122"/>
                <a:ea typeface="微软雅黑 Light" panose="020B0502040204020203" pitchFamily="34" charset="-122"/>
                <a:sym typeface="+mn-ea"/>
              </a:rPr>
              <a:t>日志的写入过程</a:t>
            </a:r>
            <a:endParaRPr lang="en-US" altLang="zh-CN" sz="2000" dirty="0">
              <a:latin typeface="微软雅黑 Light" panose="020B0502040204020203" pitchFamily="34" charset="-122"/>
              <a:ea typeface="微软雅黑 Light" panose="020B0502040204020203" pitchFamily="34" charset="-122"/>
              <a:sym typeface="+mn-ea"/>
            </a:endParaRPr>
          </a:p>
        </p:txBody>
      </p:sp>
      <p:sp>
        <p:nvSpPr>
          <p:cNvPr id="16" name="矩形 15">
            <a:extLst>
              <a:ext uri="{FF2B5EF4-FFF2-40B4-BE49-F238E27FC236}">
                <a16:creationId xmlns:a16="http://schemas.microsoft.com/office/drawing/2014/main" id="{4E5E50AC-901B-4850-A218-CBA8BCEBC568}"/>
              </a:ext>
            </a:extLst>
          </p:cNvPr>
          <p:cNvSpPr/>
          <p:nvPr/>
        </p:nvSpPr>
        <p:spPr>
          <a:xfrm>
            <a:off x="1101056" y="1588814"/>
            <a:ext cx="3575704" cy="460704"/>
          </a:xfrm>
          <a:prstGeom prst="rect">
            <a:avLst/>
          </a:prstGeom>
        </p:spPr>
        <p:txBody>
          <a:bodyPr wrap="square">
            <a:spAutoFit/>
          </a:bodyPr>
          <a:lstStyle/>
          <a:p>
            <a:pPr>
              <a:lnSpc>
                <a:spcPct val="150000"/>
              </a:lnSpc>
              <a:spcBef>
                <a:spcPts val="600"/>
              </a:spcBef>
              <a:buBlip>
                <a:blip r:embed="rId2"/>
              </a:buBlip>
            </a:pPr>
            <a:r>
              <a:rPr lang="en-US" altLang="zh-CN" b="1">
                <a:latin typeface="微软雅黑 Light" panose="020B0502040204020203" pitchFamily="34" charset="-122"/>
                <a:ea typeface="微软雅黑 Light" panose="020B0502040204020203" pitchFamily="34" charset="-122"/>
              </a:rPr>
              <a:t>redo log block</a:t>
            </a:r>
            <a:r>
              <a:rPr lang="zh-CN" altLang="en-US" b="1">
                <a:latin typeface="微软雅黑 Light" panose="020B0502040204020203" pitchFamily="34" charset="-122"/>
                <a:ea typeface="微软雅黑 Light" panose="020B0502040204020203" pitchFamily="34" charset="-122"/>
              </a:rPr>
              <a:t>和日志缓冲区</a:t>
            </a:r>
            <a:endParaRPr lang="zh-CN" altLang="en-US">
              <a:latin typeface="微软雅黑 Light" panose="020B0502040204020203" pitchFamily="34" charset="-122"/>
              <a:ea typeface="微软雅黑 Light" panose="020B0502040204020203" pitchFamily="34" charset="-122"/>
            </a:endParaRPr>
          </a:p>
        </p:txBody>
      </p:sp>
      <p:sp>
        <p:nvSpPr>
          <p:cNvPr id="19" name="矩形 18">
            <a:extLst>
              <a:ext uri="{FF2B5EF4-FFF2-40B4-BE49-F238E27FC236}">
                <a16:creationId xmlns:a16="http://schemas.microsoft.com/office/drawing/2014/main" id="{4FEA5AC4-3B75-4140-AC55-A0A3693E794C}"/>
              </a:ext>
            </a:extLst>
          </p:cNvPr>
          <p:cNvSpPr/>
          <p:nvPr/>
        </p:nvSpPr>
        <p:spPr>
          <a:xfrm>
            <a:off x="1101056" y="2231975"/>
            <a:ext cx="3575704" cy="460704"/>
          </a:xfrm>
          <a:prstGeom prst="rect">
            <a:avLst/>
          </a:prstGeom>
        </p:spPr>
        <p:txBody>
          <a:bodyPr wrap="square">
            <a:spAutoFit/>
          </a:bodyPr>
          <a:lstStyle/>
          <a:p>
            <a:pPr>
              <a:lnSpc>
                <a:spcPct val="150000"/>
              </a:lnSpc>
              <a:spcBef>
                <a:spcPts val="600"/>
              </a:spcBef>
              <a:buBlip>
                <a:blip r:embed="rId2"/>
              </a:buBlip>
            </a:pPr>
            <a:r>
              <a:rPr lang="en-US" altLang="zh-CN" b="1">
                <a:latin typeface="微软雅黑 Light" panose="020B0502040204020203" pitchFamily="34" charset="-122"/>
                <a:ea typeface="微软雅黑 Light" panose="020B0502040204020203" pitchFamily="34" charset="-122"/>
              </a:rPr>
              <a:t>redo</a:t>
            </a:r>
            <a:r>
              <a:rPr lang="zh-CN" altLang="en-US" b="1">
                <a:latin typeface="微软雅黑 Light" panose="020B0502040204020203" pitchFamily="34" charset="-122"/>
                <a:ea typeface="微软雅黑 Light" panose="020B0502040204020203" pitchFamily="34" charset="-122"/>
              </a:rPr>
              <a:t>日志刷盘时机</a:t>
            </a:r>
            <a:endParaRPr lang="zh-CN" altLang="en-US">
              <a:latin typeface="微软雅黑 Light" panose="020B0502040204020203" pitchFamily="34" charset="-122"/>
              <a:ea typeface="微软雅黑 Light" panose="020B0502040204020203" pitchFamily="34" charset="-122"/>
            </a:endParaRPr>
          </a:p>
        </p:txBody>
      </p:sp>
      <p:sp>
        <p:nvSpPr>
          <p:cNvPr id="20" name="矩形 19">
            <a:extLst>
              <a:ext uri="{FF2B5EF4-FFF2-40B4-BE49-F238E27FC236}">
                <a16:creationId xmlns:a16="http://schemas.microsoft.com/office/drawing/2014/main" id="{697E2316-50BE-4449-8C43-304FFFFFF75D}"/>
              </a:ext>
            </a:extLst>
          </p:cNvPr>
          <p:cNvSpPr/>
          <p:nvPr/>
        </p:nvSpPr>
        <p:spPr>
          <a:xfrm>
            <a:off x="1101056" y="3734683"/>
            <a:ext cx="3575704" cy="460704"/>
          </a:xfrm>
          <a:prstGeom prst="rect">
            <a:avLst/>
          </a:prstGeom>
        </p:spPr>
        <p:txBody>
          <a:bodyPr wrap="square">
            <a:spAutoFit/>
          </a:bodyPr>
          <a:lstStyle/>
          <a:p>
            <a:pPr>
              <a:lnSpc>
                <a:spcPct val="150000"/>
              </a:lnSpc>
              <a:spcBef>
                <a:spcPts val="600"/>
              </a:spcBef>
              <a:buBlip>
                <a:blip r:embed="rId2"/>
              </a:buBlip>
            </a:pPr>
            <a:r>
              <a:rPr lang="en-US" altLang="zh-CN" b="1">
                <a:latin typeface="微软雅黑 Light" panose="020B0502040204020203" pitchFamily="34" charset="-122"/>
                <a:ea typeface="微软雅黑 Light" panose="020B0502040204020203" pitchFamily="34" charset="-122"/>
              </a:rPr>
              <a:t>redo</a:t>
            </a:r>
            <a:r>
              <a:rPr lang="zh-CN" altLang="en-US" b="1">
                <a:latin typeface="微软雅黑 Light" panose="020B0502040204020203" pitchFamily="34" charset="-122"/>
                <a:ea typeface="微软雅黑 Light" panose="020B0502040204020203" pitchFamily="34" charset="-122"/>
              </a:rPr>
              <a:t>日志文件格式</a:t>
            </a:r>
            <a:endParaRPr lang="zh-CN" altLang="en-US">
              <a:latin typeface="微软雅黑 Light" panose="020B0502040204020203" pitchFamily="34" charset="-122"/>
              <a:ea typeface="微软雅黑 Light" panose="020B0502040204020203" pitchFamily="34" charset="-122"/>
            </a:endParaRPr>
          </a:p>
        </p:txBody>
      </p:sp>
      <p:sp>
        <p:nvSpPr>
          <p:cNvPr id="21" name="矩形 20">
            <a:extLst>
              <a:ext uri="{FF2B5EF4-FFF2-40B4-BE49-F238E27FC236}">
                <a16:creationId xmlns:a16="http://schemas.microsoft.com/office/drawing/2014/main" id="{17A7ED72-FEAA-40DF-9A47-FCE7BB6C7BCC}"/>
              </a:ext>
            </a:extLst>
          </p:cNvPr>
          <p:cNvSpPr/>
          <p:nvPr/>
        </p:nvSpPr>
        <p:spPr>
          <a:xfrm>
            <a:off x="1085968" y="2983329"/>
            <a:ext cx="3575704" cy="460704"/>
          </a:xfrm>
          <a:prstGeom prst="rect">
            <a:avLst/>
          </a:prstGeom>
        </p:spPr>
        <p:txBody>
          <a:bodyPr wrap="square">
            <a:spAutoFit/>
          </a:bodyPr>
          <a:lstStyle/>
          <a:p>
            <a:pPr>
              <a:lnSpc>
                <a:spcPct val="150000"/>
              </a:lnSpc>
              <a:spcBef>
                <a:spcPts val="600"/>
              </a:spcBef>
              <a:buBlip>
                <a:blip r:embed="rId2"/>
              </a:buBlip>
            </a:pPr>
            <a:r>
              <a:rPr lang="en-US" altLang="zh-CN" b="1">
                <a:latin typeface="微软雅黑 Light" panose="020B0502040204020203" pitchFamily="34" charset="-122"/>
                <a:ea typeface="微软雅黑 Light" panose="020B0502040204020203" pitchFamily="34" charset="-122"/>
              </a:rPr>
              <a:t>redo</a:t>
            </a:r>
            <a:r>
              <a:rPr lang="zh-CN" altLang="en-US" b="1">
                <a:latin typeface="微软雅黑 Light" panose="020B0502040204020203" pitchFamily="34" charset="-122"/>
                <a:ea typeface="微软雅黑 Light" panose="020B0502040204020203" pitchFamily="34" charset="-122"/>
              </a:rPr>
              <a:t>日志文件组</a:t>
            </a:r>
            <a:endParaRPr lang="zh-CN" altLang="en-US">
              <a:latin typeface="微软雅黑 Light" panose="020B0502040204020203" pitchFamily="34" charset="-122"/>
              <a:ea typeface="微软雅黑 Light" panose="020B0502040204020203" pitchFamily="34" charset="-122"/>
            </a:endParaRPr>
          </a:p>
        </p:txBody>
      </p:sp>
      <p:sp>
        <p:nvSpPr>
          <p:cNvPr id="22" name="矩形 2">
            <a:extLst>
              <a:ext uri="{FF2B5EF4-FFF2-40B4-BE49-F238E27FC236}">
                <a16:creationId xmlns:a16="http://schemas.microsoft.com/office/drawing/2014/main" id="{45D60845-558C-4A9F-8635-18C65258F700}"/>
              </a:ext>
            </a:extLst>
          </p:cNvPr>
          <p:cNvSpPr/>
          <p:nvPr/>
        </p:nvSpPr>
        <p:spPr>
          <a:xfrm>
            <a:off x="6002065" y="1072169"/>
            <a:ext cx="4832350" cy="501612"/>
          </a:xfrm>
          <a:prstGeom prst="rect">
            <a:avLst/>
          </a:prstGeom>
          <a:noFill/>
          <a:ln w="9525">
            <a:noFill/>
          </a:ln>
        </p:spPr>
        <p:txBody>
          <a:bodyPr wrap="square" anchor="t">
            <a:spAutoFit/>
          </a:bodyPr>
          <a:lstStyle/>
          <a:p>
            <a:pPr marL="342900" lvl="1" indent="-342900">
              <a:lnSpc>
                <a:spcPct val="150000"/>
              </a:lnSpc>
              <a:buClr>
                <a:srgbClr val="FFC000"/>
              </a:buClr>
              <a:buFont typeface="Wingdings" panose="05000000000000000000" charset="0"/>
              <a:buChar char="n"/>
            </a:pPr>
            <a:r>
              <a:rPr lang="en-US" altLang="zh-CN" sz="2000" b="1">
                <a:latin typeface="微软雅黑 Light" panose="020B0502040204020203" pitchFamily="34" charset="-122"/>
                <a:ea typeface="微软雅黑 Light" panose="020B0502040204020203" pitchFamily="34" charset="-122"/>
                <a:sym typeface="+mn-ea"/>
              </a:rPr>
              <a:t>Log Sequence Number</a:t>
            </a:r>
            <a:endParaRPr lang="en-US" altLang="zh-CN" sz="2000" dirty="0">
              <a:latin typeface="微软雅黑 Light" panose="020B0502040204020203" pitchFamily="34" charset="-122"/>
              <a:ea typeface="微软雅黑 Light" panose="020B0502040204020203" pitchFamily="34" charset="-122"/>
              <a:sym typeface="+mn-ea"/>
            </a:endParaRPr>
          </a:p>
        </p:txBody>
      </p:sp>
      <p:sp>
        <p:nvSpPr>
          <p:cNvPr id="23" name="矩形 22">
            <a:extLst>
              <a:ext uri="{FF2B5EF4-FFF2-40B4-BE49-F238E27FC236}">
                <a16:creationId xmlns:a16="http://schemas.microsoft.com/office/drawing/2014/main" id="{DF01ABDB-9D16-4AB1-AE11-856A2B686BDA}"/>
              </a:ext>
            </a:extLst>
          </p:cNvPr>
          <p:cNvSpPr/>
          <p:nvPr/>
        </p:nvSpPr>
        <p:spPr>
          <a:xfrm>
            <a:off x="6326293" y="1769074"/>
            <a:ext cx="4638675" cy="460704"/>
          </a:xfrm>
          <a:prstGeom prst="rect">
            <a:avLst/>
          </a:prstGeom>
        </p:spPr>
        <p:txBody>
          <a:bodyPr wrap="square">
            <a:spAutoFit/>
          </a:bodyPr>
          <a:lstStyle/>
          <a:p>
            <a:pPr>
              <a:lnSpc>
                <a:spcPct val="150000"/>
              </a:lnSpc>
              <a:spcBef>
                <a:spcPts val="600"/>
              </a:spcBef>
              <a:buBlip>
                <a:blip r:embed="rId2"/>
              </a:buBlip>
            </a:pPr>
            <a:r>
              <a:rPr lang="en-US" altLang="zh-CN" b="1">
                <a:latin typeface="微软雅黑 Light" panose="020B0502040204020203" pitchFamily="34" charset="-122"/>
                <a:ea typeface="微软雅黑 Light" panose="020B0502040204020203" pitchFamily="34" charset="-122"/>
              </a:rPr>
              <a:t>flushed_to_disk_lsn</a:t>
            </a:r>
            <a:endParaRPr lang="zh-CN" altLang="en-US">
              <a:latin typeface="微软雅黑 Light" panose="020B0502040204020203" pitchFamily="34" charset="-122"/>
              <a:ea typeface="微软雅黑 Light" panose="020B0502040204020203" pitchFamily="34" charset="-122"/>
            </a:endParaRPr>
          </a:p>
        </p:txBody>
      </p:sp>
      <p:sp>
        <p:nvSpPr>
          <p:cNvPr id="24" name="矩形 23">
            <a:extLst>
              <a:ext uri="{FF2B5EF4-FFF2-40B4-BE49-F238E27FC236}">
                <a16:creationId xmlns:a16="http://schemas.microsoft.com/office/drawing/2014/main" id="{B1587C3A-8AB4-411A-B1F5-436BAF02473D}"/>
              </a:ext>
            </a:extLst>
          </p:cNvPr>
          <p:cNvSpPr/>
          <p:nvPr/>
        </p:nvSpPr>
        <p:spPr>
          <a:xfrm>
            <a:off x="6326293" y="2412235"/>
            <a:ext cx="4638675" cy="460704"/>
          </a:xfrm>
          <a:prstGeom prst="rect">
            <a:avLst/>
          </a:prstGeom>
        </p:spPr>
        <p:txBody>
          <a:bodyPr wrap="square">
            <a:spAutoFit/>
          </a:bodyPr>
          <a:lstStyle/>
          <a:p>
            <a:pPr>
              <a:lnSpc>
                <a:spcPct val="150000"/>
              </a:lnSpc>
              <a:spcBef>
                <a:spcPts val="600"/>
              </a:spcBef>
              <a:buBlip>
                <a:blip r:embed="rId2"/>
              </a:buBlip>
            </a:pPr>
            <a:r>
              <a:rPr lang="zh-CN" altLang="en-US" b="1">
                <a:latin typeface="微软雅黑 Light" panose="020B0502040204020203" pitchFamily="34" charset="-122"/>
                <a:ea typeface="微软雅黑 Light" panose="020B0502040204020203" pitchFamily="34" charset="-122"/>
              </a:rPr>
              <a:t>查看系统中的各种</a:t>
            </a:r>
            <a:r>
              <a:rPr lang="en-US" altLang="zh-CN" b="1">
                <a:latin typeface="微软雅黑 Light" panose="020B0502040204020203" pitchFamily="34" charset="-122"/>
                <a:ea typeface="微软雅黑 Light" panose="020B0502040204020203" pitchFamily="34" charset="-122"/>
              </a:rPr>
              <a:t>LSN</a:t>
            </a:r>
            <a:r>
              <a:rPr lang="zh-CN" altLang="en-US" b="1">
                <a:latin typeface="微软雅黑 Light" panose="020B0502040204020203" pitchFamily="34" charset="-122"/>
                <a:ea typeface="微软雅黑 Light" panose="020B0502040204020203" pitchFamily="34" charset="-122"/>
              </a:rPr>
              <a:t>值</a:t>
            </a:r>
            <a:endParaRPr lang="zh-CN" altLang="en-US">
              <a:latin typeface="微软雅黑 Light" panose="020B0502040204020203" pitchFamily="34" charset="-122"/>
              <a:ea typeface="微软雅黑 Light" panose="020B0502040204020203" pitchFamily="34" charset="-122"/>
            </a:endParaRPr>
          </a:p>
        </p:txBody>
      </p:sp>
      <p:sp>
        <p:nvSpPr>
          <p:cNvPr id="25" name="矩形 2">
            <a:extLst>
              <a:ext uri="{FF2B5EF4-FFF2-40B4-BE49-F238E27FC236}">
                <a16:creationId xmlns:a16="http://schemas.microsoft.com/office/drawing/2014/main" id="{36CF4BE5-4FE8-4636-83F8-7E5BAB67527F}"/>
              </a:ext>
            </a:extLst>
          </p:cNvPr>
          <p:cNvSpPr/>
          <p:nvPr/>
        </p:nvSpPr>
        <p:spPr>
          <a:xfrm>
            <a:off x="6002065" y="4346815"/>
            <a:ext cx="4832350" cy="501612"/>
          </a:xfrm>
          <a:prstGeom prst="rect">
            <a:avLst/>
          </a:prstGeom>
          <a:noFill/>
          <a:ln w="9525">
            <a:noFill/>
          </a:ln>
        </p:spPr>
        <p:txBody>
          <a:bodyPr wrap="square" anchor="t">
            <a:spAutoFit/>
          </a:bodyPr>
          <a:lstStyle/>
          <a:p>
            <a:pPr marL="342900" lvl="1" indent="-342900">
              <a:lnSpc>
                <a:spcPct val="150000"/>
              </a:lnSpc>
              <a:buClr>
                <a:srgbClr val="FFC000"/>
              </a:buClr>
              <a:buFont typeface="Wingdings" panose="05000000000000000000" charset="0"/>
              <a:buChar char="n"/>
            </a:pPr>
            <a:r>
              <a:rPr lang="en-US" altLang="zh-CN" sz="2000" b="1">
                <a:latin typeface="微软雅黑 Light" panose="020B0502040204020203" pitchFamily="34" charset="-122"/>
                <a:ea typeface="微软雅黑 Light" panose="020B0502040204020203" pitchFamily="34" charset="-122"/>
                <a:sym typeface="+mn-ea"/>
              </a:rPr>
              <a:t>innodb_flush_log_at_trx_commit</a:t>
            </a:r>
            <a:endParaRPr lang="en-US" altLang="zh-CN" sz="2000" dirty="0">
              <a:latin typeface="微软雅黑 Light" panose="020B0502040204020203" pitchFamily="34" charset="-122"/>
              <a:ea typeface="微软雅黑 Light" panose="020B0502040204020203" pitchFamily="34" charset="-122"/>
              <a:sym typeface="+mn-ea"/>
            </a:endParaRPr>
          </a:p>
        </p:txBody>
      </p:sp>
      <p:sp>
        <p:nvSpPr>
          <p:cNvPr id="26" name="矩形 2">
            <a:extLst>
              <a:ext uri="{FF2B5EF4-FFF2-40B4-BE49-F238E27FC236}">
                <a16:creationId xmlns:a16="http://schemas.microsoft.com/office/drawing/2014/main" id="{D5A4355F-8351-40EA-B3F1-FCDF7D4E3C45}"/>
              </a:ext>
            </a:extLst>
          </p:cNvPr>
          <p:cNvSpPr/>
          <p:nvPr/>
        </p:nvSpPr>
        <p:spPr>
          <a:xfrm>
            <a:off x="6002065" y="5002812"/>
            <a:ext cx="4832350" cy="501612"/>
          </a:xfrm>
          <a:prstGeom prst="rect">
            <a:avLst/>
          </a:prstGeom>
          <a:noFill/>
          <a:ln w="9525">
            <a:noFill/>
          </a:ln>
        </p:spPr>
        <p:txBody>
          <a:bodyPr wrap="square" anchor="t">
            <a:spAutoFit/>
          </a:bodyPr>
          <a:lstStyle/>
          <a:p>
            <a:pPr marL="342900" lvl="1" indent="-342900">
              <a:lnSpc>
                <a:spcPct val="150000"/>
              </a:lnSpc>
              <a:buClr>
                <a:srgbClr val="FFC000"/>
              </a:buClr>
              <a:buFont typeface="Wingdings" panose="05000000000000000000" charset="0"/>
              <a:buChar char="n"/>
            </a:pPr>
            <a:r>
              <a:rPr lang="zh-CN" altLang="en-US" sz="2000" b="1">
                <a:latin typeface="微软雅黑 Light" panose="020B0502040204020203" pitchFamily="34" charset="-122"/>
                <a:ea typeface="微软雅黑 Light" panose="020B0502040204020203" pitchFamily="34" charset="-122"/>
                <a:sym typeface="+mn-ea"/>
              </a:rPr>
              <a:t>崩溃后的恢复</a:t>
            </a:r>
            <a:endParaRPr lang="en-US" altLang="zh-CN" sz="2000" dirty="0">
              <a:latin typeface="微软雅黑 Light" panose="020B0502040204020203" pitchFamily="34" charset="-122"/>
              <a:ea typeface="微软雅黑 Light" panose="020B0502040204020203" pitchFamily="34" charset="-122"/>
              <a:sym typeface="+mn-ea"/>
            </a:endParaRPr>
          </a:p>
        </p:txBody>
      </p:sp>
      <p:sp>
        <p:nvSpPr>
          <p:cNvPr id="27" name="矩形 2">
            <a:extLst>
              <a:ext uri="{FF2B5EF4-FFF2-40B4-BE49-F238E27FC236}">
                <a16:creationId xmlns:a16="http://schemas.microsoft.com/office/drawing/2014/main" id="{02FA01CC-7CF8-44CE-9F36-2EDB306A6B6C}"/>
              </a:ext>
            </a:extLst>
          </p:cNvPr>
          <p:cNvSpPr/>
          <p:nvPr/>
        </p:nvSpPr>
        <p:spPr>
          <a:xfrm>
            <a:off x="6002065" y="5639625"/>
            <a:ext cx="4832350" cy="501612"/>
          </a:xfrm>
          <a:prstGeom prst="rect">
            <a:avLst/>
          </a:prstGeom>
          <a:noFill/>
          <a:ln w="9525">
            <a:noFill/>
          </a:ln>
        </p:spPr>
        <p:txBody>
          <a:bodyPr wrap="square" anchor="t">
            <a:spAutoFit/>
          </a:bodyPr>
          <a:lstStyle/>
          <a:p>
            <a:pPr marL="342900" lvl="1" indent="-342900">
              <a:lnSpc>
                <a:spcPct val="150000"/>
              </a:lnSpc>
              <a:buClr>
                <a:srgbClr val="FFC000"/>
              </a:buClr>
              <a:buFont typeface="Wingdings" panose="05000000000000000000" charset="0"/>
              <a:buChar char="n"/>
            </a:pPr>
            <a:r>
              <a:rPr lang="zh-CN" altLang="en-US" sz="2000" b="1">
                <a:latin typeface="微软雅黑 Light" panose="020B0502040204020203" pitchFamily="34" charset="-122"/>
                <a:ea typeface="微软雅黑 Light" panose="020B0502040204020203" pitchFamily="34" charset="-122"/>
                <a:sym typeface="+mn-ea"/>
              </a:rPr>
              <a:t>崩溃后的恢复为什么不用</a:t>
            </a:r>
            <a:r>
              <a:rPr lang="en-US" altLang="zh-CN" sz="2000" b="1">
                <a:latin typeface="微软雅黑 Light" panose="020B0502040204020203" pitchFamily="34" charset="-122"/>
                <a:ea typeface="微软雅黑 Light" panose="020B0502040204020203" pitchFamily="34" charset="-122"/>
                <a:sym typeface="+mn-ea"/>
              </a:rPr>
              <a:t>binlog</a:t>
            </a:r>
            <a:r>
              <a:rPr lang="zh-CN" altLang="en-US" sz="2000" b="1">
                <a:latin typeface="微软雅黑 Light" panose="020B0502040204020203" pitchFamily="34" charset="-122"/>
                <a:ea typeface="微软雅黑 Light" panose="020B0502040204020203" pitchFamily="34" charset="-122"/>
                <a:sym typeface="+mn-ea"/>
              </a:rPr>
              <a:t>？</a:t>
            </a:r>
            <a:endParaRPr lang="en-US" altLang="zh-CN" sz="2000" dirty="0">
              <a:latin typeface="微软雅黑 Light" panose="020B0502040204020203" pitchFamily="34" charset="-122"/>
              <a:ea typeface="微软雅黑 Light" panose="020B0502040204020203" pitchFamily="34" charset="-122"/>
              <a:sym typeface="+mn-ea"/>
            </a:endParaRPr>
          </a:p>
        </p:txBody>
      </p:sp>
      <p:sp>
        <p:nvSpPr>
          <p:cNvPr id="28" name="文本框 48">
            <a:extLst>
              <a:ext uri="{FF2B5EF4-FFF2-40B4-BE49-F238E27FC236}">
                <a16:creationId xmlns:a16="http://schemas.microsoft.com/office/drawing/2014/main" id="{6DB30FA4-BF9C-4212-B754-5635A997C0E1}"/>
              </a:ext>
            </a:extLst>
          </p:cNvPr>
          <p:cNvSpPr txBox="1">
            <a:spLocks noChangeArrowheads="1"/>
          </p:cNvSpPr>
          <p:nvPr/>
        </p:nvSpPr>
        <p:spPr bwMode="auto">
          <a:xfrm>
            <a:off x="907738" y="218373"/>
            <a:ext cx="45856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en-US" altLang="zh-CN" sz="3200">
                <a:solidFill>
                  <a:schemeClr val="bg1">
                    <a:lumMod val="85000"/>
                  </a:schemeClr>
                </a:solidFill>
                <a:latin typeface="+mn-lt"/>
                <a:ea typeface="+mn-ea"/>
                <a:cs typeface="+mn-ea"/>
                <a:sym typeface="+mn-lt"/>
              </a:rPr>
              <a:t>InnoDB </a:t>
            </a:r>
            <a:r>
              <a:rPr lang="zh-CN" altLang="en-US" sz="3200">
                <a:solidFill>
                  <a:schemeClr val="bg1">
                    <a:lumMod val="85000"/>
                  </a:schemeClr>
                </a:solidFill>
                <a:latin typeface="+mn-lt"/>
                <a:ea typeface="+mn-ea"/>
                <a:cs typeface="+mn-ea"/>
                <a:sym typeface="+mn-lt"/>
              </a:rPr>
              <a:t>的 </a:t>
            </a:r>
            <a:r>
              <a:rPr lang="en-US" altLang="zh-CN" sz="3200">
                <a:solidFill>
                  <a:schemeClr val="bg1">
                    <a:lumMod val="85000"/>
                  </a:schemeClr>
                </a:solidFill>
                <a:latin typeface="+mn-lt"/>
                <a:ea typeface="+mn-ea"/>
                <a:cs typeface="+mn-ea"/>
                <a:sym typeface="+mn-lt"/>
              </a:rPr>
              <a:t>redo</a:t>
            </a:r>
            <a:r>
              <a:rPr lang="zh-CN" altLang="en-US" sz="3200">
                <a:solidFill>
                  <a:schemeClr val="bg1">
                    <a:lumMod val="85000"/>
                  </a:schemeClr>
                </a:solidFill>
                <a:latin typeface="+mn-lt"/>
                <a:ea typeface="+mn-ea"/>
                <a:cs typeface="+mn-ea"/>
                <a:sym typeface="+mn-lt"/>
              </a:rPr>
              <a:t>日志</a:t>
            </a:r>
            <a:endParaRPr lang="en-US" altLang="zh-CN" sz="3200">
              <a:solidFill>
                <a:schemeClr val="bg1">
                  <a:lumMod val="85000"/>
                </a:schemeClr>
              </a:solidFill>
              <a:latin typeface="+mn-lt"/>
              <a:ea typeface="+mn-ea"/>
              <a:cs typeface="+mn-ea"/>
              <a:sym typeface="+mn-lt"/>
            </a:endParaRPr>
          </a:p>
        </p:txBody>
      </p:sp>
      <p:sp>
        <p:nvSpPr>
          <p:cNvPr id="29" name="等腰三角形 28">
            <a:extLst>
              <a:ext uri="{FF2B5EF4-FFF2-40B4-BE49-F238E27FC236}">
                <a16:creationId xmlns:a16="http://schemas.microsoft.com/office/drawing/2014/main" id="{A6477AA6-1F3C-4C5A-9F7D-66540411911B}"/>
              </a:ext>
            </a:extLst>
          </p:cNvPr>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等腰三角形 29">
            <a:extLst>
              <a:ext uri="{FF2B5EF4-FFF2-40B4-BE49-F238E27FC236}">
                <a16:creationId xmlns:a16="http://schemas.microsoft.com/office/drawing/2014/main" id="{F39049FD-3F1C-4A98-A88B-E7FA778AD00B}"/>
              </a:ext>
            </a:extLst>
          </p:cNvPr>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636611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2">
            <a:extLst>
              <a:ext uri="{FF2B5EF4-FFF2-40B4-BE49-F238E27FC236}">
                <a16:creationId xmlns:a16="http://schemas.microsoft.com/office/drawing/2014/main" id="{3B727AF9-D0CD-4D45-A170-0B3ADE6166B6}"/>
              </a:ext>
            </a:extLst>
          </p:cNvPr>
          <p:cNvSpPr/>
          <p:nvPr/>
        </p:nvSpPr>
        <p:spPr>
          <a:xfrm>
            <a:off x="854741" y="1072169"/>
            <a:ext cx="4832350" cy="501612"/>
          </a:xfrm>
          <a:prstGeom prst="rect">
            <a:avLst/>
          </a:prstGeom>
          <a:noFill/>
          <a:ln w="9525">
            <a:noFill/>
          </a:ln>
        </p:spPr>
        <p:txBody>
          <a:bodyPr wrap="square" anchor="t">
            <a:spAutoFit/>
          </a:bodyPr>
          <a:lstStyle/>
          <a:p>
            <a:pPr marL="342900" lvl="1" indent="-342900">
              <a:lnSpc>
                <a:spcPct val="150000"/>
              </a:lnSpc>
              <a:buClr>
                <a:srgbClr val="FFC000"/>
              </a:buClr>
              <a:buFont typeface="Wingdings" panose="05000000000000000000" charset="0"/>
              <a:buChar char="n"/>
            </a:pPr>
            <a:r>
              <a:rPr lang="zh-CN" altLang="en-US" sz="2000" b="1">
                <a:latin typeface="微软雅黑 Light" panose="020B0502040204020203" pitchFamily="34" charset="-122"/>
                <a:ea typeface="微软雅黑 Light" panose="020B0502040204020203" pitchFamily="34" charset="-122"/>
                <a:sym typeface="+mn-ea"/>
              </a:rPr>
              <a:t>事务回滚的需求</a:t>
            </a:r>
            <a:endParaRPr lang="en-US" altLang="zh-CN" sz="2000" dirty="0">
              <a:latin typeface="微软雅黑 Light" panose="020B0502040204020203" pitchFamily="34" charset="-122"/>
              <a:ea typeface="微软雅黑 Light" panose="020B0502040204020203" pitchFamily="34" charset="-122"/>
              <a:sym typeface="+mn-ea"/>
            </a:endParaRPr>
          </a:p>
        </p:txBody>
      </p:sp>
      <p:sp>
        <p:nvSpPr>
          <p:cNvPr id="14" name="矩形 13">
            <a:extLst>
              <a:ext uri="{FF2B5EF4-FFF2-40B4-BE49-F238E27FC236}">
                <a16:creationId xmlns:a16="http://schemas.microsoft.com/office/drawing/2014/main" id="{E09DE829-FC06-46A4-864D-47181E624FC9}"/>
              </a:ext>
            </a:extLst>
          </p:cNvPr>
          <p:cNvSpPr/>
          <p:nvPr/>
        </p:nvSpPr>
        <p:spPr>
          <a:xfrm>
            <a:off x="1211942" y="2883297"/>
            <a:ext cx="4638675" cy="460704"/>
          </a:xfrm>
          <a:prstGeom prst="rect">
            <a:avLst/>
          </a:prstGeom>
        </p:spPr>
        <p:txBody>
          <a:bodyPr wrap="square">
            <a:spAutoFit/>
          </a:bodyPr>
          <a:lstStyle/>
          <a:p>
            <a:pPr>
              <a:lnSpc>
                <a:spcPct val="150000"/>
              </a:lnSpc>
              <a:spcBef>
                <a:spcPts val="600"/>
              </a:spcBef>
              <a:buBlip>
                <a:blip r:embed="rId2"/>
              </a:buBlip>
            </a:pPr>
            <a:r>
              <a:rPr lang="zh-CN" altLang="en-US" b="1">
                <a:latin typeface="微软雅黑 Light" panose="020B0502040204020203" pitchFamily="34" charset="-122"/>
                <a:ea typeface="微软雅黑 Light" panose="020B0502040204020203" pitchFamily="34" charset="-122"/>
              </a:rPr>
              <a:t>事务</a:t>
            </a:r>
            <a:r>
              <a:rPr lang="en-US" altLang="zh-CN" b="1">
                <a:latin typeface="微软雅黑 Light" panose="020B0502040204020203" pitchFamily="34" charset="-122"/>
                <a:ea typeface="微软雅黑 Light" panose="020B0502040204020203" pitchFamily="34" charset="-122"/>
              </a:rPr>
              <a:t>id</a:t>
            </a:r>
            <a:r>
              <a:rPr lang="zh-CN" altLang="en-US" b="1">
                <a:latin typeface="微软雅黑 Light" panose="020B0502040204020203" pitchFamily="34" charset="-122"/>
                <a:ea typeface="微软雅黑 Light" panose="020B0502040204020203" pitchFamily="34" charset="-122"/>
              </a:rPr>
              <a:t>生成机制</a:t>
            </a:r>
            <a:endParaRPr lang="zh-CN" altLang="en-US">
              <a:latin typeface="微软雅黑 Light" panose="020B0502040204020203" pitchFamily="34" charset="-122"/>
              <a:ea typeface="微软雅黑 Light" panose="020B0502040204020203" pitchFamily="34" charset="-122"/>
            </a:endParaRPr>
          </a:p>
        </p:txBody>
      </p:sp>
      <p:sp>
        <p:nvSpPr>
          <p:cNvPr id="17" name="矩形 16">
            <a:extLst>
              <a:ext uri="{FF2B5EF4-FFF2-40B4-BE49-F238E27FC236}">
                <a16:creationId xmlns:a16="http://schemas.microsoft.com/office/drawing/2014/main" id="{1DB51426-D3F4-4A2C-ADFB-1FB97C6917EA}"/>
              </a:ext>
            </a:extLst>
          </p:cNvPr>
          <p:cNvSpPr/>
          <p:nvPr/>
        </p:nvSpPr>
        <p:spPr>
          <a:xfrm>
            <a:off x="1211943" y="2312585"/>
            <a:ext cx="4638675" cy="460704"/>
          </a:xfrm>
          <a:prstGeom prst="rect">
            <a:avLst/>
          </a:prstGeom>
        </p:spPr>
        <p:txBody>
          <a:bodyPr wrap="square">
            <a:spAutoFit/>
          </a:bodyPr>
          <a:lstStyle/>
          <a:p>
            <a:pPr>
              <a:lnSpc>
                <a:spcPct val="150000"/>
              </a:lnSpc>
              <a:spcBef>
                <a:spcPts val="600"/>
              </a:spcBef>
              <a:buBlip>
                <a:blip r:embed="rId2"/>
              </a:buBlip>
            </a:pPr>
            <a:r>
              <a:rPr lang="zh-CN" altLang="en-US" b="1">
                <a:latin typeface="微软雅黑 Light" panose="020B0502040204020203" pitchFamily="34" charset="-122"/>
                <a:ea typeface="微软雅黑 Light" panose="020B0502040204020203" pitchFamily="34" charset="-122"/>
              </a:rPr>
              <a:t>给事务分配</a:t>
            </a:r>
            <a:r>
              <a:rPr lang="en-US" altLang="zh-CN" b="1">
                <a:latin typeface="微软雅黑 Light" panose="020B0502040204020203" pitchFamily="34" charset="-122"/>
                <a:ea typeface="微软雅黑 Light" panose="020B0502040204020203" pitchFamily="34" charset="-122"/>
              </a:rPr>
              <a:t>id</a:t>
            </a:r>
            <a:r>
              <a:rPr lang="zh-CN" altLang="en-US" b="1">
                <a:latin typeface="微软雅黑 Light" panose="020B0502040204020203" pitchFamily="34" charset="-122"/>
                <a:ea typeface="微软雅黑 Light" panose="020B0502040204020203" pitchFamily="34" charset="-122"/>
              </a:rPr>
              <a:t>的时机</a:t>
            </a:r>
            <a:endParaRPr lang="zh-CN" altLang="en-US">
              <a:latin typeface="微软雅黑 Light" panose="020B0502040204020203" pitchFamily="34" charset="-122"/>
              <a:ea typeface="微软雅黑 Light" panose="020B0502040204020203" pitchFamily="34" charset="-122"/>
            </a:endParaRPr>
          </a:p>
        </p:txBody>
      </p:sp>
      <p:sp>
        <p:nvSpPr>
          <p:cNvPr id="15" name="矩形 2">
            <a:extLst>
              <a:ext uri="{FF2B5EF4-FFF2-40B4-BE49-F238E27FC236}">
                <a16:creationId xmlns:a16="http://schemas.microsoft.com/office/drawing/2014/main" id="{E3BEA677-9F1D-4FAC-8FF5-18684AD2D28C}"/>
              </a:ext>
            </a:extLst>
          </p:cNvPr>
          <p:cNvSpPr/>
          <p:nvPr/>
        </p:nvSpPr>
        <p:spPr>
          <a:xfrm>
            <a:off x="854741" y="1758823"/>
            <a:ext cx="4832350" cy="501612"/>
          </a:xfrm>
          <a:prstGeom prst="rect">
            <a:avLst/>
          </a:prstGeom>
          <a:noFill/>
          <a:ln w="9525">
            <a:noFill/>
          </a:ln>
        </p:spPr>
        <p:txBody>
          <a:bodyPr wrap="square" anchor="t">
            <a:spAutoFit/>
          </a:bodyPr>
          <a:lstStyle/>
          <a:p>
            <a:pPr marL="342900" lvl="1" indent="-342900">
              <a:lnSpc>
                <a:spcPct val="150000"/>
              </a:lnSpc>
              <a:buClr>
                <a:srgbClr val="FFC000"/>
              </a:buClr>
              <a:buFont typeface="Wingdings" panose="05000000000000000000" charset="0"/>
              <a:buChar char="n"/>
            </a:pPr>
            <a:r>
              <a:rPr lang="zh-CN" altLang="en-US" sz="2000" b="1">
                <a:latin typeface="微软雅黑 Light" panose="020B0502040204020203" pitchFamily="34" charset="-122"/>
                <a:ea typeface="微软雅黑 Light" panose="020B0502040204020203" pitchFamily="34" charset="-122"/>
                <a:sym typeface="+mn-ea"/>
              </a:rPr>
              <a:t>事务</a:t>
            </a:r>
            <a:r>
              <a:rPr lang="en-US" altLang="zh-CN" sz="2000" b="1">
                <a:latin typeface="微软雅黑 Light" panose="020B0502040204020203" pitchFamily="34" charset="-122"/>
                <a:ea typeface="微软雅黑 Light" panose="020B0502040204020203" pitchFamily="34" charset="-122"/>
                <a:sym typeface="+mn-ea"/>
              </a:rPr>
              <a:t>id</a:t>
            </a:r>
            <a:endParaRPr lang="en-US" altLang="zh-CN" sz="2000" dirty="0">
              <a:latin typeface="微软雅黑 Light" panose="020B0502040204020203" pitchFamily="34" charset="-122"/>
              <a:ea typeface="微软雅黑 Light" panose="020B0502040204020203" pitchFamily="34" charset="-122"/>
              <a:sym typeface="+mn-ea"/>
            </a:endParaRPr>
          </a:p>
        </p:txBody>
      </p:sp>
      <p:sp>
        <p:nvSpPr>
          <p:cNvPr id="22" name="矩形 2">
            <a:extLst>
              <a:ext uri="{FF2B5EF4-FFF2-40B4-BE49-F238E27FC236}">
                <a16:creationId xmlns:a16="http://schemas.microsoft.com/office/drawing/2014/main" id="{45D60845-558C-4A9F-8635-18C65258F700}"/>
              </a:ext>
            </a:extLst>
          </p:cNvPr>
          <p:cNvSpPr/>
          <p:nvPr/>
        </p:nvSpPr>
        <p:spPr>
          <a:xfrm>
            <a:off x="854741" y="3496464"/>
            <a:ext cx="4832350" cy="501612"/>
          </a:xfrm>
          <a:prstGeom prst="rect">
            <a:avLst/>
          </a:prstGeom>
          <a:noFill/>
          <a:ln w="9525">
            <a:noFill/>
          </a:ln>
        </p:spPr>
        <p:txBody>
          <a:bodyPr wrap="square" anchor="t">
            <a:spAutoFit/>
          </a:bodyPr>
          <a:lstStyle/>
          <a:p>
            <a:pPr marL="342900" lvl="1" indent="-342900">
              <a:lnSpc>
                <a:spcPct val="150000"/>
              </a:lnSpc>
              <a:buClr>
                <a:srgbClr val="FFC000"/>
              </a:buClr>
              <a:buFont typeface="Wingdings" panose="05000000000000000000" charset="0"/>
              <a:buChar char="n"/>
            </a:pPr>
            <a:r>
              <a:rPr lang="en-US" altLang="zh-CN" sz="2000" b="1">
                <a:latin typeface="微软雅黑 Light" panose="020B0502040204020203" pitchFamily="34" charset="-122"/>
                <a:ea typeface="微软雅黑 Light" panose="020B0502040204020203" pitchFamily="34" charset="-122"/>
                <a:sym typeface="+mn-ea"/>
              </a:rPr>
              <a:t>trx_id</a:t>
            </a:r>
            <a:r>
              <a:rPr lang="zh-CN" altLang="en-US" sz="2000" b="1">
                <a:latin typeface="微软雅黑 Light" panose="020B0502040204020203" pitchFamily="34" charset="-122"/>
                <a:ea typeface="微软雅黑 Light" panose="020B0502040204020203" pitchFamily="34" charset="-122"/>
                <a:sym typeface="+mn-ea"/>
              </a:rPr>
              <a:t>隐藏列</a:t>
            </a:r>
            <a:endParaRPr lang="en-US" altLang="zh-CN" sz="2000" dirty="0">
              <a:latin typeface="微软雅黑 Light" panose="020B0502040204020203" pitchFamily="34" charset="-122"/>
              <a:ea typeface="微软雅黑 Light" panose="020B0502040204020203" pitchFamily="34" charset="-122"/>
              <a:sym typeface="+mn-ea"/>
            </a:endParaRPr>
          </a:p>
        </p:txBody>
      </p:sp>
      <p:pic>
        <p:nvPicPr>
          <p:cNvPr id="4" name="图片 3">
            <a:extLst>
              <a:ext uri="{FF2B5EF4-FFF2-40B4-BE49-F238E27FC236}">
                <a16:creationId xmlns:a16="http://schemas.microsoft.com/office/drawing/2014/main" id="{83CB5E3C-30A3-472E-BAE9-0A5370034E83}"/>
              </a:ext>
            </a:extLst>
          </p:cNvPr>
          <p:cNvPicPr>
            <a:picLocks noChangeAspect="1"/>
          </p:cNvPicPr>
          <p:nvPr/>
        </p:nvPicPr>
        <p:blipFill>
          <a:blip r:embed="rId3"/>
          <a:stretch>
            <a:fillRect/>
          </a:stretch>
        </p:blipFill>
        <p:spPr>
          <a:xfrm>
            <a:off x="0" y="4173530"/>
            <a:ext cx="12192000" cy="2121150"/>
          </a:xfrm>
          <a:prstGeom prst="rect">
            <a:avLst/>
          </a:prstGeom>
        </p:spPr>
      </p:pic>
      <p:sp>
        <p:nvSpPr>
          <p:cNvPr id="16" name="文本框 48">
            <a:extLst>
              <a:ext uri="{FF2B5EF4-FFF2-40B4-BE49-F238E27FC236}">
                <a16:creationId xmlns:a16="http://schemas.microsoft.com/office/drawing/2014/main" id="{D9B6E246-4491-42E7-85FC-F83CE47E70F8}"/>
              </a:ext>
            </a:extLst>
          </p:cNvPr>
          <p:cNvSpPr txBox="1">
            <a:spLocks noChangeArrowheads="1"/>
          </p:cNvSpPr>
          <p:nvPr/>
        </p:nvSpPr>
        <p:spPr bwMode="auto">
          <a:xfrm>
            <a:off x="907738" y="218373"/>
            <a:ext cx="45856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en-US" altLang="zh-CN" sz="3200">
                <a:solidFill>
                  <a:schemeClr val="bg1">
                    <a:lumMod val="85000"/>
                  </a:schemeClr>
                </a:solidFill>
                <a:latin typeface="+mn-lt"/>
                <a:ea typeface="+mn-ea"/>
                <a:cs typeface="+mn-ea"/>
                <a:sym typeface="+mn-lt"/>
              </a:rPr>
              <a:t>InnoDB </a:t>
            </a:r>
            <a:r>
              <a:rPr lang="zh-CN" altLang="en-US" sz="3200">
                <a:solidFill>
                  <a:schemeClr val="bg1">
                    <a:lumMod val="85000"/>
                  </a:schemeClr>
                </a:solidFill>
                <a:latin typeface="+mn-lt"/>
                <a:ea typeface="+mn-ea"/>
                <a:cs typeface="+mn-ea"/>
                <a:sym typeface="+mn-lt"/>
              </a:rPr>
              <a:t>的 </a:t>
            </a:r>
            <a:r>
              <a:rPr lang="en-US" altLang="zh-CN" sz="3200">
                <a:solidFill>
                  <a:schemeClr val="bg1">
                    <a:lumMod val="85000"/>
                  </a:schemeClr>
                </a:solidFill>
                <a:latin typeface="+mn-lt"/>
                <a:ea typeface="+mn-ea"/>
                <a:cs typeface="+mn-ea"/>
                <a:sym typeface="+mn-lt"/>
              </a:rPr>
              <a:t>undo</a:t>
            </a:r>
            <a:r>
              <a:rPr lang="zh-CN" altLang="en-US" sz="3200">
                <a:solidFill>
                  <a:schemeClr val="bg1">
                    <a:lumMod val="85000"/>
                  </a:schemeClr>
                </a:solidFill>
                <a:latin typeface="+mn-lt"/>
                <a:ea typeface="+mn-ea"/>
                <a:cs typeface="+mn-ea"/>
                <a:sym typeface="+mn-lt"/>
              </a:rPr>
              <a:t>日志</a:t>
            </a:r>
            <a:endParaRPr lang="en-US" altLang="zh-CN" sz="3200">
              <a:solidFill>
                <a:schemeClr val="bg1">
                  <a:lumMod val="85000"/>
                </a:schemeClr>
              </a:solidFill>
              <a:latin typeface="+mn-lt"/>
              <a:ea typeface="+mn-ea"/>
              <a:cs typeface="+mn-ea"/>
              <a:sym typeface="+mn-lt"/>
            </a:endParaRPr>
          </a:p>
        </p:txBody>
      </p:sp>
      <p:sp>
        <p:nvSpPr>
          <p:cNvPr id="18" name="等腰三角形 17">
            <a:extLst>
              <a:ext uri="{FF2B5EF4-FFF2-40B4-BE49-F238E27FC236}">
                <a16:creationId xmlns:a16="http://schemas.microsoft.com/office/drawing/2014/main" id="{7C7B6A1C-EAD9-460B-9AEC-3714D33D1252}"/>
              </a:ext>
            </a:extLst>
          </p:cNvPr>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等腰三角形 18">
            <a:extLst>
              <a:ext uri="{FF2B5EF4-FFF2-40B4-BE49-F238E27FC236}">
                <a16:creationId xmlns:a16="http://schemas.microsoft.com/office/drawing/2014/main" id="{7255187E-5D8C-45B4-B35D-24110B16EA50}"/>
              </a:ext>
            </a:extLst>
          </p:cNvPr>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4303831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2">
            <a:extLst>
              <a:ext uri="{FF2B5EF4-FFF2-40B4-BE49-F238E27FC236}">
                <a16:creationId xmlns:a16="http://schemas.microsoft.com/office/drawing/2014/main" id="{3B727AF9-D0CD-4D45-A170-0B3ADE6166B6}"/>
              </a:ext>
            </a:extLst>
          </p:cNvPr>
          <p:cNvSpPr/>
          <p:nvPr/>
        </p:nvSpPr>
        <p:spPr>
          <a:xfrm>
            <a:off x="854741" y="1072169"/>
            <a:ext cx="4832350" cy="501612"/>
          </a:xfrm>
          <a:prstGeom prst="rect">
            <a:avLst/>
          </a:prstGeom>
          <a:noFill/>
          <a:ln w="9525">
            <a:noFill/>
          </a:ln>
        </p:spPr>
        <p:txBody>
          <a:bodyPr wrap="square" anchor="t">
            <a:spAutoFit/>
          </a:bodyPr>
          <a:lstStyle/>
          <a:p>
            <a:pPr marL="342900" lvl="1" indent="-342900">
              <a:lnSpc>
                <a:spcPct val="150000"/>
              </a:lnSpc>
              <a:buClr>
                <a:srgbClr val="FFC000"/>
              </a:buClr>
              <a:buFont typeface="Wingdings" panose="05000000000000000000" charset="0"/>
              <a:buChar char="n"/>
            </a:pPr>
            <a:r>
              <a:rPr lang="en-US" altLang="zh-CN" sz="2000" b="1">
                <a:latin typeface="微软雅黑 Light" panose="020B0502040204020203" pitchFamily="34" charset="-122"/>
                <a:ea typeface="微软雅黑 Light" panose="020B0502040204020203" pitchFamily="34" charset="-122"/>
                <a:sym typeface="+mn-ea"/>
              </a:rPr>
              <a:t>undo</a:t>
            </a:r>
            <a:r>
              <a:rPr lang="zh-CN" altLang="en-US" sz="2000" b="1">
                <a:latin typeface="微软雅黑 Light" panose="020B0502040204020203" pitchFamily="34" charset="-122"/>
                <a:ea typeface="微软雅黑 Light" panose="020B0502040204020203" pitchFamily="34" charset="-122"/>
                <a:sym typeface="+mn-ea"/>
              </a:rPr>
              <a:t>日志的格式</a:t>
            </a:r>
            <a:endParaRPr lang="en-US" altLang="zh-CN" sz="2000" dirty="0">
              <a:latin typeface="微软雅黑 Light" panose="020B0502040204020203" pitchFamily="34" charset="-122"/>
              <a:ea typeface="微软雅黑 Light" panose="020B0502040204020203" pitchFamily="34" charset="-122"/>
              <a:sym typeface="+mn-ea"/>
            </a:endParaRPr>
          </a:p>
        </p:txBody>
      </p:sp>
      <p:sp>
        <p:nvSpPr>
          <p:cNvPr id="17" name="矩形 16">
            <a:extLst>
              <a:ext uri="{FF2B5EF4-FFF2-40B4-BE49-F238E27FC236}">
                <a16:creationId xmlns:a16="http://schemas.microsoft.com/office/drawing/2014/main" id="{1DB51426-D3F4-4A2C-ADFB-1FB97C6917EA}"/>
              </a:ext>
            </a:extLst>
          </p:cNvPr>
          <p:cNvSpPr/>
          <p:nvPr/>
        </p:nvSpPr>
        <p:spPr>
          <a:xfrm>
            <a:off x="1227032" y="1680882"/>
            <a:ext cx="4638675" cy="460704"/>
          </a:xfrm>
          <a:prstGeom prst="rect">
            <a:avLst/>
          </a:prstGeom>
        </p:spPr>
        <p:txBody>
          <a:bodyPr wrap="square">
            <a:spAutoFit/>
          </a:bodyPr>
          <a:lstStyle/>
          <a:p>
            <a:pPr>
              <a:lnSpc>
                <a:spcPct val="150000"/>
              </a:lnSpc>
              <a:spcBef>
                <a:spcPts val="600"/>
              </a:spcBef>
              <a:buBlip>
                <a:blip r:embed="rId2"/>
              </a:buBlip>
            </a:pPr>
            <a:r>
              <a:rPr lang="en-US" altLang="zh-CN" b="1">
                <a:latin typeface="微软雅黑 Light" panose="020B0502040204020203" pitchFamily="34" charset="-122"/>
                <a:ea typeface="微软雅黑 Light" panose="020B0502040204020203" pitchFamily="34" charset="-122"/>
              </a:rPr>
              <a:t>INSERT</a:t>
            </a:r>
            <a:r>
              <a:rPr lang="zh-CN" altLang="en-US" b="1">
                <a:latin typeface="微软雅黑 Light" panose="020B0502040204020203" pitchFamily="34" charset="-122"/>
                <a:ea typeface="微软雅黑 Light" panose="020B0502040204020203" pitchFamily="34" charset="-122"/>
              </a:rPr>
              <a:t>操作对应的</a:t>
            </a:r>
            <a:r>
              <a:rPr lang="en-US" altLang="zh-CN" b="1">
                <a:latin typeface="微软雅黑 Light" panose="020B0502040204020203" pitchFamily="34" charset="-122"/>
                <a:ea typeface="微软雅黑 Light" panose="020B0502040204020203" pitchFamily="34" charset="-122"/>
              </a:rPr>
              <a:t>undo</a:t>
            </a:r>
            <a:r>
              <a:rPr lang="zh-CN" altLang="en-US" b="1">
                <a:latin typeface="微软雅黑 Light" panose="020B0502040204020203" pitchFamily="34" charset="-122"/>
                <a:ea typeface="微软雅黑 Light" panose="020B0502040204020203" pitchFamily="34" charset="-122"/>
              </a:rPr>
              <a:t>日志</a:t>
            </a:r>
            <a:endParaRPr lang="zh-CN" altLang="en-US">
              <a:latin typeface="微软雅黑 Light" panose="020B0502040204020203" pitchFamily="34" charset="-122"/>
              <a:ea typeface="微软雅黑 Light" panose="020B0502040204020203" pitchFamily="34" charset="-122"/>
            </a:endParaRPr>
          </a:p>
        </p:txBody>
      </p:sp>
      <p:pic>
        <p:nvPicPr>
          <p:cNvPr id="5" name="图片 4">
            <a:extLst>
              <a:ext uri="{FF2B5EF4-FFF2-40B4-BE49-F238E27FC236}">
                <a16:creationId xmlns:a16="http://schemas.microsoft.com/office/drawing/2014/main" id="{AF70E15E-D82D-4C99-8A01-820E5F48FE04}"/>
              </a:ext>
            </a:extLst>
          </p:cNvPr>
          <p:cNvPicPr>
            <a:picLocks noChangeAspect="1"/>
          </p:cNvPicPr>
          <p:nvPr/>
        </p:nvPicPr>
        <p:blipFill>
          <a:blip r:embed="rId3"/>
          <a:stretch>
            <a:fillRect/>
          </a:stretch>
        </p:blipFill>
        <p:spPr>
          <a:xfrm>
            <a:off x="1078201" y="3289555"/>
            <a:ext cx="10517100" cy="2496276"/>
          </a:xfrm>
          <a:prstGeom prst="rect">
            <a:avLst/>
          </a:prstGeom>
        </p:spPr>
      </p:pic>
      <p:sp>
        <p:nvSpPr>
          <p:cNvPr id="18" name="矩形 17">
            <a:extLst>
              <a:ext uri="{FF2B5EF4-FFF2-40B4-BE49-F238E27FC236}">
                <a16:creationId xmlns:a16="http://schemas.microsoft.com/office/drawing/2014/main" id="{0080F9AE-D69A-49CD-81A6-D7CB33280DA8}"/>
              </a:ext>
            </a:extLst>
          </p:cNvPr>
          <p:cNvSpPr/>
          <p:nvPr/>
        </p:nvSpPr>
        <p:spPr>
          <a:xfrm>
            <a:off x="1227032" y="2351901"/>
            <a:ext cx="2396553" cy="460704"/>
          </a:xfrm>
          <a:prstGeom prst="rect">
            <a:avLst/>
          </a:prstGeom>
        </p:spPr>
        <p:txBody>
          <a:bodyPr wrap="square">
            <a:spAutoFit/>
          </a:bodyPr>
          <a:lstStyle/>
          <a:p>
            <a:pPr>
              <a:lnSpc>
                <a:spcPct val="150000"/>
              </a:lnSpc>
              <a:spcBef>
                <a:spcPts val="600"/>
              </a:spcBef>
              <a:buBlip>
                <a:blip r:embed="rId2"/>
              </a:buBlip>
            </a:pPr>
            <a:r>
              <a:rPr lang="en-US" altLang="zh-CN" b="1">
                <a:latin typeface="微软雅黑 Light" panose="020B0502040204020203" pitchFamily="34" charset="-122"/>
                <a:ea typeface="微软雅黑 Light" panose="020B0502040204020203" pitchFamily="34" charset="-122"/>
              </a:rPr>
              <a:t>roll_pointer</a:t>
            </a:r>
            <a:r>
              <a:rPr lang="zh-CN" altLang="en-US" b="1">
                <a:latin typeface="微软雅黑 Light" panose="020B0502040204020203" pitchFamily="34" charset="-122"/>
                <a:ea typeface="微软雅黑 Light" panose="020B0502040204020203" pitchFamily="34" charset="-122"/>
              </a:rPr>
              <a:t>的作用</a:t>
            </a:r>
            <a:endParaRPr lang="zh-CN" altLang="en-US">
              <a:latin typeface="微软雅黑 Light" panose="020B0502040204020203" pitchFamily="34" charset="-122"/>
              <a:ea typeface="微软雅黑 Light" panose="020B0502040204020203" pitchFamily="34" charset="-122"/>
            </a:endParaRPr>
          </a:p>
        </p:txBody>
      </p:sp>
      <p:sp>
        <p:nvSpPr>
          <p:cNvPr id="20" name="文本框 19">
            <a:extLst>
              <a:ext uri="{FF2B5EF4-FFF2-40B4-BE49-F238E27FC236}">
                <a16:creationId xmlns:a16="http://schemas.microsoft.com/office/drawing/2014/main" id="{F80794B8-75F5-49B5-8372-D91A2ECED5BA}"/>
              </a:ext>
            </a:extLst>
          </p:cNvPr>
          <p:cNvSpPr txBox="1"/>
          <p:nvPr/>
        </p:nvSpPr>
        <p:spPr>
          <a:xfrm>
            <a:off x="4867460" y="1772254"/>
            <a:ext cx="6097508" cy="369332"/>
          </a:xfrm>
          <a:prstGeom prst="rect">
            <a:avLst/>
          </a:prstGeom>
          <a:noFill/>
        </p:spPr>
        <p:txBody>
          <a:bodyPr wrap="square">
            <a:spAutoFit/>
          </a:bodyPr>
          <a:lstStyle/>
          <a:p>
            <a:r>
              <a:rPr lang="en-US" altLang="zh-CN" sz="1800">
                <a:effectLst/>
                <a:latin typeface="Calibri" panose="020F0502020204030204" pitchFamily="34" charset="0"/>
                <a:ea typeface="宋体" panose="02010600030101010101" pitchFamily="2" charset="-122"/>
                <a:cs typeface="Arial" panose="020B0604020202020204" pitchFamily="34" charset="0"/>
              </a:rPr>
              <a:t>TRX_UNDO_INSERT_REC</a:t>
            </a:r>
            <a:endParaRPr lang="zh-CN" altLang="en-US"/>
          </a:p>
        </p:txBody>
      </p:sp>
      <p:sp>
        <p:nvSpPr>
          <p:cNvPr id="14" name="文本框 48">
            <a:extLst>
              <a:ext uri="{FF2B5EF4-FFF2-40B4-BE49-F238E27FC236}">
                <a16:creationId xmlns:a16="http://schemas.microsoft.com/office/drawing/2014/main" id="{DA7B13E3-D547-4367-8A7B-7F46434AE2F2}"/>
              </a:ext>
            </a:extLst>
          </p:cNvPr>
          <p:cNvSpPr txBox="1">
            <a:spLocks noChangeArrowheads="1"/>
          </p:cNvSpPr>
          <p:nvPr/>
        </p:nvSpPr>
        <p:spPr bwMode="auto">
          <a:xfrm>
            <a:off x="907738" y="218373"/>
            <a:ext cx="45856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en-US" altLang="zh-CN" sz="3200">
                <a:solidFill>
                  <a:schemeClr val="bg1">
                    <a:lumMod val="85000"/>
                  </a:schemeClr>
                </a:solidFill>
                <a:latin typeface="+mn-lt"/>
                <a:ea typeface="+mn-ea"/>
                <a:cs typeface="+mn-ea"/>
                <a:sym typeface="+mn-lt"/>
              </a:rPr>
              <a:t>InnoDB </a:t>
            </a:r>
            <a:r>
              <a:rPr lang="zh-CN" altLang="en-US" sz="3200">
                <a:solidFill>
                  <a:schemeClr val="bg1">
                    <a:lumMod val="85000"/>
                  </a:schemeClr>
                </a:solidFill>
                <a:latin typeface="+mn-lt"/>
                <a:ea typeface="+mn-ea"/>
                <a:cs typeface="+mn-ea"/>
                <a:sym typeface="+mn-lt"/>
              </a:rPr>
              <a:t>的 </a:t>
            </a:r>
            <a:r>
              <a:rPr lang="en-US" altLang="zh-CN" sz="3200">
                <a:solidFill>
                  <a:schemeClr val="bg1">
                    <a:lumMod val="85000"/>
                  </a:schemeClr>
                </a:solidFill>
                <a:latin typeface="+mn-lt"/>
                <a:ea typeface="+mn-ea"/>
                <a:cs typeface="+mn-ea"/>
                <a:sym typeface="+mn-lt"/>
              </a:rPr>
              <a:t>undo</a:t>
            </a:r>
            <a:r>
              <a:rPr lang="zh-CN" altLang="en-US" sz="3200">
                <a:solidFill>
                  <a:schemeClr val="bg1">
                    <a:lumMod val="85000"/>
                  </a:schemeClr>
                </a:solidFill>
                <a:latin typeface="+mn-lt"/>
                <a:ea typeface="+mn-ea"/>
                <a:cs typeface="+mn-ea"/>
                <a:sym typeface="+mn-lt"/>
              </a:rPr>
              <a:t>日志</a:t>
            </a:r>
            <a:endParaRPr lang="en-US" altLang="zh-CN" sz="3200">
              <a:solidFill>
                <a:schemeClr val="bg1">
                  <a:lumMod val="85000"/>
                </a:schemeClr>
              </a:solidFill>
              <a:latin typeface="+mn-lt"/>
              <a:ea typeface="+mn-ea"/>
              <a:cs typeface="+mn-ea"/>
              <a:sym typeface="+mn-lt"/>
            </a:endParaRPr>
          </a:p>
        </p:txBody>
      </p:sp>
      <p:sp>
        <p:nvSpPr>
          <p:cNvPr id="15" name="等腰三角形 14">
            <a:extLst>
              <a:ext uri="{FF2B5EF4-FFF2-40B4-BE49-F238E27FC236}">
                <a16:creationId xmlns:a16="http://schemas.microsoft.com/office/drawing/2014/main" id="{A2E44497-40C5-4148-A145-800FB019BEA2}"/>
              </a:ext>
            </a:extLst>
          </p:cNvPr>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等腰三角形 15">
            <a:extLst>
              <a:ext uri="{FF2B5EF4-FFF2-40B4-BE49-F238E27FC236}">
                <a16:creationId xmlns:a16="http://schemas.microsoft.com/office/drawing/2014/main" id="{36639982-C4A5-42A8-85CF-C3AF53DA5585}"/>
              </a:ext>
            </a:extLst>
          </p:cNvPr>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345219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E09DE829-FC06-46A4-864D-47181E624FC9}"/>
              </a:ext>
            </a:extLst>
          </p:cNvPr>
          <p:cNvSpPr/>
          <p:nvPr/>
        </p:nvSpPr>
        <p:spPr>
          <a:xfrm>
            <a:off x="854741" y="1108591"/>
            <a:ext cx="4638675" cy="460704"/>
          </a:xfrm>
          <a:prstGeom prst="rect">
            <a:avLst/>
          </a:prstGeom>
        </p:spPr>
        <p:txBody>
          <a:bodyPr wrap="square">
            <a:spAutoFit/>
          </a:bodyPr>
          <a:lstStyle/>
          <a:p>
            <a:pPr>
              <a:lnSpc>
                <a:spcPct val="150000"/>
              </a:lnSpc>
              <a:spcBef>
                <a:spcPts val="600"/>
              </a:spcBef>
              <a:buBlip>
                <a:blip r:embed="rId2"/>
              </a:buBlip>
            </a:pPr>
            <a:r>
              <a:rPr lang="en-US" altLang="zh-CN" b="1">
                <a:latin typeface="微软雅黑 Light" panose="020B0502040204020203" pitchFamily="34" charset="-122"/>
                <a:ea typeface="微软雅黑 Light" panose="020B0502040204020203" pitchFamily="34" charset="-122"/>
              </a:rPr>
              <a:t>DELETE</a:t>
            </a:r>
            <a:r>
              <a:rPr lang="zh-CN" altLang="en-US" b="1">
                <a:latin typeface="微软雅黑 Light" panose="020B0502040204020203" pitchFamily="34" charset="-122"/>
                <a:ea typeface="微软雅黑 Light" panose="020B0502040204020203" pitchFamily="34" charset="-122"/>
              </a:rPr>
              <a:t>操作对应的</a:t>
            </a:r>
            <a:r>
              <a:rPr lang="en-US" altLang="zh-CN" b="1">
                <a:latin typeface="微软雅黑 Light" panose="020B0502040204020203" pitchFamily="34" charset="-122"/>
                <a:ea typeface="微软雅黑 Light" panose="020B0502040204020203" pitchFamily="34" charset="-122"/>
              </a:rPr>
              <a:t>undo</a:t>
            </a:r>
            <a:r>
              <a:rPr lang="zh-CN" altLang="en-US" b="1">
                <a:latin typeface="微软雅黑 Light" panose="020B0502040204020203" pitchFamily="34" charset="-122"/>
                <a:ea typeface="微软雅黑 Light" panose="020B0502040204020203" pitchFamily="34" charset="-122"/>
              </a:rPr>
              <a:t>日志</a:t>
            </a:r>
            <a:endParaRPr lang="zh-CN" altLang="en-US">
              <a:latin typeface="微软雅黑 Light" panose="020B0502040204020203" pitchFamily="34" charset="-122"/>
              <a:ea typeface="微软雅黑 Light" panose="020B0502040204020203" pitchFamily="34" charset="-122"/>
            </a:endParaRPr>
          </a:p>
        </p:txBody>
      </p:sp>
      <p:pic>
        <p:nvPicPr>
          <p:cNvPr id="4" name="图片 3">
            <a:extLst>
              <a:ext uri="{FF2B5EF4-FFF2-40B4-BE49-F238E27FC236}">
                <a16:creationId xmlns:a16="http://schemas.microsoft.com/office/drawing/2014/main" id="{973F8418-42B9-4451-A4EA-5BEB88AB9D83}"/>
              </a:ext>
            </a:extLst>
          </p:cNvPr>
          <p:cNvPicPr>
            <a:picLocks noChangeAspect="1"/>
          </p:cNvPicPr>
          <p:nvPr/>
        </p:nvPicPr>
        <p:blipFill>
          <a:blip r:embed="rId3"/>
          <a:stretch>
            <a:fillRect/>
          </a:stretch>
        </p:blipFill>
        <p:spPr>
          <a:xfrm>
            <a:off x="554877" y="2968369"/>
            <a:ext cx="4628571" cy="2476190"/>
          </a:xfrm>
          <a:prstGeom prst="rect">
            <a:avLst/>
          </a:prstGeom>
        </p:spPr>
      </p:pic>
      <p:pic>
        <p:nvPicPr>
          <p:cNvPr id="7" name="图片 6">
            <a:extLst>
              <a:ext uri="{FF2B5EF4-FFF2-40B4-BE49-F238E27FC236}">
                <a16:creationId xmlns:a16="http://schemas.microsoft.com/office/drawing/2014/main" id="{CEF64075-21BD-46AB-99FF-2502036CA5A1}"/>
              </a:ext>
            </a:extLst>
          </p:cNvPr>
          <p:cNvPicPr>
            <a:picLocks noChangeAspect="1"/>
          </p:cNvPicPr>
          <p:nvPr/>
        </p:nvPicPr>
        <p:blipFill>
          <a:blip r:embed="rId4"/>
          <a:stretch>
            <a:fillRect/>
          </a:stretch>
        </p:blipFill>
        <p:spPr>
          <a:xfrm>
            <a:off x="6553196" y="894247"/>
            <a:ext cx="4057143" cy="2419048"/>
          </a:xfrm>
          <a:prstGeom prst="rect">
            <a:avLst/>
          </a:prstGeom>
        </p:spPr>
      </p:pic>
      <p:pic>
        <p:nvPicPr>
          <p:cNvPr id="12" name="图片 11">
            <a:extLst>
              <a:ext uri="{FF2B5EF4-FFF2-40B4-BE49-F238E27FC236}">
                <a16:creationId xmlns:a16="http://schemas.microsoft.com/office/drawing/2014/main" id="{4155B116-168B-4E78-A0E6-C0F6D039588E}"/>
              </a:ext>
            </a:extLst>
          </p:cNvPr>
          <p:cNvPicPr>
            <a:picLocks noChangeAspect="1"/>
          </p:cNvPicPr>
          <p:nvPr/>
        </p:nvPicPr>
        <p:blipFill>
          <a:blip r:embed="rId5"/>
          <a:stretch>
            <a:fillRect/>
          </a:stretch>
        </p:blipFill>
        <p:spPr>
          <a:xfrm>
            <a:off x="6553196" y="3909602"/>
            <a:ext cx="4180952" cy="2638095"/>
          </a:xfrm>
          <a:prstGeom prst="rect">
            <a:avLst/>
          </a:prstGeom>
        </p:spPr>
      </p:pic>
      <p:sp>
        <p:nvSpPr>
          <p:cNvPr id="24" name="文本框 23">
            <a:extLst>
              <a:ext uri="{FF2B5EF4-FFF2-40B4-BE49-F238E27FC236}">
                <a16:creationId xmlns:a16="http://schemas.microsoft.com/office/drawing/2014/main" id="{23A00180-E4F0-4366-A53F-6C8DB33D4F78}"/>
              </a:ext>
            </a:extLst>
          </p:cNvPr>
          <p:cNvSpPr txBox="1"/>
          <p:nvPr/>
        </p:nvSpPr>
        <p:spPr>
          <a:xfrm>
            <a:off x="1210204" y="1607086"/>
            <a:ext cx="3048754" cy="369332"/>
          </a:xfrm>
          <a:prstGeom prst="rect">
            <a:avLst/>
          </a:prstGeom>
          <a:noFill/>
        </p:spPr>
        <p:txBody>
          <a:bodyPr wrap="square">
            <a:spAutoFit/>
          </a:bodyPr>
          <a:lstStyle/>
          <a:p>
            <a:r>
              <a:rPr lang="en-US" altLang="zh-CN" sz="1800">
                <a:effectLst/>
                <a:latin typeface="Calibri" panose="020F0502020204030204" pitchFamily="34" charset="0"/>
                <a:ea typeface="宋体" panose="02010600030101010101" pitchFamily="2" charset="-122"/>
                <a:cs typeface="Arial" panose="020B0604020202020204" pitchFamily="34" charset="0"/>
              </a:rPr>
              <a:t>TRX_UNDO_DEL_MARK_REC</a:t>
            </a:r>
            <a:endParaRPr lang="zh-CN" altLang="en-US"/>
          </a:p>
        </p:txBody>
      </p:sp>
      <p:sp>
        <p:nvSpPr>
          <p:cNvPr id="15" name="文本框 48">
            <a:extLst>
              <a:ext uri="{FF2B5EF4-FFF2-40B4-BE49-F238E27FC236}">
                <a16:creationId xmlns:a16="http://schemas.microsoft.com/office/drawing/2014/main" id="{591D3A00-EC57-4DA3-81BA-535784FC9830}"/>
              </a:ext>
            </a:extLst>
          </p:cNvPr>
          <p:cNvSpPr txBox="1">
            <a:spLocks noChangeArrowheads="1"/>
          </p:cNvSpPr>
          <p:nvPr/>
        </p:nvSpPr>
        <p:spPr bwMode="auto">
          <a:xfrm>
            <a:off x="907738" y="218373"/>
            <a:ext cx="45856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en-US" altLang="zh-CN" sz="3200">
                <a:solidFill>
                  <a:schemeClr val="bg1">
                    <a:lumMod val="85000"/>
                  </a:schemeClr>
                </a:solidFill>
                <a:latin typeface="+mn-lt"/>
                <a:ea typeface="+mn-ea"/>
                <a:cs typeface="+mn-ea"/>
                <a:sym typeface="+mn-lt"/>
              </a:rPr>
              <a:t>InnoDB </a:t>
            </a:r>
            <a:r>
              <a:rPr lang="zh-CN" altLang="en-US" sz="3200">
                <a:solidFill>
                  <a:schemeClr val="bg1">
                    <a:lumMod val="85000"/>
                  </a:schemeClr>
                </a:solidFill>
                <a:latin typeface="+mn-lt"/>
                <a:ea typeface="+mn-ea"/>
                <a:cs typeface="+mn-ea"/>
                <a:sym typeface="+mn-lt"/>
              </a:rPr>
              <a:t>的 </a:t>
            </a:r>
            <a:r>
              <a:rPr lang="en-US" altLang="zh-CN" sz="3200">
                <a:solidFill>
                  <a:schemeClr val="bg1">
                    <a:lumMod val="85000"/>
                  </a:schemeClr>
                </a:solidFill>
                <a:latin typeface="+mn-lt"/>
                <a:ea typeface="+mn-ea"/>
                <a:cs typeface="+mn-ea"/>
                <a:sym typeface="+mn-lt"/>
              </a:rPr>
              <a:t>undo</a:t>
            </a:r>
            <a:r>
              <a:rPr lang="zh-CN" altLang="en-US" sz="3200">
                <a:solidFill>
                  <a:schemeClr val="bg1">
                    <a:lumMod val="85000"/>
                  </a:schemeClr>
                </a:solidFill>
                <a:latin typeface="+mn-lt"/>
                <a:ea typeface="+mn-ea"/>
                <a:cs typeface="+mn-ea"/>
                <a:sym typeface="+mn-lt"/>
              </a:rPr>
              <a:t>日志</a:t>
            </a:r>
            <a:endParaRPr lang="en-US" altLang="zh-CN" sz="3200">
              <a:solidFill>
                <a:schemeClr val="bg1">
                  <a:lumMod val="85000"/>
                </a:schemeClr>
              </a:solidFill>
              <a:latin typeface="+mn-lt"/>
              <a:ea typeface="+mn-ea"/>
              <a:cs typeface="+mn-ea"/>
              <a:sym typeface="+mn-lt"/>
            </a:endParaRPr>
          </a:p>
        </p:txBody>
      </p:sp>
      <p:sp>
        <p:nvSpPr>
          <p:cNvPr id="16" name="等腰三角形 15">
            <a:extLst>
              <a:ext uri="{FF2B5EF4-FFF2-40B4-BE49-F238E27FC236}">
                <a16:creationId xmlns:a16="http://schemas.microsoft.com/office/drawing/2014/main" id="{E88778EB-1598-436C-9DBF-2887026A2689}"/>
              </a:ext>
            </a:extLst>
          </p:cNvPr>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等腰三角形 16">
            <a:extLst>
              <a:ext uri="{FF2B5EF4-FFF2-40B4-BE49-F238E27FC236}">
                <a16:creationId xmlns:a16="http://schemas.microsoft.com/office/drawing/2014/main" id="{942857C3-5980-4075-A0D9-B58A10D52DCE}"/>
              </a:ext>
            </a:extLst>
          </p:cNvPr>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391018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E09DE829-FC06-46A4-864D-47181E624FC9}"/>
              </a:ext>
            </a:extLst>
          </p:cNvPr>
          <p:cNvSpPr/>
          <p:nvPr/>
        </p:nvSpPr>
        <p:spPr>
          <a:xfrm>
            <a:off x="854741" y="1108591"/>
            <a:ext cx="4638675" cy="460704"/>
          </a:xfrm>
          <a:prstGeom prst="rect">
            <a:avLst/>
          </a:prstGeom>
        </p:spPr>
        <p:txBody>
          <a:bodyPr wrap="square">
            <a:spAutoFit/>
          </a:bodyPr>
          <a:lstStyle/>
          <a:p>
            <a:pPr>
              <a:lnSpc>
                <a:spcPct val="150000"/>
              </a:lnSpc>
              <a:spcBef>
                <a:spcPts val="600"/>
              </a:spcBef>
              <a:buBlip>
                <a:blip r:embed="rId2"/>
              </a:buBlip>
            </a:pPr>
            <a:r>
              <a:rPr lang="zh-CN" altLang="en-US" b="1">
                <a:latin typeface="微软雅黑 Light" panose="020B0502040204020203" pitchFamily="34" charset="-122"/>
                <a:ea typeface="微软雅黑 Light" panose="020B0502040204020203" pitchFamily="34" charset="-122"/>
              </a:rPr>
              <a:t>版本链</a:t>
            </a:r>
            <a:endParaRPr lang="zh-CN" altLang="en-US">
              <a:latin typeface="微软雅黑 Light" panose="020B0502040204020203" pitchFamily="34" charset="-122"/>
              <a:ea typeface="微软雅黑 Light" panose="020B0502040204020203" pitchFamily="34" charset="-122"/>
            </a:endParaRPr>
          </a:p>
        </p:txBody>
      </p:sp>
      <p:pic>
        <p:nvPicPr>
          <p:cNvPr id="5" name="图片 4">
            <a:extLst>
              <a:ext uri="{FF2B5EF4-FFF2-40B4-BE49-F238E27FC236}">
                <a16:creationId xmlns:a16="http://schemas.microsoft.com/office/drawing/2014/main" id="{9B93CE82-BC22-4143-97E6-406AFFEB960D}"/>
              </a:ext>
            </a:extLst>
          </p:cNvPr>
          <p:cNvPicPr>
            <a:picLocks noChangeAspect="1"/>
          </p:cNvPicPr>
          <p:nvPr/>
        </p:nvPicPr>
        <p:blipFill>
          <a:blip r:embed="rId3"/>
          <a:stretch>
            <a:fillRect/>
          </a:stretch>
        </p:blipFill>
        <p:spPr>
          <a:xfrm>
            <a:off x="4805690" y="881493"/>
            <a:ext cx="5865808" cy="1910662"/>
          </a:xfrm>
          <a:prstGeom prst="rect">
            <a:avLst/>
          </a:prstGeom>
        </p:spPr>
      </p:pic>
      <p:sp>
        <p:nvSpPr>
          <p:cNvPr id="26" name="矩形 25">
            <a:extLst>
              <a:ext uri="{FF2B5EF4-FFF2-40B4-BE49-F238E27FC236}">
                <a16:creationId xmlns:a16="http://schemas.microsoft.com/office/drawing/2014/main" id="{B5A687C8-6EEB-475D-884A-2CC0C64095D3}"/>
              </a:ext>
            </a:extLst>
          </p:cNvPr>
          <p:cNvSpPr/>
          <p:nvPr/>
        </p:nvSpPr>
        <p:spPr>
          <a:xfrm>
            <a:off x="854740" y="2436573"/>
            <a:ext cx="4638675" cy="460704"/>
          </a:xfrm>
          <a:prstGeom prst="rect">
            <a:avLst/>
          </a:prstGeom>
        </p:spPr>
        <p:txBody>
          <a:bodyPr wrap="square">
            <a:spAutoFit/>
          </a:bodyPr>
          <a:lstStyle/>
          <a:p>
            <a:pPr>
              <a:lnSpc>
                <a:spcPct val="150000"/>
              </a:lnSpc>
              <a:spcBef>
                <a:spcPts val="600"/>
              </a:spcBef>
              <a:buBlip>
                <a:blip r:embed="rId2"/>
              </a:buBlip>
            </a:pPr>
            <a:r>
              <a:rPr lang="en-US" altLang="zh-CN" b="1">
                <a:latin typeface="微软雅黑 Light" panose="020B0502040204020203" pitchFamily="34" charset="-122"/>
                <a:ea typeface="微软雅黑 Light" panose="020B0502040204020203" pitchFamily="34" charset="-122"/>
              </a:rPr>
              <a:t>UPDATE</a:t>
            </a:r>
            <a:r>
              <a:rPr lang="zh-CN" altLang="en-US" b="1">
                <a:latin typeface="微软雅黑 Light" panose="020B0502040204020203" pitchFamily="34" charset="-122"/>
                <a:ea typeface="微软雅黑 Light" panose="020B0502040204020203" pitchFamily="34" charset="-122"/>
              </a:rPr>
              <a:t>操作对应的</a:t>
            </a:r>
            <a:r>
              <a:rPr lang="en-US" altLang="zh-CN" b="1">
                <a:latin typeface="微软雅黑 Light" panose="020B0502040204020203" pitchFamily="34" charset="-122"/>
                <a:ea typeface="微软雅黑 Light" panose="020B0502040204020203" pitchFamily="34" charset="-122"/>
              </a:rPr>
              <a:t>undo</a:t>
            </a:r>
            <a:r>
              <a:rPr lang="zh-CN" altLang="en-US" b="1">
                <a:latin typeface="微软雅黑 Light" panose="020B0502040204020203" pitchFamily="34" charset="-122"/>
                <a:ea typeface="微软雅黑 Light" panose="020B0502040204020203" pitchFamily="34" charset="-122"/>
              </a:rPr>
              <a:t>日志</a:t>
            </a:r>
            <a:endParaRPr lang="zh-CN" altLang="en-US">
              <a:latin typeface="微软雅黑 Light" panose="020B0502040204020203" pitchFamily="34" charset="-122"/>
              <a:ea typeface="微软雅黑 Light" panose="020B0502040204020203" pitchFamily="34" charset="-122"/>
            </a:endParaRPr>
          </a:p>
        </p:txBody>
      </p:sp>
      <p:sp>
        <p:nvSpPr>
          <p:cNvPr id="27" name="文本框 26">
            <a:extLst>
              <a:ext uri="{FF2B5EF4-FFF2-40B4-BE49-F238E27FC236}">
                <a16:creationId xmlns:a16="http://schemas.microsoft.com/office/drawing/2014/main" id="{39B480A4-BD10-4324-9ECC-FC906BAD2C37}"/>
              </a:ext>
            </a:extLst>
          </p:cNvPr>
          <p:cNvSpPr txBox="1"/>
          <p:nvPr/>
        </p:nvSpPr>
        <p:spPr>
          <a:xfrm>
            <a:off x="854741" y="2916779"/>
            <a:ext cx="6097508" cy="460704"/>
          </a:xfrm>
          <a:prstGeom prst="rect">
            <a:avLst/>
          </a:prstGeom>
          <a:noFill/>
        </p:spPr>
        <p:txBody>
          <a:bodyPr wrap="square">
            <a:spAutoFit/>
          </a:bodyPr>
          <a:lstStyle/>
          <a:p>
            <a:pPr marL="742950" lvl="2" indent="-285750">
              <a:lnSpc>
                <a:spcPct val="150000"/>
              </a:lnSpc>
              <a:buClr>
                <a:srgbClr val="FFC000"/>
              </a:buClr>
              <a:buFont typeface="Wingdings" panose="05000000000000000000" charset="0"/>
              <a:buChar char="Ø"/>
            </a:pPr>
            <a:r>
              <a:rPr lang="zh-CN" altLang="en-US" b="1">
                <a:latin typeface="微软雅黑 Light" panose="020B0502040204020203" pitchFamily="34" charset="-122"/>
                <a:ea typeface="微软雅黑 Light" panose="020B0502040204020203" pitchFamily="34" charset="-122"/>
                <a:sym typeface="+mn-ea"/>
              </a:rPr>
              <a:t>不更新主键</a:t>
            </a:r>
            <a:endParaRPr lang="en-US" altLang="zh-CN" b="1">
              <a:latin typeface="微软雅黑 Light" panose="020B0502040204020203" pitchFamily="34" charset="-122"/>
              <a:ea typeface="微软雅黑 Light" panose="020B0502040204020203" pitchFamily="34" charset="-122"/>
              <a:sym typeface="+mn-ea"/>
            </a:endParaRPr>
          </a:p>
        </p:txBody>
      </p:sp>
      <p:sp>
        <p:nvSpPr>
          <p:cNvPr id="28" name="文本框 27">
            <a:extLst>
              <a:ext uri="{FF2B5EF4-FFF2-40B4-BE49-F238E27FC236}">
                <a16:creationId xmlns:a16="http://schemas.microsoft.com/office/drawing/2014/main" id="{7509CDB1-4BD9-4DC9-92E2-EBABB8827421}"/>
              </a:ext>
            </a:extLst>
          </p:cNvPr>
          <p:cNvSpPr txBox="1"/>
          <p:nvPr/>
        </p:nvSpPr>
        <p:spPr>
          <a:xfrm>
            <a:off x="910340" y="4510592"/>
            <a:ext cx="6097508" cy="460704"/>
          </a:xfrm>
          <a:prstGeom prst="rect">
            <a:avLst/>
          </a:prstGeom>
          <a:noFill/>
        </p:spPr>
        <p:txBody>
          <a:bodyPr wrap="square">
            <a:spAutoFit/>
          </a:bodyPr>
          <a:lstStyle/>
          <a:p>
            <a:pPr marL="742950" lvl="2" indent="-285750">
              <a:lnSpc>
                <a:spcPct val="150000"/>
              </a:lnSpc>
              <a:buClr>
                <a:srgbClr val="FFC000"/>
              </a:buClr>
              <a:buFont typeface="Wingdings" panose="05000000000000000000" charset="0"/>
              <a:buChar char="Ø"/>
            </a:pPr>
            <a:r>
              <a:rPr lang="zh-CN" altLang="en-US" b="1">
                <a:latin typeface="微软雅黑 Light" panose="020B0502040204020203" pitchFamily="34" charset="-122"/>
                <a:ea typeface="微软雅黑 Light" panose="020B0502040204020203" pitchFamily="34" charset="-122"/>
                <a:sym typeface="+mn-ea"/>
              </a:rPr>
              <a:t>更新主键</a:t>
            </a:r>
          </a:p>
        </p:txBody>
      </p:sp>
      <p:sp>
        <p:nvSpPr>
          <p:cNvPr id="29" name="文本框 28">
            <a:extLst>
              <a:ext uri="{FF2B5EF4-FFF2-40B4-BE49-F238E27FC236}">
                <a16:creationId xmlns:a16="http://schemas.microsoft.com/office/drawing/2014/main" id="{B879A0D0-3AFB-4FC8-92B1-9B3F1A821610}"/>
              </a:ext>
            </a:extLst>
          </p:cNvPr>
          <p:cNvSpPr txBox="1"/>
          <p:nvPr/>
        </p:nvSpPr>
        <p:spPr>
          <a:xfrm>
            <a:off x="1888812" y="3501970"/>
            <a:ext cx="6097508" cy="369332"/>
          </a:xfrm>
          <a:prstGeom prst="rect">
            <a:avLst/>
          </a:prstGeom>
          <a:noFill/>
        </p:spPr>
        <p:txBody>
          <a:bodyPr wrap="square">
            <a:spAutoFit/>
          </a:bodyPr>
          <a:lstStyle/>
          <a:p>
            <a:r>
              <a:rPr lang="zh-CN" altLang="zh-CN" sz="1800">
                <a:effectLst/>
                <a:latin typeface="微软雅黑 Light" panose="020B0502040204020203" pitchFamily="34" charset="-122"/>
                <a:ea typeface="微软雅黑 Light" panose="020B0502040204020203" pitchFamily="34" charset="-122"/>
                <a:cs typeface="Arial" panose="020B0604020202020204" pitchFamily="34" charset="0"/>
              </a:rPr>
              <a:t>就地更新（</a:t>
            </a:r>
            <a:r>
              <a:rPr lang="en-US" altLang="zh-CN" sz="1800">
                <a:effectLst/>
                <a:latin typeface="微软雅黑 Light" panose="020B0502040204020203" pitchFamily="34" charset="-122"/>
                <a:ea typeface="微软雅黑 Light" panose="020B0502040204020203" pitchFamily="34" charset="-122"/>
                <a:cs typeface="Arial" panose="020B0604020202020204" pitchFamily="34" charset="0"/>
              </a:rPr>
              <a:t>in-place update</a:t>
            </a:r>
            <a:r>
              <a:rPr lang="zh-CN" altLang="zh-CN" sz="1800">
                <a:effectLst/>
                <a:latin typeface="微软雅黑 Light" panose="020B0502040204020203" pitchFamily="34" charset="-122"/>
                <a:ea typeface="微软雅黑 Light" panose="020B0502040204020203" pitchFamily="34" charset="-122"/>
                <a:cs typeface="Arial" panose="020B0604020202020204" pitchFamily="34" charset="0"/>
              </a:rPr>
              <a:t>）</a:t>
            </a:r>
            <a:endParaRPr lang="zh-CN" altLang="en-US">
              <a:latin typeface="微软雅黑 Light" panose="020B0502040204020203" pitchFamily="34" charset="-122"/>
              <a:ea typeface="微软雅黑 Light" panose="020B0502040204020203" pitchFamily="34" charset="-122"/>
            </a:endParaRPr>
          </a:p>
        </p:txBody>
      </p:sp>
      <p:sp>
        <p:nvSpPr>
          <p:cNvPr id="30" name="文本框 29">
            <a:extLst>
              <a:ext uri="{FF2B5EF4-FFF2-40B4-BE49-F238E27FC236}">
                <a16:creationId xmlns:a16="http://schemas.microsoft.com/office/drawing/2014/main" id="{4EB012C5-64EC-4856-8425-7E35C429B5C7}"/>
              </a:ext>
            </a:extLst>
          </p:cNvPr>
          <p:cNvSpPr txBox="1"/>
          <p:nvPr/>
        </p:nvSpPr>
        <p:spPr>
          <a:xfrm>
            <a:off x="1888812" y="4006281"/>
            <a:ext cx="6097508" cy="369332"/>
          </a:xfrm>
          <a:prstGeom prst="rect">
            <a:avLst/>
          </a:prstGeom>
          <a:noFill/>
        </p:spPr>
        <p:txBody>
          <a:bodyPr wrap="square">
            <a:spAutoFit/>
          </a:bodyPr>
          <a:lstStyle/>
          <a:p>
            <a:r>
              <a:rPr lang="zh-CN" altLang="zh-CN" sz="1800">
                <a:effectLst/>
                <a:latin typeface="微软雅黑 Light" panose="020B0502040204020203" pitchFamily="34" charset="-122"/>
                <a:ea typeface="微软雅黑 Light" panose="020B0502040204020203" pitchFamily="34" charset="-122"/>
                <a:cs typeface="Arial" panose="020B0604020202020204" pitchFamily="34" charset="0"/>
              </a:rPr>
              <a:t>先删除掉旧记录，再插入新记录</a:t>
            </a:r>
            <a:endParaRPr lang="zh-CN" altLang="en-US">
              <a:latin typeface="微软雅黑 Light" panose="020B0502040204020203" pitchFamily="34" charset="-122"/>
              <a:ea typeface="微软雅黑 Light" panose="020B0502040204020203" pitchFamily="34" charset="-122"/>
            </a:endParaRPr>
          </a:p>
        </p:txBody>
      </p:sp>
      <p:sp>
        <p:nvSpPr>
          <p:cNvPr id="31" name="文本框 30">
            <a:extLst>
              <a:ext uri="{FF2B5EF4-FFF2-40B4-BE49-F238E27FC236}">
                <a16:creationId xmlns:a16="http://schemas.microsoft.com/office/drawing/2014/main" id="{60BF0DB6-24F6-4FBD-A5CE-6522D5DB6356}"/>
              </a:ext>
            </a:extLst>
          </p:cNvPr>
          <p:cNvSpPr txBox="1"/>
          <p:nvPr/>
        </p:nvSpPr>
        <p:spPr>
          <a:xfrm>
            <a:off x="3464115" y="3012823"/>
            <a:ext cx="6097508" cy="369332"/>
          </a:xfrm>
          <a:prstGeom prst="rect">
            <a:avLst/>
          </a:prstGeom>
          <a:noFill/>
        </p:spPr>
        <p:txBody>
          <a:bodyPr wrap="square">
            <a:spAutoFit/>
          </a:bodyPr>
          <a:lstStyle/>
          <a:p>
            <a:r>
              <a:rPr lang="en-US" altLang="zh-CN" sz="1800">
                <a:effectLst/>
                <a:latin typeface="Calibri" panose="020F0502020204030204" pitchFamily="34" charset="0"/>
                <a:ea typeface="宋体" panose="02010600030101010101" pitchFamily="2" charset="-122"/>
                <a:cs typeface="Arial" panose="020B0604020202020204" pitchFamily="34" charset="0"/>
              </a:rPr>
              <a:t>TRX_UNDO_UPD_EXIST_REC</a:t>
            </a:r>
            <a:endParaRPr lang="zh-CN" altLang="en-US"/>
          </a:p>
        </p:txBody>
      </p:sp>
      <p:sp>
        <p:nvSpPr>
          <p:cNvPr id="32" name="文本框 31">
            <a:extLst>
              <a:ext uri="{FF2B5EF4-FFF2-40B4-BE49-F238E27FC236}">
                <a16:creationId xmlns:a16="http://schemas.microsoft.com/office/drawing/2014/main" id="{27EC6BEB-B6BF-46F9-805F-F069F41C553E}"/>
              </a:ext>
            </a:extLst>
          </p:cNvPr>
          <p:cNvSpPr txBox="1"/>
          <p:nvPr/>
        </p:nvSpPr>
        <p:spPr>
          <a:xfrm>
            <a:off x="1888812" y="5106275"/>
            <a:ext cx="6097508" cy="369332"/>
          </a:xfrm>
          <a:prstGeom prst="rect">
            <a:avLst/>
          </a:prstGeom>
          <a:noFill/>
        </p:spPr>
        <p:txBody>
          <a:bodyPr wrap="square">
            <a:spAutoFit/>
          </a:bodyPr>
          <a:lstStyle/>
          <a:p>
            <a:r>
              <a:rPr lang="zh-CN" altLang="en-US" sz="1800">
                <a:effectLst/>
                <a:latin typeface="微软雅黑 Light" panose="020B0502040204020203" pitchFamily="34" charset="-122"/>
                <a:ea typeface="微软雅黑 Light" panose="020B0502040204020203" pitchFamily="34" charset="-122"/>
                <a:cs typeface="Arial" panose="020B0604020202020204" pitchFamily="34" charset="0"/>
              </a:rPr>
              <a:t>将旧记录进行</a:t>
            </a:r>
            <a:r>
              <a:rPr lang="en-US" altLang="zh-CN" sz="1800">
                <a:effectLst/>
                <a:latin typeface="微软雅黑 Light" panose="020B0502040204020203" pitchFamily="34" charset="-122"/>
                <a:ea typeface="微软雅黑 Light" panose="020B0502040204020203" pitchFamily="34" charset="-122"/>
                <a:cs typeface="Arial" panose="020B0604020202020204" pitchFamily="34" charset="0"/>
              </a:rPr>
              <a:t>delete mark</a:t>
            </a:r>
            <a:r>
              <a:rPr lang="zh-CN" altLang="en-US" sz="1800">
                <a:effectLst/>
                <a:latin typeface="微软雅黑 Light" panose="020B0502040204020203" pitchFamily="34" charset="-122"/>
                <a:ea typeface="微软雅黑 Light" panose="020B0502040204020203" pitchFamily="34" charset="-122"/>
                <a:cs typeface="Arial" panose="020B0604020202020204" pitchFamily="34" charset="0"/>
              </a:rPr>
              <a:t>操作</a:t>
            </a:r>
            <a:endParaRPr lang="zh-CN" altLang="en-US">
              <a:latin typeface="微软雅黑 Light" panose="020B0502040204020203" pitchFamily="34" charset="-122"/>
              <a:ea typeface="微软雅黑 Light" panose="020B0502040204020203" pitchFamily="34" charset="-122"/>
            </a:endParaRPr>
          </a:p>
        </p:txBody>
      </p:sp>
      <p:sp>
        <p:nvSpPr>
          <p:cNvPr id="33" name="文本框 32">
            <a:extLst>
              <a:ext uri="{FF2B5EF4-FFF2-40B4-BE49-F238E27FC236}">
                <a16:creationId xmlns:a16="http://schemas.microsoft.com/office/drawing/2014/main" id="{385F9B96-2A82-47FD-BA75-A338AE84462F}"/>
              </a:ext>
            </a:extLst>
          </p:cNvPr>
          <p:cNvSpPr txBox="1"/>
          <p:nvPr/>
        </p:nvSpPr>
        <p:spPr>
          <a:xfrm>
            <a:off x="1888812" y="5610586"/>
            <a:ext cx="6097508" cy="369332"/>
          </a:xfrm>
          <a:prstGeom prst="rect">
            <a:avLst/>
          </a:prstGeom>
          <a:noFill/>
        </p:spPr>
        <p:txBody>
          <a:bodyPr wrap="square">
            <a:spAutoFit/>
          </a:bodyPr>
          <a:lstStyle/>
          <a:p>
            <a:r>
              <a:rPr lang="zh-CN" altLang="en-US" sz="1800">
                <a:effectLst/>
                <a:latin typeface="微软雅黑 Light" panose="020B0502040204020203" pitchFamily="34" charset="-122"/>
                <a:ea typeface="微软雅黑 Light" panose="020B0502040204020203" pitchFamily="34" charset="-122"/>
                <a:cs typeface="Arial" panose="020B0604020202020204" pitchFamily="34" charset="0"/>
              </a:rPr>
              <a:t>创建一条新记录</a:t>
            </a:r>
            <a:endParaRPr lang="zh-CN" altLang="en-US">
              <a:latin typeface="微软雅黑 Light" panose="020B0502040204020203" pitchFamily="34" charset="-122"/>
              <a:ea typeface="微软雅黑 Light" panose="020B0502040204020203" pitchFamily="34" charset="-122"/>
            </a:endParaRPr>
          </a:p>
        </p:txBody>
      </p:sp>
      <p:sp>
        <p:nvSpPr>
          <p:cNvPr id="34" name="文本框 33">
            <a:extLst>
              <a:ext uri="{FF2B5EF4-FFF2-40B4-BE49-F238E27FC236}">
                <a16:creationId xmlns:a16="http://schemas.microsoft.com/office/drawing/2014/main" id="{EAD22752-EE01-4E7D-9F46-B216E1B7B8CB}"/>
              </a:ext>
            </a:extLst>
          </p:cNvPr>
          <p:cNvSpPr txBox="1"/>
          <p:nvPr/>
        </p:nvSpPr>
        <p:spPr>
          <a:xfrm>
            <a:off x="5212534" y="5106275"/>
            <a:ext cx="6097508" cy="369332"/>
          </a:xfrm>
          <a:prstGeom prst="rect">
            <a:avLst/>
          </a:prstGeom>
          <a:noFill/>
        </p:spPr>
        <p:txBody>
          <a:bodyPr wrap="square">
            <a:spAutoFit/>
          </a:bodyPr>
          <a:lstStyle/>
          <a:p>
            <a:r>
              <a:rPr lang="en-US" altLang="zh-CN" sz="1800">
                <a:effectLst/>
                <a:latin typeface="Calibri" panose="020F0502020204030204" pitchFamily="34" charset="0"/>
                <a:ea typeface="宋体" panose="02010600030101010101" pitchFamily="2" charset="-122"/>
                <a:cs typeface="Arial" panose="020B0604020202020204" pitchFamily="34" charset="0"/>
              </a:rPr>
              <a:t>TRX_UNDO_DEL_MARK_REC</a:t>
            </a:r>
            <a:endParaRPr lang="zh-CN" altLang="en-US"/>
          </a:p>
        </p:txBody>
      </p:sp>
      <p:sp>
        <p:nvSpPr>
          <p:cNvPr id="35" name="文本框 34">
            <a:extLst>
              <a:ext uri="{FF2B5EF4-FFF2-40B4-BE49-F238E27FC236}">
                <a16:creationId xmlns:a16="http://schemas.microsoft.com/office/drawing/2014/main" id="{7F7646A7-8569-4346-A812-3904DC333C6A}"/>
              </a:ext>
            </a:extLst>
          </p:cNvPr>
          <p:cNvSpPr txBox="1"/>
          <p:nvPr/>
        </p:nvSpPr>
        <p:spPr>
          <a:xfrm>
            <a:off x="4258958" y="5628923"/>
            <a:ext cx="6097508" cy="369332"/>
          </a:xfrm>
          <a:prstGeom prst="rect">
            <a:avLst/>
          </a:prstGeom>
          <a:noFill/>
        </p:spPr>
        <p:txBody>
          <a:bodyPr wrap="square">
            <a:spAutoFit/>
          </a:bodyPr>
          <a:lstStyle/>
          <a:p>
            <a:r>
              <a:rPr lang="en-US" altLang="zh-CN" sz="1800">
                <a:effectLst/>
                <a:latin typeface="Calibri" panose="020F0502020204030204" pitchFamily="34" charset="0"/>
                <a:ea typeface="宋体" panose="02010600030101010101" pitchFamily="2" charset="-122"/>
                <a:cs typeface="Arial" panose="020B0604020202020204" pitchFamily="34" charset="0"/>
              </a:rPr>
              <a:t>TRX_UNDO_INSERT_REC</a:t>
            </a:r>
            <a:endParaRPr lang="zh-CN" altLang="en-US"/>
          </a:p>
        </p:txBody>
      </p:sp>
      <p:sp>
        <p:nvSpPr>
          <p:cNvPr id="36" name="矩形 2">
            <a:extLst>
              <a:ext uri="{FF2B5EF4-FFF2-40B4-BE49-F238E27FC236}">
                <a16:creationId xmlns:a16="http://schemas.microsoft.com/office/drawing/2014/main" id="{CBB04D09-51BB-4AE7-B582-1DC845F69BB4}"/>
              </a:ext>
            </a:extLst>
          </p:cNvPr>
          <p:cNvSpPr/>
          <p:nvPr/>
        </p:nvSpPr>
        <p:spPr>
          <a:xfrm>
            <a:off x="854740" y="6083951"/>
            <a:ext cx="4832350" cy="501612"/>
          </a:xfrm>
          <a:prstGeom prst="rect">
            <a:avLst/>
          </a:prstGeom>
          <a:noFill/>
          <a:ln w="9525">
            <a:noFill/>
          </a:ln>
        </p:spPr>
        <p:txBody>
          <a:bodyPr wrap="square" anchor="t">
            <a:spAutoFit/>
          </a:bodyPr>
          <a:lstStyle/>
          <a:p>
            <a:pPr marL="342900" lvl="1" indent="-342900">
              <a:lnSpc>
                <a:spcPct val="150000"/>
              </a:lnSpc>
              <a:buClr>
                <a:srgbClr val="FFC000"/>
              </a:buClr>
              <a:buFont typeface="Wingdings" panose="05000000000000000000" charset="0"/>
              <a:buChar char="n"/>
            </a:pPr>
            <a:r>
              <a:rPr lang="en-US" altLang="zh-CN" sz="2000" b="1">
                <a:latin typeface="微软雅黑 Light" panose="020B0502040204020203" pitchFamily="34" charset="-122"/>
                <a:ea typeface="微软雅黑 Light" panose="020B0502040204020203" pitchFamily="34" charset="-122"/>
                <a:sym typeface="+mn-ea"/>
              </a:rPr>
              <a:t>FIL_PAGE_UNDO_LOG</a:t>
            </a:r>
            <a:r>
              <a:rPr lang="zh-CN" altLang="en-US" sz="2000" b="1">
                <a:latin typeface="微软雅黑 Light" panose="020B0502040204020203" pitchFamily="34" charset="-122"/>
                <a:ea typeface="微软雅黑 Light" panose="020B0502040204020203" pitchFamily="34" charset="-122"/>
                <a:sym typeface="+mn-ea"/>
              </a:rPr>
              <a:t>页面</a:t>
            </a:r>
            <a:endParaRPr lang="en-US" altLang="zh-CN" sz="2000" dirty="0">
              <a:latin typeface="微软雅黑 Light" panose="020B0502040204020203" pitchFamily="34" charset="-122"/>
              <a:ea typeface="微软雅黑 Light" panose="020B0502040204020203" pitchFamily="34" charset="-122"/>
              <a:sym typeface="+mn-ea"/>
            </a:endParaRPr>
          </a:p>
        </p:txBody>
      </p:sp>
      <p:sp>
        <p:nvSpPr>
          <p:cNvPr id="21" name="文本框 48">
            <a:extLst>
              <a:ext uri="{FF2B5EF4-FFF2-40B4-BE49-F238E27FC236}">
                <a16:creationId xmlns:a16="http://schemas.microsoft.com/office/drawing/2014/main" id="{3B30CFF0-5770-41D9-9BA5-44FF0C8ED7A1}"/>
              </a:ext>
            </a:extLst>
          </p:cNvPr>
          <p:cNvSpPr txBox="1">
            <a:spLocks noChangeArrowheads="1"/>
          </p:cNvSpPr>
          <p:nvPr/>
        </p:nvSpPr>
        <p:spPr bwMode="auto">
          <a:xfrm>
            <a:off x="907738" y="218373"/>
            <a:ext cx="45856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en-US" altLang="zh-CN" sz="3200">
                <a:solidFill>
                  <a:schemeClr val="bg1">
                    <a:lumMod val="85000"/>
                  </a:schemeClr>
                </a:solidFill>
                <a:latin typeface="+mn-lt"/>
                <a:ea typeface="+mn-ea"/>
                <a:cs typeface="+mn-ea"/>
                <a:sym typeface="+mn-lt"/>
              </a:rPr>
              <a:t>InnoDB </a:t>
            </a:r>
            <a:r>
              <a:rPr lang="zh-CN" altLang="en-US" sz="3200">
                <a:solidFill>
                  <a:schemeClr val="bg1">
                    <a:lumMod val="85000"/>
                  </a:schemeClr>
                </a:solidFill>
                <a:latin typeface="+mn-lt"/>
                <a:ea typeface="+mn-ea"/>
                <a:cs typeface="+mn-ea"/>
                <a:sym typeface="+mn-lt"/>
              </a:rPr>
              <a:t>的 </a:t>
            </a:r>
            <a:r>
              <a:rPr lang="en-US" altLang="zh-CN" sz="3200">
                <a:solidFill>
                  <a:schemeClr val="bg1">
                    <a:lumMod val="85000"/>
                  </a:schemeClr>
                </a:solidFill>
                <a:latin typeface="+mn-lt"/>
                <a:ea typeface="+mn-ea"/>
                <a:cs typeface="+mn-ea"/>
                <a:sym typeface="+mn-lt"/>
              </a:rPr>
              <a:t>undo</a:t>
            </a:r>
            <a:r>
              <a:rPr lang="zh-CN" altLang="en-US" sz="3200">
                <a:solidFill>
                  <a:schemeClr val="bg1">
                    <a:lumMod val="85000"/>
                  </a:schemeClr>
                </a:solidFill>
                <a:latin typeface="+mn-lt"/>
                <a:ea typeface="+mn-ea"/>
                <a:cs typeface="+mn-ea"/>
                <a:sym typeface="+mn-lt"/>
              </a:rPr>
              <a:t>日志</a:t>
            </a:r>
            <a:endParaRPr lang="en-US" altLang="zh-CN" sz="3200">
              <a:solidFill>
                <a:schemeClr val="bg1">
                  <a:lumMod val="85000"/>
                </a:schemeClr>
              </a:solidFill>
              <a:latin typeface="+mn-lt"/>
              <a:ea typeface="+mn-ea"/>
              <a:cs typeface="+mn-ea"/>
              <a:sym typeface="+mn-lt"/>
            </a:endParaRPr>
          </a:p>
        </p:txBody>
      </p:sp>
      <p:sp>
        <p:nvSpPr>
          <p:cNvPr id="22" name="等腰三角形 21">
            <a:extLst>
              <a:ext uri="{FF2B5EF4-FFF2-40B4-BE49-F238E27FC236}">
                <a16:creationId xmlns:a16="http://schemas.microsoft.com/office/drawing/2014/main" id="{B2E56F92-3F91-4990-BDDB-D592F3224030}"/>
              </a:ext>
            </a:extLst>
          </p:cNvPr>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等腰三角形 22">
            <a:extLst>
              <a:ext uri="{FF2B5EF4-FFF2-40B4-BE49-F238E27FC236}">
                <a16:creationId xmlns:a16="http://schemas.microsoft.com/office/drawing/2014/main" id="{BA7D10B2-4D70-438E-933C-3C05BC7A18BD}"/>
              </a:ext>
            </a:extLst>
          </p:cNvPr>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2">
            <a:extLst>
              <a:ext uri="{FF2B5EF4-FFF2-40B4-BE49-F238E27FC236}">
                <a16:creationId xmlns:a16="http://schemas.microsoft.com/office/drawing/2014/main" id="{A681539C-B020-4E3A-992C-794161599A58}"/>
              </a:ext>
            </a:extLst>
          </p:cNvPr>
          <p:cNvSpPr/>
          <p:nvPr/>
        </p:nvSpPr>
        <p:spPr>
          <a:xfrm>
            <a:off x="6096000" y="6083951"/>
            <a:ext cx="4832350" cy="501612"/>
          </a:xfrm>
          <a:prstGeom prst="rect">
            <a:avLst/>
          </a:prstGeom>
          <a:noFill/>
          <a:ln w="9525">
            <a:noFill/>
          </a:ln>
        </p:spPr>
        <p:txBody>
          <a:bodyPr wrap="square" anchor="t">
            <a:spAutoFit/>
          </a:bodyPr>
          <a:lstStyle/>
          <a:p>
            <a:pPr marL="342900" lvl="1" indent="-342900">
              <a:lnSpc>
                <a:spcPct val="150000"/>
              </a:lnSpc>
              <a:buClr>
                <a:srgbClr val="FFC000"/>
              </a:buClr>
              <a:buFont typeface="Wingdings" panose="05000000000000000000" charset="0"/>
              <a:buChar char="n"/>
            </a:pPr>
            <a:r>
              <a:rPr lang="en-US" altLang="zh-CN" sz="2000" b="1">
                <a:latin typeface="微软雅黑 Light" panose="020B0502040204020203" pitchFamily="34" charset="-122"/>
                <a:ea typeface="微软雅黑 Light" panose="020B0502040204020203" pitchFamily="34" charset="-122"/>
                <a:sym typeface="+mn-ea"/>
              </a:rPr>
              <a:t>Redo</a:t>
            </a:r>
            <a:r>
              <a:rPr lang="zh-CN" altLang="en-US" sz="2000" b="1">
                <a:latin typeface="微软雅黑 Light" panose="020B0502040204020203" pitchFamily="34" charset="-122"/>
                <a:ea typeface="微软雅黑 Light" panose="020B0502040204020203" pitchFamily="34" charset="-122"/>
                <a:sym typeface="+mn-ea"/>
              </a:rPr>
              <a:t>日志和</a:t>
            </a:r>
            <a:r>
              <a:rPr lang="en-US" altLang="zh-CN" sz="2000" b="1">
                <a:latin typeface="微软雅黑 Light" panose="020B0502040204020203" pitchFamily="34" charset="-122"/>
                <a:ea typeface="微软雅黑 Light" panose="020B0502040204020203" pitchFamily="34" charset="-122"/>
                <a:sym typeface="+mn-ea"/>
              </a:rPr>
              <a:t>Undo</a:t>
            </a:r>
            <a:r>
              <a:rPr lang="zh-CN" altLang="en-US" sz="2000" b="1">
                <a:latin typeface="微软雅黑 Light" panose="020B0502040204020203" pitchFamily="34" charset="-122"/>
                <a:ea typeface="微软雅黑 Light" panose="020B0502040204020203" pitchFamily="34" charset="-122"/>
                <a:sym typeface="+mn-ea"/>
              </a:rPr>
              <a:t>日志的关系</a:t>
            </a:r>
            <a:endParaRPr lang="en-US" altLang="zh-CN" sz="2000" dirty="0">
              <a:latin typeface="微软雅黑 Light" panose="020B0502040204020203" pitchFamily="34" charset="-122"/>
              <a:ea typeface="微软雅黑 Light" panose="020B0502040204020203" pitchFamily="34" charset="-122"/>
              <a:sym typeface="+mn-ea"/>
            </a:endParaRPr>
          </a:p>
        </p:txBody>
      </p:sp>
    </p:spTree>
    <p:extLst>
      <p:ext uri="{BB962C8B-B14F-4D97-AF65-F5344CB8AC3E}">
        <p14:creationId xmlns:p14="http://schemas.microsoft.com/office/powerpoint/2010/main" val="26362784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等腰三角形 4"/>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等腰三角形 5"/>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PA_文本框 21">
            <a:extLst>
              <a:ext uri="{FF2B5EF4-FFF2-40B4-BE49-F238E27FC236}">
                <a16:creationId xmlns:a16="http://schemas.microsoft.com/office/drawing/2014/main" id="{D4A6667E-B56A-4176-BDDA-7C1E26BC90C8}"/>
              </a:ext>
            </a:extLst>
          </p:cNvPr>
          <p:cNvSpPr txBox="1"/>
          <p:nvPr>
            <p:custDataLst>
              <p:tags r:id="rId2"/>
            </p:custDataLst>
          </p:nvPr>
        </p:nvSpPr>
        <p:spPr>
          <a:xfrm>
            <a:off x="3160712" y="2513776"/>
            <a:ext cx="6060201" cy="830997"/>
          </a:xfrm>
          <a:prstGeom prst="rect">
            <a:avLst/>
          </a:prstGeom>
          <a:noFill/>
        </p:spPr>
        <p:txBody>
          <a:bodyPr wrap="square" rtlCol="0">
            <a:spAutoFit/>
          </a:bodyPr>
          <a:lstStyle/>
          <a:p>
            <a:r>
              <a:rPr lang="en-US" altLang="zh-CN" sz="4800" b="1">
                <a:solidFill>
                  <a:schemeClr val="tx1">
                    <a:lumMod val="75000"/>
                    <a:lumOff val="25000"/>
                  </a:schemeClr>
                </a:solidFill>
                <a:latin typeface="微软雅黑" panose="020B0503020204020204" pitchFamily="34" charset="-122"/>
                <a:ea typeface="微软雅黑" panose="020B0503020204020204" pitchFamily="34" charset="-122"/>
              </a:rPr>
              <a:t>MySQL 8.0</a:t>
            </a:r>
            <a:r>
              <a:rPr lang="zh-CN" altLang="en-US" sz="4800" b="1">
                <a:solidFill>
                  <a:schemeClr val="tx1">
                    <a:lumMod val="75000"/>
                    <a:lumOff val="25000"/>
                  </a:schemeClr>
                </a:solidFill>
                <a:latin typeface="微软雅黑" panose="020B0503020204020204" pitchFamily="34" charset="-122"/>
                <a:ea typeface="微软雅黑" panose="020B0503020204020204" pitchFamily="34" charset="-122"/>
              </a:rPr>
              <a:t>新增特性</a:t>
            </a:r>
          </a:p>
        </p:txBody>
      </p:sp>
      <p:sp>
        <p:nvSpPr>
          <p:cNvPr id="8" name="PA_圆角矩形 22">
            <a:extLst>
              <a:ext uri="{FF2B5EF4-FFF2-40B4-BE49-F238E27FC236}">
                <a16:creationId xmlns:a16="http://schemas.microsoft.com/office/drawing/2014/main" id="{D577B89D-5715-4DC7-838F-F076B3F0C4E6}"/>
              </a:ext>
            </a:extLst>
          </p:cNvPr>
          <p:cNvSpPr/>
          <p:nvPr>
            <p:custDataLst>
              <p:tags r:id="rId3"/>
            </p:custDataLst>
          </p:nvPr>
        </p:nvSpPr>
        <p:spPr>
          <a:xfrm>
            <a:off x="3048000" y="4206584"/>
            <a:ext cx="6098091" cy="297454"/>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dist" defTabSz="1219170"/>
            <a:r>
              <a:rPr lang="en-US" altLang="zh-CN" sz="1333">
                <a:solidFill>
                  <a:srgbClr val="FFFFFF">
                    <a:lumMod val="50000"/>
                  </a:srgbClr>
                </a:solidFill>
                <a:latin typeface="Calibri"/>
                <a:ea typeface="宋体" panose="02010600030101010101" pitchFamily="2" charset="-122"/>
              </a:rPr>
              <a:t>THANK </a:t>
            </a:r>
            <a:r>
              <a:rPr lang="en-US" altLang="zh-CN" sz="1333" dirty="0">
                <a:solidFill>
                  <a:srgbClr val="FFFFFF">
                    <a:lumMod val="50000"/>
                  </a:srgbClr>
                </a:solidFill>
                <a:latin typeface="Calibri"/>
                <a:ea typeface="宋体" panose="02010600030101010101" pitchFamily="2" charset="-122"/>
              </a:rPr>
              <a:t>YOU FOR WATCHING</a:t>
            </a:r>
            <a:endParaRPr lang="zh-CN" altLang="en-US" sz="1333" dirty="0">
              <a:solidFill>
                <a:srgbClr val="FFFFFF">
                  <a:lumMod val="50000"/>
                </a:srgbClr>
              </a:solidFill>
              <a:latin typeface="Calibri"/>
              <a:ea typeface="宋体" panose="02010600030101010101" pitchFamily="2" charset="-122"/>
            </a:endParaRPr>
          </a:p>
        </p:txBody>
      </p:sp>
      <p:grpSp>
        <p:nvGrpSpPr>
          <p:cNvPr id="13" name="PA_组合 20">
            <a:extLst>
              <a:ext uri="{FF2B5EF4-FFF2-40B4-BE49-F238E27FC236}">
                <a16:creationId xmlns:a16="http://schemas.microsoft.com/office/drawing/2014/main" id="{BFB3B9C2-989F-45FA-BB6F-B2A82BD1F0A9}"/>
              </a:ext>
            </a:extLst>
          </p:cNvPr>
          <p:cNvGrpSpPr/>
          <p:nvPr>
            <p:custDataLst>
              <p:tags r:id="rId4"/>
            </p:custDataLst>
          </p:nvPr>
        </p:nvGrpSpPr>
        <p:grpSpPr>
          <a:xfrm>
            <a:off x="0" y="4007977"/>
            <a:ext cx="12192000" cy="192233"/>
            <a:chOff x="2190216" y="0"/>
            <a:chExt cx="7128792" cy="108012"/>
          </a:xfrm>
        </p:grpSpPr>
        <p:sp>
          <p:nvSpPr>
            <p:cNvPr id="14" name="矩形 13">
              <a:extLst>
                <a:ext uri="{FF2B5EF4-FFF2-40B4-BE49-F238E27FC236}">
                  <a16:creationId xmlns:a16="http://schemas.microsoft.com/office/drawing/2014/main" id="{46EC385A-209B-4498-9AEB-9C151DA74838}"/>
                </a:ext>
              </a:extLst>
            </p:cNvPr>
            <p:cNvSpPr/>
            <p:nvPr/>
          </p:nvSpPr>
          <p:spPr>
            <a:xfrm>
              <a:off x="2190216" y="0"/>
              <a:ext cx="1188132" cy="1080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srgbClr val="FFFFFF"/>
                </a:solidFill>
                <a:latin typeface="Calibri"/>
                <a:ea typeface="宋体" panose="02010600030101010101" pitchFamily="2" charset="-122"/>
              </a:endParaRPr>
            </a:p>
          </p:txBody>
        </p:sp>
        <p:sp>
          <p:nvSpPr>
            <p:cNvPr id="15" name="矩形 14">
              <a:extLst>
                <a:ext uri="{FF2B5EF4-FFF2-40B4-BE49-F238E27FC236}">
                  <a16:creationId xmlns:a16="http://schemas.microsoft.com/office/drawing/2014/main" id="{F1320A8B-3D0A-4A98-B588-904C21361746}"/>
                </a:ext>
              </a:extLst>
            </p:cNvPr>
            <p:cNvSpPr/>
            <p:nvPr/>
          </p:nvSpPr>
          <p:spPr>
            <a:xfrm>
              <a:off x="3378348" y="0"/>
              <a:ext cx="1188132" cy="10801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srgbClr val="FFFFFF"/>
                </a:solidFill>
                <a:latin typeface="Calibri"/>
                <a:ea typeface="宋体" panose="02010600030101010101" pitchFamily="2" charset="-122"/>
              </a:endParaRPr>
            </a:p>
          </p:txBody>
        </p:sp>
        <p:sp>
          <p:nvSpPr>
            <p:cNvPr id="23" name="矩形 22">
              <a:extLst>
                <a:ext uri="{FF2B5EF4-FFF2-40B4-BE49-F238E27FC236}">
                  <a16:creationId xmlns:a16="http://schemas.microsoft.com/office/drawing/2014/main" id="{4762D1A3-3658-460A-B343-BA44CBDBF079}"/>
                </a:ext>
              </a:extLst>
            </p:cNvPr>
            <p:cNvSpPr/>
            <p:nvPr/>
          </p:nvSpPr>
          <p:spPr>
            <a:xfrm>
              <a:off x="4566480" y="0"/>
              <a:ext cx="1188132" cy="10801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srgbClr val="FFFFFF"/>
                </a:solidFill>
                <a:latin typeface="Calibri"/>
                <a:ea typeface="宋体" panose="02010600030101010101" pitchFamily="2" charset="-122"/>
              </a:endParaRPr>
            </a:p>
          </p:txBody>
        </p:sp>
        <p:sp>
          <p:nvSpPr>
            <p:cNvPr id="24" name="矩形 23">
              <a:extLst>
                <a:ext uri="{FF2B5EF4-FFF2-40B4-BE49-F238E27FC236}">
                  <a16:creationId xmlns:a16="http://schemas.microsoft.com/office/drawing/2014/main" id="{EEE2E47C-6556-490D-81FD-03552D41389E}"/>
                </a:ext>
              </a:extLst>
            </p:cNvPr>
            <p:cNvSpPr/>
            <p:nvPr/>
          </p:nvSpPr>
          <p:spPr>
            <a:xfrm>
              <a:off x="5754612" y="0"/>
              <a:ext cx="1188132" cy="1080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srgbClr val="FFFFFF"/>
                </a:solidFill>
                <a:latin typeface="Calibri"/>
                <a:ea typeface="宋体" panose="02010600030101010101" pitchFamily="2" charset="-122"/>
              </a:endParaRPr>
            </a:p>
          </p:txBody>
        </p:sp>
        <p:sp>
          <p:nvSpPr>
            <p:cNvPr id="25" name="矩形 24">
              <a:extLst>
                <a:ext uri="{FF2B5EF4-FFF2-40B4-BE49-F238E27FC236}">
                  <a16:creationId xmlns:a16="http://schemas.microsoft.com/office/drawing/2014/main" id="{D3BEEB1B-E13D-484E-B557-619C8798EBDF}"/>
                </a:ext>
              </a:extLst>
            </p:cNvPr>
            <p:cNvSpPr/>
            <p:nvPr/>
          </p:nvSpPr>
          <p:spPr>
            <a:xfrm>
              <a:off x="6942744" y="0"/>
              <a:ext cx="1188132" cy="10801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srgbClr val="FFFFFF"/>
                </a:solidFill>
                <a:latin typeface="Calibri"/>
                <a:ea typeface="宋体" panose="02010600030101010101" pitchFamily="2" charset="-122"/>
              </a:endParaRPr>
            </a:p>
          </p:txBody>
        </p:sp>
        <p:sp>
          <p:nvSpPr>
            <p:cNvPr id="26" name="矩形 25">
              <a:extLst>
                <a:ext uri="{FF2B5EF4-FFF2-40B4-BE49-F238E27FC236}">
                  <a16:creationId xmlns:a16="http://schemas.microsoft.com/office/drawing/2014/main" id="{86B6D884-2729-434E-9345-D534588BCADE}"/>
                </a:ext>
              </a:extLst>
            </p:cNvPr>
            <p:cNvSpPr/>
            <p:nvPr/>
          </p:nvSpPr>
          <p:spPr>
            <a:xfrm>
              <a:off x="8130876" y="0"/>
              <a:ext cx="1188132" cy="1080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srgbClr val="FFFFFF"/>
                </a:solidFill>
                <a:latin typeface="Calibri"/>
                <a:ea typeface="宋体" panose="02010600030101010101" pitchFamily="2" charset="-122"/>
              </a:endParaRPr>
            </a:p>
          </p:txBody>
        </p:sp>
      </p:grpSp>
    </p:spTree>
    <p:custDataLst>
      <p:tags r:id="rId1"/>
    </p:custDataLst>
    <p:extLst>
      <p:ext uri="{BB962C8B-B14F-4D97-AF65-F5344CB8AC3E}">
        <p14:creationId xmlns:p14="http://schemas.microsoft.com/office/powerpoint/2010/main" val="13803875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to="" calcmode="lin" valueType="num">
                                      <p:cBhvr>
                                        <p:cTn id="7" dur="700" fill="hold">
                                          <p:stCondLst>
                                            <p:cond delay="0"/>
                                          </p:stCondLst>
                                        </p:cTn>
                                        <p:tgtEl>
                                          <p:spTgt spid="7"/>
                                        </p:tgtEl>
                                        <p:attrNameLst>
                                          <p:attrName>ppt_x</p:attrName>
                                        </p:attrNameLst>
                                      </p:cBhvr>
                                      <p:tavLst>
                                        <p:tav tm="0" fmla="#ppt_x-(-#ppt_w/2*cos(ppt_r/180*pi))*((1.5-1.5*$)^2-(1.5-1.5*$)^3)">
                                          <p:val>
                                            <p:strVal val="0"/>
                                          </p:val>
                                        </p:tav>
                                        <p:tav tm="100000">
                                          <p:val>
                                            <p:strVal val="1"/>
                                          </p:val>
                                        </p:tav>
                                      </p:tavLst>
                                    </p:anim>
                                    <p:anim to="" calcmode="lin" valueType="num">
                                      <p:cBhvr>
                                        <p:cTn id="8" dur="700" fill="hold">
                                          <p:stCondLst>
                                            <p:cond delay="0"/>
                                          </p:stCondLst>
                                        </p:cTn>
                                        <p:tgtEl>
                                          <p:spTgt spid="7"/>
                                        </p:tgtEl>
                                        <p:attrNameLst>
                                          <p:attrName>ppt_y</p:attrName>
                                        </p:attrNameLst>
                                      </p:cBhvr>
                                      <p:tavLst>
                                        <p:tav tm="0" fmla="#ppt_y+(-#ppt_h/2*cos(ppt_r/180*pi))*((1.5-1.5*$)^2-(1.5-1.5*$)^3)">
                                          <p:val>
                                            <p:strVal val="0"/>
                                          </p:val>
                                        </p:tav>
                                        <p:tav tm="100000">
                                          <p:val>
                                            <p:strVal val="1"/>
                                          </p:val>
                                        </p:tav>
                                      </p:tavLst>
                                    </p:anim>
                                    <p:anim to="" calcmode="lin" valueType="num">
                                      <p:cBhvr>
                                        <p:cTn id="9" dur="700" fill="hold">
                                          <p:stCondLst>
                                            <p:cond delay="0"/>
                                          </p:stCondLst>
                                        </p:cTn>
                                        <p:tgtEl>
                                          <p:spTgt spid="7"/>
                                        </p:tgtEl>
                                        <p:attrNameLst>
                                          <p:attrName>ppt_h</p:attrName>
                                        </p:attrNameLst>
                                      </p:cBhvr>
                                      <p:tavLst>
                                        <p:tav tm="0" fmla="#ppt_h-(-#ppt_h)*((1.5-1.5*$)^2-(1.5-1.5*$)^3)">
                                          <p:val>
                                            <p:strVal val="0"/>
                                          </p:val>
                                        </p:tav>
                                        <p:tav tm="100000">
                                          <p:val>
                                            <p:strVal val="1"/>
                                          </p:val>
                                        </p:tav>
                                      </p:tavLst>
                                    </p:anim>
                                    <p:anim to="" calcmode="lin" valueType="num">
                                      <p:cBhvr>
                                        <p:cTn id="10" dur="700" fill="hold">
                                          <p:stCondLst>
                                            <p:cond delay="0"/>
                                          </p:stCondLst>
                                        </p:cTn>
                                        <p:tgtEl>
                                          <p:spTgt spid="7"/>
                                        </p:tgtEl>
                                        <p:attrNameLst>
                                          <p:attrName>ppt_w</p:attrName>
                                        </p:attrNameLst>
                                      </p:cBhvr>
                                      <p:tavLst>
                                        <p:tav tm="0" fmla="#ppt_w-(-#ppt_w)*((1.5-1.5*$)^2-(1.5-1.5*$)^3)">
                                          <p:val>
                                            <p:strVal val="0"/>
                                          </p:val>
                                        </p:tav>
                                        <p:tav tm="100000">
                                          <p:val>
                                            <p:strVal val="1"/>
                                          </p:val>
                                        </p:tav>
                                      </p:tavLst>
                                    </p:anim>
                                  </p:childTnLst>
                                </p:cTn>
                              </p:par>
                              <p:par>
                                <p:cTn id="11" presetID="0" presetClass="entr" presetSubtype="0" fill="hold" grpId="0" nodeType="with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to="" calcmode="lin" valueType="num">
                                      <p:cBhvr>
                                        <p:cTn id="13" dur="700" fill="hold">
                                          <p:stCondLst>
                                            <p:cond delay="0"/>
                                          </p:stCondLst>
                                        </p:cTn>
                                        <p:tgtEl>
                                          <p:spTgt spid="8"/>
                                        </p:tgtEl>
                                        <p:attrNameLst>
                                          <p:attrName>ppt_x</p:attrName>
                                        </p:attrNameLst>
                                      </p:cBhvr>
                                      <p:tavLst>
                                        <p:tav tm="0" fmla="#ppt_x-(-#ppt_w/2*cos(ppt_r/180*pi))*((1.5-1.5*$)^2-(1.5-1.5*$)^3)">
                                          <p:val>
                                            <p:strVal val="0"/>
                                          </p:val>
                                        </p:tav>
                                        <p:tav tm="100000">
                                          <p:val>
                                            <p:strVal val="1"/>
                                          </p:val>
                                        </p:tav>
                                      </p:tavLst>
                                    </p:anim>
                                    <p:anim to="" calcmode="lin" valueType="num">
                                      <p:cBhvr>
                                        <p:cTn id="14" dur="700" fill="hold">
                                          <p:stCondLst>
                                            <p:cond delay="0"/>
                                          </p:stCondLst>
                                        </p:cTn>
                                        <p:tgtEl>
                                          <p:spTgt spid="8"/>
                                        </p:tgtEl>
                                        <p:attrNameLst>
                                          <p:attrName>ppt_y</p:attrName>
                                        </p:attrNameLst>
                                      </p:cBhvr>
                                      <p:tavLst>
                                        <p:tav tm="0" fmla="#ppt_y+(-#ppt_h/2*cos(ppt_r/180*pi))*((1.5-1.5*$)^2-(1.5-1.5*$)^3)">
                                          <p:val>
                                            <p:strVal val="0"/>
                                          </p:val>
                                        </p:tav>
                                        <p:tav tm="100000">
                                          <p:val>
                                            <p:strVal val="1"/>
                                          </p:val>
                                        </p:tav>
                                      </p:tavLst>
                                    </p:anim>
                                    <p:anim to="" calcmode="lin" valueType="num">
                                      <p:cBhvr>
                                        <p:cTn id="15" dur="700" fill="hold">
                                          <p:stCondLst>
                                            <p:cond delay="0"/>
                                          </p:stCondLst>
                                        </p:cTn>
                                        <p:tgtEl>
                                          <p:spTgt spid="8"/>
                                        </p:tgtEl>
                                        <p:attrNameLst>
                                          <p:attrName>ppt_h</p:attrName>
                                        </p:attrNameLst>
                                      </p:cBhvr>
                                      <p:tavLst>
                                        <p:tav tm="0" fmla="#ppt_h-(-#ppt_h)*((1.5-1.5*$)^2-(1.5-1.5*$)^3)">
                                          <p:val>
                                            <p:strVal val="0"/>
                                          </p:val>
                                        </p:tav>
                                        <p:tav tm="100000">
                                          <p:val>
                                            <p:strVal val="1"/>
                                          </p:val>
                                        </p:tav>
                                      </p:tavLst>
                                    </p:anim>
                                    <p:anim to="" calcmode="lin" valueType="num">
                                      <p:cBhvr>
                                        <p:cTn id="16" dur="700" fill="hold">
                                          <p:stCondLst>
                                            <p:cond delay="0"/>
                                          </p:stCondLst>
                                        </p:cTn>
                                        <p:tgtEl>
                                          <p:spTgt spid="8"/>
                                        </p:tgtEl>
                                        <p:attrNameLst>
                                          <p:attrName>ppt_w</p:attrName>
                                        </p:attrNameLst>
                                      </p:cBhvr>
                                      <p:tavLst>
                                        <p:tav tm="0" fmla="#ppt_w-(-#ppt_w)*((1.5-1.5*$)^2-(1.5-1.5*$)^3)">
                                          <p:val>
                                            <p:strVal val="0"/>
                                          </p:val>
                                        </p:tav>
                                        <p:tav tm="100000">
                                          <p:val>
                                            <p:strVal val="1"/>
                                          </p:val>
                                        </p:tav>
                                      </p:tavLst>
                                    </p:anim>
                                  </p:childTnLst>
                                </p:cTn>
                              </p:par>
                              <p:par>
                                <p:cTn id="17" presetID="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to="" calcmode="lin" valueType="num">
                                      <p:cBhvr>
                                        <p:cTn id="19" dur="700" fill="hold">
                                          <p:stCondLst>
                                            <p:cond delay="0"/>
                                          </p:stCondLst>
                                        </p:cTn>
                                        <p:tgtEl>
                                          <p:spTgt spid="13"/>
                                        </p:tgtEl>
                                        <p:attrNameLst>
                                          <p:attrName>ppt_x</p:attrName>
                                        </p:attrNameLst>
                                      </p:cBhvr>
                                      <p:tavLst>
                                        <p:tav tm="0" fmla="#ppt_x-(-#ppt_w/2*cos(ppt_r/180*pi))*((1.5-1.5*$)^2-(1.5-1.5*$)^3)">
                                          <p:val>
                                            <p:strVal val="0"/>
                                          </p:val>
                                        </p:tav>
                                        <p:tav tm="100000">
                                          <p:val>
                                            <p:strVal val="1"/>
                                          </p:val>
                                        </p:tav>
                                      </p:tavLst>
                                    </p:anim>
                                    <p:anim to="" calcmode="lin" valueType="num">
                                      <p:cBhvr>
                                        <p:cTn id="20" dur="700" fill="hold">
                                          <p:stCondLst>
                                            <p:cond delay="0"/>
                                          </p:stCondLst>
                                        </p:cTn>
                                        <p:tgtEl>
                                          <p:spTgt spid="13"/>
                                        </p:tgtEl>
                                        <p:attrNameLst>
                                          <p:attrName>ppt_y</p:attrName>
                                        </p:attrNameLst>
                                      </p:cBhvr>
                                      <p:tavLst>
                                        <p:tav tm="0" fmla="#ppt_y+(-#ppt_h/2*cos(ppt_r/180*pi))*((1.5-1.5*$)^2-(1.5-1.5*$)^3)">
                                          <p:val>
                                            <p:strVal val="0"/>
                                          </p:val>
                                        </p:tav>
                                        <p:tav tm="100000">
                                          <p:val>
                                            <p:strVal val="1"/>
                                          </p:val>
                                        </p:tav>
                                      </p:tavLst>
                                    </p:anim>
                                    <p:anim to="" calcmode="lin" valueType="num">
                                      <p:cBhvr>
                                        <p:cTn id="21" dur="700" fill="hold">
                                          <p:stCondLst>
                                            <p:cond delay="0"/>
                                          </p:stCondLst>
                                        </p:cTn>
                                        <p:tgtEl>
                                          <p:spTgt spid="13"/>
                                        </p:tgtEl>
                                        <p:attrNameLst>
                                          <p:attrName>ppt_h</p:attrName>
                                        </p:attrNameLst>
                                      </p:cBhvr>
                                      <p:tavLst>
                                        <p:tav tm="0" fmla="#ppt_h-(-#ppt_h)*((1.5-1.5*$)^2-(1.5-1.5*$)^3)">
                                          <p:val>
                                            <p:strVal val="0"/>
                                          </p:val>
                                        </p:tav>
                                        <p:tav tm="100000">
                                          <p:val>
                                            <p:strVal val="1"/>
                                          </p:val>
                                        </p:tav>
                                      </p:tavLst>
                                    </p:anim>
                                    <p:anim to="" calcmode="lin" valueType="num">
                                      <p:cBhvr>
                                        <p:cTn id="22" dur="700" fill="hold">
                                          <p:stCondLst>
                                            <p:cond delay="0"/>
                                          </p:stCondLst>
                                        </p:cTn>
                                        <p:tgtEl>
                                          <p:spTgt spid="13"/>
                                        </p:tgtEl>
                                        <p:attrNameLst>
                                          <p:attrName>ppt_w</p:attrName>
                                        </p:attrNameLst>
                                      </p:cBhvr>
                                      <p:tavLst>
                                        <p:tav tm="0" fmla="#ppt_w-(-#ppt_w)*((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48">
            <a:extLst>
              <a:ext uri="{FF2B5EF4-FFF2-40B4-BE49-F238E27FC236}">
                <a16:creationId xmlns:a16="http://schemas.microsoft.com/office/drawing/2014/main" id="{3B30CFF0-5770-41D9-9BA5-44FF0C8ED7A1}"/>
              </a:ext>
            </a:extLst>
          </p:cNvPr>
          <p:cNvSpPr txBox="1">
            <a:spLocks noChangeArrowheads="1"/>
          </p:cNvSpPr>
          <p:nvPr/>
        </p:nvSpPr>
        <p:spPr bwMode="auto">
          <a:xfrm>
            <a:off x="907738" y="218373"/>
            <a:ext cx="45856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en-US" altLang="zh-CN" sz="3200">
                <a:solidFill>
                  <a:schemeClr val="bg1">
                    <a:lumMod val="85000"/>
                  </a:schemeClr>
                </a:solidFill>
                <a:latin typeface="+mn-lt"/>
                <a:ea typeface="+mn-ea"/>
                <a:cs typeface="+mn-ea"/>
                <a:sym typeface="+mn-lt"/>
              </a:rPr>
              <a:t>MySQL 8.0</a:t>
            </a:r>
            <a:r>
              <a:rPr lang="zh-CN" altLang="en-US" sz="3200">
                <a:solidFill>
                  <a:schemeClr val="bg1">
                    <a:lumMod val="85000"/>
                  </a:schemeClr>
                </a:solidFill>
                <a:latin typeface="+mn-lt"/>
                <a:ea typeface="+mn-ea"/>
                <a:cs typeface="+mn-ea"/>
                <a:sym typeface="+mn-lt"/>
              </a:rPr>
              <a:t>新增特性</a:t>
            </a:r>
          </a:p>
        </p:txBody>
      </p:sp>
      <p:sp>
        <p:nvSpPr>
          <p:cNvPr id="22" name="等腰三角形 21">
            <a:extLst>
              <a:ext uri="{FF2B5EF4-FFF2-40B4-BE49-F238E27FC236}">
                <a16:creationId xmlns:a16="http://schemas.microsoft.com/office/drawing/2014/main" id="{B2E56F92-3F91-4990-BDDB-D592F3224030}"/>
              </a:ext>
            </a:extLst>
          </p:cNvPr>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等腰三角形 22">
            <a:extLst>
              <a:ext uri="{FF2B5EF4-FFF2-40B4-BE49-F238E27FC236}">
                <a16:creationId xmlns:a16="http://schemas.microsoft.com/office/drawing/2014/main" id="{BA7D10B2-4D70-438E-933C-3C05BC7A18BD}"/>
              </a:ext>
            </a:extLst>
          </p:cNvPr>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a:extLst>
              <a:ext uri="{FF2B5EF4-FFF2-40B4-BE49-F238E27FC236}">
                <a16:creationId xmlns:a16="http://schemas.microsoft.com/office/drawing/2014/main" id="{6489A0A3-F050-47BF-A9C3-F2273DC79E34}"/>
              </a:ext>
            </a:extLst>
          </p:cNvPr>
          <p:cNvSpPr txBox="1"/>
          <p:nvPr/>
        </p:nvSpPr>
        <p:spPr>
          <a:xfrm>
            <a:off x="6437597" y="1118568"/>
            <a:ext cx="4666280" cy="5375407"/>
          </a:xfrm>
          <a:prstGeom prst="rect">
            <a:avLst/>
          </a:prstGeom>
          <a:noFill/>
        </p:spPr>
        <p:txBody>
          <a:bodyPr wrap="square">
            <a:spAutoFit/>
          </a:bodyPr>
          <a:lstStyle/>
          <a:p>
            <a:r>
              <a:rPr lang="zh-CN" altLang="en-US"/>
              <a:t>系统方面</a:t>
            </a:r>
            <a:endParaRPr lang="en-US" altLang="zh-CN"/>
          </a:p>
          <a:p>
            <a:pPr lvl="1"/>
            <a:r>
              <a:rPr lang="zh-CN" altLang="en-US"/>
              <a:t>原子ddl操作</a:t>
            </a:r>
            <a:endParaRPr lang="en-US" altLang="zh-CN"/>
          </a:p>
          <a:p>
            <a:pPr lvl="1"/>
            <a:r>
              <a:rPr lang="zh-CN" altLang="en-US"/>
              <a:t>自增列持久化</a:t>
            </a:r>
            <a:endParaRPr lang="en-US" altLang="zh-CN"/>
          </a:p>
          <a:p>
            <a:pPr lvl="1"/>
            <a:r>
              <a:rPr lang="zh-CN" altLang="en-US"/>
              <a:t>重构SQL分析器</a:t>
            </a:r>
            <a:endParaRPr lang="en-US" altLang="zh-CN"/>
          </a:p>
          <a:p>
            <a:pPr lvl="1"/>
            <a:r>
              <a:rPr lang="zh-CN" altLang="en-US"/>
              <a:t>新的系统字典表</a:t>
            </a:r>
            <a:endParaRPr lang="en-US" altLang="zh-CN"/>
          </a:p>
          <a:p>
            <a:pPr lvl="1"/>
            <a:r>
              <a:rPr lang="zh-CN" altLang="en-US"/>
              <a:t>支持资源管理</a:t>
            </a:r>
            <a:endParaRPr lang="en-US" altLang="zh-CN"/>
          </a:p>
          <a:p>
            <a:pPr lvl="1"/>
            <a:r>
              <a:rPr lang="zh-CN" altLang="en-US"/>
              <a:t>更好支持文档型数据库和JSON</a:t>
            </a:r>
            <a:endParaRPr lang="en-US" altLang="zh-CN"/>
          </a:p>
          <a:p>
            <a:pPr lvl="2"/>
            <a:r>
              <a:rPr lang="zh-CN" altLang="en-US"/>
              <a:t>聚合函数</a:t>
            </a:r>
            <a:endParaRPr lang="en-US" altLang="zh-CN"/>
          </a:p>
          <a:p>
            <a:pPr lvl="2"/>
            <a:r>
              <a:rPr lang="zh-CN" altLang="en-US"/>
              <a:t>JSON实用函数</a:t>
            </a:r>
            <a:endParaRPr lang="en-US" altLang="zh-CN"/>
          </a:p>
          <a:p>
            <a:pPr lvl="2"/>
            <a:r>
              <a:rPr lang="zh-CN" altLang="en-US"/>
              <a:t>JSON合并函数</a:t>
            </a:r>
            <a:endParaRPr lang="en-US" altLang="zh-CN"/>
          </a:p>
          <a:p>
            <a:pPr lvl="2"/>
            <a:r>
              <a:rPr lang="zh-CN" altLang="en-US"/>
              <a:t>JSON表函数</a:t>
            </a:r>
            <a:endParaRPr lang="en-US" altLang="zh-CN"/>
          </a:p>
          <a:p>
            <a:pPr lvl="1"/>
            <a:r>
              <a:rPr lang="zh-CN" altLang="en-US"/>
              <a:t>支持RANK</a:t>
            </a:r>
            <a:r>
              <a:rPr lang="en-US" altLang="zh-CN"/>
              <a:t>()</a:t>
            </a:r>
            <a:r>
              <a:rPr lang="zh-CN" altLang="en-US"/>
              <a:t> 等函数</a:t>
            </a:r>
            <a:endParaRPr lang="en-US" altLang="zh-CN"/>
          </a:p>
          <a:p>
            <a:pPr lvl="1"/>
            <a:r>
              <a:rPr lang="zh-CN" altLang="en-US"/>
              <a:t>正则表达式增强</a:t>
            </a:r>
            <a:endParaRPr lang="en-US" altLang="zh-CN"/>
          </a:p>
          <a:p>
            <a:pPr lvl="1"/>
            <a:r>
              <a:rPr lang="zh-CN" altLang="en-US"/>
              <a:t>新增备份锁</a:t>
            </a:r>
            <a:endParaRPr lang="en-US" altLang="zh-CN"/>
          </a:p>
          <a:p>
            <a:pPr lvl="1"/>
            <a:r>
              <a:rPr lang="zh-CN" altLang="en-US"/>
              <a:t>默认字符集</a:t>
            </a:r>
            <a:endParaRPr lang="en-US" altLang="zh-CN"/>
          </a:p>
          <a:p>
            <a:pPr lvl="1"/>
            <a:r>
              <a:rPr lang="zh-CN" altLang="en-US"/>
              <a:t>配置参数</a:t>
            </a:r>
            <a:endParaRPr lang="en-US" altLang="zh-CN"/>
          </a:p>
          <a:p>
            <a:pPr lvl="2"/>
            <a:r>
              <a:rPr lang="zh-CN" altLang="en-US"/>
              <a:t>全局参数持久化</a:t>
            </a:r>
            <a:endParaRPr lang="en-US" altLang="zh-CN"/>
          </a:p>
          <a:p>
            <a:pPr lvl="2"/>
            <a:r>
              <a:rPr lang="zh-CN" altLang="en-US"/>
              <a:t>支持会话级别动态调整部分参数</a:t>
            </a:r>
            <a:endParaRPr lang="en-US" altLang="zh-CN"/>
          </a:p>
          <a:p>
            <a:pPr lvl="2"/>
            <a:r>
              <a:rPr lang="zh-CN" altLang="en-US"/>
              <a:t>默认参数的调整</a:t>
            </a:r>
          </a:p>
        </p:txBody>
      </p:sp>
      <p:sp>
        <p:nvSpPr>
          <p:cNvPr id="11" name="文本框 10">
            <a:extLst>
              <a:ext uri="{FF2B5EF4-FFF2-40B4-BE49-F238E27FC236}">
                <a16:creationId xmlns:a16="http://schemas.microsoft.com/office/drawing/2014/main" id="{52BFEE84-1642-447D-A3D1-8BD98A0644BF}"/>
              </a:ext>
            </a:extLst>
          </p:cNvPr>
          <p:cNvSpPr txBox="1"/>
          <p:nvPr/>
        </p:nvSpPr>
        <p:spPr>
          <a:xfrm>
            <a:off x="1329032" y="1118568"/>
            <a:ext cx="4080456" cy="1477328"/>
          </a:xfrm>
          <a:prstGeom prst="rect">
            <a:avLst/>
          </a:prstGeom>
          <a:noFill/>
        </p:spPr>
        <p:txBody>
          <a:bodyPr wrap="square">
            <a:spAutoFit/>
          </a:bodyPr>
          <a:lstStyle/>
          <a:p>
            <a:r>
              <a:rPr lang="zh-CN" altLang="en-US"/>
              <a:t>索引</a:t>
            </a:r>
            <a:endParaRPr lang="en-US" altLang="zh-CN"/>
          </a:p>
          <a:p>
            <a:pPr lvl="1"/>
            <a:r>
              <a:rPr lang="zh-CN" altLang="en-US"/>
              <a:t>隐藏索引</a:t>
            </a:r>
            <a:endParaRPr lang="en-US" altLang="zh-CN"/>
          </a:p>
          <a:p>
            <a:pPr lvl="1"/>
            <a:r>
              <a:rPr lang="zh-CN" altLang="en-US"/>
              <a:t>降序索引</a:t>
            </a:r>
            <a:endParaRPr lang="en-US" altLang="zh-CN"/>
          </a:p>
          <a:p>
            <a:pPr lvl="1"/>
            <a:r>
              <a:rPr lang="zh-CN" altLang="en-US"/>
              <a:t>不再对</a:t>
            </a:r>
            <a:r>
              <a:rPr lang="en-US" altLang="zh-CN"/>
              <a:t>group by</a:t>
            </a:r>
            <a:r>
              <a:rPr lang="zh-CN" altLang="en-US"/>
              <a:t>操作进行隐式排序</a:t>
            </a:r>
            <a:endParaRPr lang="en-US" altLang="zh-CN"/>
          </a:p>
          <a:p>
            <a:pPr lvl="1"/>
            <a:r>
              <a:rPr lang="zh-CN" altLang="en-US"/>
              <a:t>索引中可以使用函数表达式</a:t>
            </a:r>
            <a:endParaRPr lang="en-US" altLang="zh-CN"/>
          </a:p>
        </p:txBody>
      </p:sp>
      <p:sp>
        <p:nvSpPr>
          <p:cNvPr id="13" name="文本框 12">
            <a:extLst>
              <a:ext uri="{FF2B5EF4-FFF2-40B4-BE49-F238E27FC236}">
                <a16:creationId xmlns:a16="http://schemas.microsoft.com/office/drawing/2014/main" id="{93E9F8C4-D054-473C-8C21-EA250774DA53}"/>
              </a:ext>
            </a:extLst>
          </p:cNvPr>
          <p:cNvSpPr txBox="1"/>
          <p:nvPr/>
        </p:nvSpPr>
        <p:spPr>
          <a:xfrm>
            <a:off x="1329032" y="4526011"/>
            <a:ext cx="2709017" cy="2031325"/>
          </a:xfrm>
          <a:prstGeom prst="rect">
            <a:avLst/>
          </a:prstGeom>
          <a:noFill/>
        </p:spPr>
        <p:txBody>
          <a:bodyPr wrap="square">
            <a:spAutoFit/>
          </a:bodyPr>
          <a:lstStyle/>
          <a:p>
            <a:r>
              <a:rPr lang="zh-CN" altLang="en-US"/>
              <a:t>lnnoDB</a:t>
            </a:r>
            <a:endParaRPr lang="en-US" altLang="zh-CN"/>
          </a:p>
          <a:p>
            <a:pPr lvl="1"/>
            <a:r>
              <a:rPr lang="zh-CN" altLang="en-US"/>
              <a:t>innodb增强</a:t>
            </a:r>
            <a:endParaRPr lang="en-US" altLang="zh-CN"/>
          </a:p>
          <a:p>
            <a:pPr lvl="1"/>
            <a:r>
              <a:rPr lang="zh-CN" altLang="en-US"/>
              <a:t>lnnoDB性能提升</a:t>
            </a:r>
            <a:endParaRPr lang="en-US" altLang="zh-CN"/>
          </a:p>
          <a:p>
            <a:pPr lvl="1"/>
            <a:r>
              <a:rPr lang="zh-CN" altLang="en-US"/>
              <a:t>并发</a:t>
            </a:r>
            <a:endParaRPr lang="en-US" altLang="zh-CN"/>
          </a:p>
          <a:p>
            <a:pPr lvl="1"/>
            <a:r>
              <a:rPr lang="zh-CN" altLang="en-US"/>
              <a:t>行缓存</a:t>
            </a:r>
            <a:endParaRPr lang="en-US" altLang="zh-CN"/>
          </a:p>
          <a:p>
            <a:pPr lvl="1"/>
            <a:r>
              <a:rPr lang="zh-CN" altLang="en-US"/>
              <a:t>改进扫描性能</a:t>
            </a:r>
            <a:endParaRPr lang="en-US" altLang="zh-CN"/>
          </a:p>
          <a:p>
            <a:pPr lvl="1"/>
            <a:r>
              <a:rPr lang="zh-CN" altLang="en-US"/>
              <a:t>改进成本模型</a:t>
            </a:r>
          </a:p>
        </p:txBody>
      </p:sp>
      <p:sp>
        <p:nvSpPr>
          <p:cNvPr id="15" name="文本框 14">
            <a:extLst>
              <a:ext uri="{FF2B5EF4-FFF2-40B4-BE49-F238E27FC236}">
                <a16:creationId xmlns:a16="http://schemas.microsoft.com/office/drawing/2014/main" id="{99BA2AF1-E59D-40C2-BA63-6ECF2A60F80E}"/>
              </a:ext>
            </a:extLst>
          </p:cNvPr>
          <p:cNvSpPr txBox="1"/>
          <p:nvPr/>
        </p:nvSpPr>
        <p:spPr>
          <a:xfrm>
            <a:off x="1329032" y="3099288"/>
            <a:ext cx="2531692" cy="1200329"/>
          </a:xfrm>
          <a:prstGeom prst="rect">
            <a:avLst/>
          </a:prstGeom>
          <a:noFill/>
        </p:spPr>
        <p:txBody>
          <a:bodyPr wrap="square">
            <a:spAutoFit/>
          </a:bodyPr>
          <a:lstStyle/>
          <a:p>
            <a:r>
              <a:rPr lang="zh-CN" altLang="en-US"/>
              <a:t>账户与安全</a:t>
            </a:r>
            <a:endParaRPr lang="en-US" altLang="zh-CN"/>
          </a:p>
          <a:p>
            <a:pPr lvl="1"/>
            <a:r>
              <a:rPr lang="zh-CN" altLang="en-US"/>
              <a:t>用户的创建与授权</a:t>
            </a:r>
            <a:endParaRPr lang="en-US" altLang="zh-CN"/>
          </a:p>
          <a:p>
            <a:pPr lvl="1"/>
            <a:r>
              <a:rPr lang="zh-CN" altLang="en-US"/>
              <a:t>密码管理</a:t>
            </a:r>
            <a:endParaRPr lang="en-US" altLang="zh-CN"/>
          </a:p>
          <a:p>
            <a:pPr lvl="1"/>
            <a:r>
              <a:rPr lang="zh-CN" altLang="en-US"/>
              <a:t>其他</a:t>
            </a:r>
            <a:endParaRPr lang="en-US" altLang="zh-CN"/>
          </a:p>
        </p:txBody>
      </p:sp>
    </p:spTree>
    <p:extLst>
      <p:ext uri="{BB962C8B-B14F-4D97-AF65-F5344CB8AC3E}">
        <p14:creationId xmlns:p14="http://schemas.microsoft.com/office/powerpoint/2010/main" val="3944744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等腰三角形 4"/>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等腰三角形 5"/>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PA_文本框 21">
            <a:extLst>
              <a:ext uri="{FF2B5EF4-FFF2-40B4-BE49-F238E27FC236}">
                <a16:creationId xmlns:a16="http://schemas.microsoft.com/office/drawing/2014/main" id="{D4A6667E-B56A-4176-BDDA-7C1E26BC90C8}"/>
              </a:ext>
            </a:extLst>
          </p:cNvPr>
          <p:cNvSpPr txBox="1"/>
          <p:nvPr>
            <p:custDataLst>
              <p:tags r:id="rId2"/>
            </p:custDataLst>
          </p:nvPr>
        </p:nvSpPr>
        <p:spPr>
          <a:xfrm>
            <a:off x="3160712" y="2513776"/>
            <a:ext cx="6060201" cy="830997"/>
          </a:xfrm>
          <a:prstGeom prst="rect">
            <a:avLst/>
          </a:prstGeom>
          <a:noFill/>
        </p:spPr>
        <p:txBody>
          <a:bodyPr wrap="square" rtlCol="0">
            <a:spAutoFit/>
          </a:bodyPr>
          <a:lstStyle/>
          <a:p>
            <a:r>
              <a:rPr lang="en-US" altLang="zh-CN" sz="4800" b="1">
                <a:solidFill>
                  <a:schemeClr val="tx1">
                    <a:lumMod val="75000"/>
                    <a:lumOff val="25000"/>
                  </a:schemeClr>
                </a:solidFill>
                <a:latin typeface="微软雅黑" panose="020B0503020204020204" pitchFamily="34" charset="-122"/>
                <a:ea typeface="微软雅黑" panose="020B0503020204020204" pitchFamily="34" charset="-122"/>
              </a:rPr>
              <a:t>MySQL</a:t>
            </a:r>
            <a:r>
              <a:rPr lang="zh-CN" altLang="en-US" sz="4800" b="1">
                <a:solidFill>
                  <a:schemeClr val="tx1">
                    <a:lumMod val="75000"/>
                    <a:lumOff val="25000"/>
                  </a:schemeClr>
                </a:solidFill>
                <a:latin typeface="微软雅黑" panose="020B0503020204020204" pitchFamily="34" charset="-122"/>
                <a:ea typeface="微软雅黑" panose="020B0503020204020204" pitchFamily="34" charset="-122"/>
              </a:rPr>
              <a:t>常见面试题</a:t>
            </a:r>
          </a:p>
        </p:txBody>
      </p:sp>
      <p:sp>
        <p:nvSpPr>
          <p:cNvPr id="8" name="PA_圆角矩形 22">
            <a:extLst>
              <a:ext uri="{FF2B5EF4-FFF2-40B4-BE49-F238E27FC236}">
                <a16:creationId xmlns:a16="http://schemas.microsoft.com/office/drawing/2014/main" id="{D577B89D-5715-4DC7-838F-F076B3F0C4E6}"/>
              </a:ext>
            </a:extLst>
          </p:cNvPr>
          <p:cNvSpPr/>
          <p:nvPr>
            <p:custDataLst>
              <p:tags r:id="rId3"/>
            </p:custDataLst>
          </p:nvPr>
        </p:nvSpPr>
        <p:spPr>
          <a:xfrm>
            <a:off x="3048000" y="4206584"/>
            <a:ext cx="6098091" cy="297454"/>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dist" defTabSz="1219170"/>
            <a:r>
              <a:rPr lang="en-US" altLang="zh-CN" sz="1333">
                <a:solidFill>
                  <a:srgbClr val="FFFFFF">
                    <a:lumMod val="50000"/>
                  </a:srgbClr>
                </a:solidFill>
                <a:latin typeface="Calibri"/>
                <a:ea typeface="宋体" panose="02010600030101010101" pitchFamily="2" charset="-122"/>
              </a:rPr>
              <a:t>THANK </a:t>
            </a:r>
            <a:r>
              <a:rPr lang="en-US" altLang="zh-CN" sz="1333" dirty="0">
                <a:solidFill>
                  <a:srgbClr val="FFFFFF">
                    <a:lumMod val="50000"/>
                  </a:srgbClr>
                </a:solidFill>
                <a:latin typeface="Calibri"/>
                <a:ea typeface="宋体" panose="02010600030101010101" pitchFamily="2" charset="-122"/>
              </a:rPr>
              <a:t>YOU FOR WATCHING</a:t>
            </a:r>
            <a:endParaRPr lang="zh-CN" altLang="en-US" sz="1333" dirty="0">
              <a:solidFill>
                <a:srgbClr val="FFFFFF">
                  <a:lumMod val="50000"/>
                </a:srgbClr>
              </a:solidFill>
              <a:latin typeface="Calibri"/>
              <a:ea typeface="宋体" panose="02010600030101010101" pitchFamily="2" charset="-122"/>
            </a:endParaRPr>
          </a:p>
        </p:txBody>
      </p:sp>
      <p:grpSp>
        <p:nvGrpSpPr>
          <p:cNvPr id="13" name="PA_组合 20">
            <a:extLst>
              <a:ext uri="{FF2B5EF4-FFF2-40B4-BE49-F238E27FC236}">
                <a16:creationId xmlns:a16="http://schemas.microsoft.com/office/drawing/2014/main" id="{BFB3B9C2-989F-45FA-BB6F-B2A82BD1F0A9}"/>
              </a:ext>
            </a:extLst>
          </p:cNvPr>
          <p:cNvGrpSpPr/>
          <p:nvPr>
            <p:custDataLst>
              <p:tags r:id="rId4"/>
            </p:custDataLst>
          </p:nvPr>
        </p:nvGrpSpPr>
        <p:grpSpPr>
          <a:xfrm>
            <a:off x="0" y="4007977"/>
            <a:ext cx="12192000" cy="192233"/>
            <a:chOff x="2190216" y="0"/>
            <a:chExt cx="7128792" cy="108012"/>
          </a:xfrm>
        </p:grpSpPr>
        <p:sp>
          <p:nvSpPr>
            <p:cNvPr id="14" name="矩形 13">
              <a:extLst>
                <a:ext uri="{FF2B5EF4-FFF2-40B4-BE49-F238E27FC236}">
                  <a16:creationId xmlns:a16="http://schemas.microsoft.com/office/drawing/2014/main" id="{46EC385A-209B-4498-9AEB-9C151DA74838}"/>
                </a:ext>
              </a:extLst>
            </p:cNvPr>
            <p:cNvSpPr/>
            <p:nvPr/>
          </p:nvSpPr>
          <p:spPr>
            <a:xfrm>
              <a:off x="2190216" y="0"/>
              <a:ext cx="1188132" cy="1080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srgbClr val="FFFFFF"/>
                </a:solidFill>
                <a:latin typeface="Calibri"/>
                <a:ea typeface="宋体" panose="02010600030101010101" pitchFamily="2" charset="-122"/>
              </a:endParaRPr>
            </a:p>
          </p:txBody>
        </p:sp>
        <p:sp>
          <p:nvSpPr>
            <p:cNvPr id="15" name="矩形 14">
              <a:extLst>
                <a:ext uri="{FF2B5EF4-FFF2-40B4-BE49-F238E27FC236}">
                  <a16:creationId xmlns:a16="http://schemas.microsoft.com/office/drawing/2014/main" id="{F1320A8B-3D0A-4A98-B588-904C21361746}"/>
                </a:ext>
              </a:extLst>
            </p:cNvPr>
            <p:cNvSpPr/>
            <p:nvPr/>
          </p:nvSpPr>
          <p:spPr>
            <a:xfrm>
              <a:off x="3378348" y="0"/>
              <a:ext cx="1188132" cy="10801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srgbClr val="FFFFFF"/>
                </a:solidFill>
                <a:latin typeface="Calibri"/>
                <a:ea typeface="宋体" panose="02010600030101010101" pitchFamily="2" charset="-122"/>
              </a:endParaRPr>
            </a:p>
          </p:txBody>
        </p:sp>
        <p:sp>
          <p:nvSpPr>
            <p:cNvPr id="23" name="矩形 22">
              <a:extLst>
                <a:ext uri="{FF2B5EF4-FFF2-40B4-BE49-F238E27FC236}">
                  <a16:creationId xmlns:a16="http://schemas.microsoft.com/office/drawing/2014/main" id="{4762D1A3-3658-460A-B343-BA44CBDBF079}"/>
                </a:ext>
              </a:extLst>
            </p:cNvPr>
            <p:cNvSpPr/>
            <p:nvPr/>
          </p:nvSpPr>
          <p:spPr>
            <a:xfrm>
              <a:off x="4566480" y="0"/>
              <a:ext cx="1188132" cy="10801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srgbClr val="FFFFFF"/>
                </a:solidFill>
                <a:latin typeface="Calibri"/>
                <a:ea typeface="宋体" panose="02010600030101010101" pitchFamily="2" charset="-122"/>
              </a:endParaRPr>
            </a:p>
          </p:txBody>
        </p:sp>
        <p:sp>
          <p:nvSpPr>
            <p:cNvPr id="24" name="矩形 23">
              <a:extLst>
                <a:ext uri="{FF2B5EF4-FFF2-40B4-BE49-F238E27FC236}">
                  <a16:creationId xmlns:a16="http://schemas.microsoft.com/office/drawing/2014/main" id="{EEE2E47C-6556-490D-81FD-03552D41389E}"/>
                </a:ext>
              </a:extLst>
            </p:cNvPr>
            <p:cNvSpPr/>
            <p:nvPr/>
          </p:nvSpPr>
          <p:spPr>
            <a:xfrm>
              <a:off x="5754612" y="0"/>
              <a:ext cx="1188132" cy="1080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srgbClr val="FFFFFF"/>
                </a:solidFill>
                <a:latin typeface="Calibri"/>
                <a:ea typeface="宋体" panose="02010600030101010101" pitchFamily="2" charset="-122"/>
              </a:endParaRPr>
            </a:p>
          </p:txBody>
        </p:sp>
        <p:sp>
          <p:nvSpPr>
            <p:cNvPr id="25" name="矩形 24">
              <a:extLst>
                <a:ext uri="{FF2B5EF4-FFF2-40B4-BE49-F238E27FC236}">
                  <a16:creationId xmlns:a16="http://schemas.microsoft.com/office/drawing/2014/main" id="{D3BEEB1B-E13D-484E-B557-619C8798EBDF}"/>
                </a:ext>
              </a:extLst>
            </p:cNvPr>
            <p:cNvSpPr/>
            <p:nvPr/>
          </p:nvSpPr>
          <p:spPr>
            <a:xfrm>
              <a:off x="6942744" y="0"/>
              <a:ext cx="1188132" cy="10801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srgbClr val="FFFFFF"/>
                </a:solidFill>
                <a:latin typeface="Calibri"/>
                <a:ea typeface="宋体" panose="02010600030101010101" pitchFamily="2" charset="-122"/>
              </a:endParaRPr>
            </a:p>
          </p:txBody>
        </p:sp>
        <p:sp>
          <p:nvSpPr>
            <p:cNvPr id="26" name="矩形 25">
              <a:extLst>
                <a:ext uri="{FF2B5EF4-FFF2-40B4-BE49-F238E27FC236}">
                  <a16:creationId xmlns:a16="http://schemas.microsoft.com/office/drawing/2014/main" id="{86B6D884-2729-434E-9345-D534588BCADE}"/>
                </a:ext>
              </a:extLst>
            </p:cNvPr>
            <p:cNvSpPr/>
            <p:nvPr/>
          </p:nvSpPr>
          <p:spPr>
            <a:xfrm>
              <a:off x="8130876" y="0"/>
              <a:ext cx="1188132" cy="1080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srgbClr val="FFFFFF"/>
                </a:solidFill>
                <a:latin typeface="Calibri"/>
                <a:ea typeface="宋体" panose="02010600030101010101" pitchFamily="2" charset="-122"/>
              </a:endParaRPr>
            </a:p>
          </p:txBody>
        </p:sp>
      </p:grpSp>
    </p:spTree>
    <p:custDataLst>
      <p:tags r:id="rId1"/>
    </p:custDataLst>
    <p:extLst>
      <p:ext uri="{BB962C8B-B14F-4D97-AF65-F5344CB8AC3E}">
        <p14:creationId xmlns:p14="http://schemas.microsoft.com/office/powerpoint/2010/main" val="213029806"/>
      </p:ext>
    </p:extLst>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to="" calcmode="lin" valueType="num">
                                      <p:cBhvr>
                                        <p:cTn id="7" dur="700" fill="hold">
                                          <p:stCondLst>
                                            <p:cond delay="0"/>
                                          </p:stCondLst>
                                        </p:cTn>
                                        <p:tgtEl>
                                          <p:spTgt spid="7"/>
                                        </p:tgtEl>
                                        <p:attrNameLst>
                                          <p:attrName>ppt_x</p:attrName>
                                        </p:attrNameLst>
                                      </p:cBhvr>
                                      <p:tavLst>
                                        <p:tav tm="0" fmla="#ppt_x-(-#ppt_w/2*cos(ppt_r/180*pi))*((1.5-1.5*$)^2-(1.5-1.5*$)^3)">
                                          <p:val>
                                            <p:strVal val="0"/>
                                          </p:val>
                                        </p:tav>
                                        <p:tav tm="100000">
                                          <p:val>
                                            <p:strVal val="1"/>
                                          </p:val>
                                        </p:tav>
                                      </p:tavLst>
                                    </p:anim>
                                    <p:anim to="" calcmode="lin" valueType="num">
                                      <p:cBhvr>
                                        <p:cTn id="8" dur="700" fill="hold">
                                          <p:stCondLst>
                                            <p:cond delay="0"/>
                                          </p:stCondLst>
                                        </p:cTn>
                                        <p:tgtEl>
                                          <p:spTgt spid="7"/>
                                        </p:tgtEl>
                                        <p:attrNameLst>
                                          <p:attrName>ppt_y</p:attrName>
                                        </p:attrNameLst>
                                      </p:cBhvr>
                                      <p:tavLst>
                                        <p:tav tm="0" fmla="#ppt_y+(-#ppt_h/2*cos(ppt_r/180*pi))*((1.5-1.5*$)^2-(1.5-1.5*$)^3)">
                                          <p:val>
                                            <p:strVal val="0"/>
                                          </p:val>
                                        </p:tav>
                                        <p:tav tm="100000">
                                          <p:val>
                                            <p:strVal val="1"/>
                                          </p:val>
                                        </p:tav>
                                      </p:tavLst>
                                    </p:anim>
                                    <p:anim to="" calcmode="lin" valueType="num">
                                      <p:cBhvr>
                                        <p:cTn id="9" dur="700" fill="hold">
                                          <p:stCondLst>
                                            <p:cond delay="0"/>
                                          </p:stCondLst>
                                        </p:cTn>
                                        <p:tgtEl>
                                          <p:spTgt spid="7"/>
                                        </p:tgtEl>
                                        <p:attrNameLst>
                                          <p:attrName>ppt_h</p:attrName>
                                        </p:attrNameLst>
                                      </p:cBhvr>
                                      <p:tavLst>
                                        <p:tav tm="0" fmla="#ppt_h-(-#ppt_h)*((1.5-1.5*$)^2-(1.5-1.5*$)^3)">
                                          <p:val>
                                            <p:strVal val="0"/>
                                          </p:val>
                                        </p:tav>
                                        <p:tav tm="100000">
                                          <p:val>
                                            <p:strVal val="1"/>
                                          </p:val>
                                        </p:tav>
                                      </p:tavLst>
                                    </p:anim>
                                    <p:anim to="" calcmode="lin" valueType="num">
                                      <p:cBhvr>
                                        <p:cTn id="10" dur="700" fill="hold">
                                          <p:stCondLst>
                                            <p:cond delay="0"/>
                                          </p:stCondLst>
                                        </p:cTn>
                                        <p:tgtEl>
                                          <p:spTgt spid="7"/>
                                        </p:tgtEl>
                                        <p:attrNameLst>
                                          <p:attrName>ppt_w</p:attrName>
                                        </p:attrNameLst>
                                      </p:cBhvr>
                                      <p:tavLst>
                                        <p:tav tm="0" fmla="#ppt_w-(-#ppt_w)*((1.5-1.5*$)^2-(1.5-1.5*$)^3)">
                                          <p:val>
                                            <p:strVal val="0"/>
                                          </p:val>
                                        </p:tav>
                                        <p:tav tm="100000">
                                          <p:val>
                                            <p:strVal val="1"/>
                                          </p:val>
                                        </p:tav>
                                      </p:tavLst>
                                    </p:anim>
                                  </p:childTnLst>
                                </p:cTn>
                              </p:par>
                              <p:par>
                                <p:cTn id="11" presetID="0" presetClass="entr" presetSubtype="0" fill="hold" grpId="0" nodeType="with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to="" calcmode="lin" valueType="num">
                                      <p:cBhvr>
                                        <p:cTn id="13" dur="700" fill="hold">
                                          <p:stCondLst>
                                            <p:cond delay="0"/>
                                          </p:stCondLst>
                                        </p:cTn>
                                        <p:tgtEl>
                                          <p:spTgt spid="8"/>
                                        </p:tgtEl>
                                        <p:attrNameLst>
                                          <p:attrName>ppt_x</p:attrName>
                                        </p:attrNameLst>
                                      </p:cBhvr>
                                      <p:tavLst>
                                        <p:tav tm="0" fmla="#ppt_x-(-#ppt_w/2*cos(ppt_r/180*pi))*((1.5-1.5*$)^2-(1.5-1.5*$)^3)">
                                          <p:val>
                                            <p:strVal val="0"/>
                                          </p:val>
                                        </p:tav>
                                        <p:tav tm="100000">
                                          <p:val>
                                            <p:strVal val="1"/>
                                          </p:val>
                                        </p:tav>
                                      </p:tavLst>
                                    </p:anim>
                                    <p:anim to="" calcmode="lin" valueType="num">
                                      <p:cBhvr>
                                        <p:cTn id="14" dur="700" fill="hold">
                                          <p:stCondLst>
                                            <p:cond delay="0"/>
                                          </p:stCondLst>
                                        </p:cTn>
                                        <p:tgtEl>
                                          <p:spTgt spid="8"/>
                                        </p:tgtEl>
                                        <p:attrNameLst>
                                          <p:attrName>ppt_y</p:attrName>
                                        </p:attrNameLst>
                                      </p:cBhvr>
                                      <p:tavLst>
                                        <p:tav tm="0" fmla="#ppt_y+(-#ppt_h/2*cos(ppt_r/180*pi))*((1.5-1.5*$)^2-(1.5-1.5*$)^3)">
                                          <p:val>
                                            <p:strVal val="0"/>
                                          </p:val>
                                        </p:tav>
                                        <p:tav tm="100000">
                                          <p:val>
                                            <p:strVal val="1"/>
                                          </p:val>
                                        </p:tav>
                                      </p:tavLst>
                                    </p:anim>
                                    <p:anim to="" calcmode="lin" valueType="num">
                                      <p:cBhvr>
                                        <p:cTn id="15" dur="700" fill="hold">
                                          <p:stCondLst>
                                            <p:cond delay="0"/>
                                          </p:stCondLst>
                                        </p:cTn>
                                        <p:tgtEl>
                                          <p:spTgt spid="8"/>
                                        </p:tgtEl>
                                        <p:attrNameLst>
                                          <p:attrName>ppt_h</p:attrName>
                                        </p:attrNameLst>
                                      </p:cBhvr>
                                      <p:tavLst>
                                        <p:tav tm="0" fmla="#ppt_h-(-#ppt_h)*((1.5-1.5*$)^2-(1.5-1.5*$)^3)">
                                          <p:val>
                                            <p:strVal val="0"/>
                                          </p:val>
                                        </p:tav>
                                        <p:tav tm="100000">
                                          <p:val>
                                            <p:strVal val="1"/>
                                          </p:val>
                                        </p:tav>
                                      </p:tavLst>
                                    </p:anim>
                                    <p:anim to="" calcmode="lin" valueType="num">
                                      <p:cBhvr>
                                        <p:cTn id="16" dur="700" fill="hold">
                                          <p:stCondLst>
                                            <p:cond delay="0"/>
                                          </p:stCondLst>
                                        </p:cTn>
                                        <p:tgtEl>
                                          <p:spTgt spid="8"/>
                                        </p:tgtEl>
                                        <p:attrNameLst>
                                          <p:attrName>ppt_w</p:attrName>
                                        </p:attrNameLst>
                                      </p:cBhvr>
                                      <p:tavLst>
                                        <p:tav tm="0" fmla="#ppt_w-(-#ppt_w)*((1.5-1.5*$)^2-(1.5-1.5*$)^3)">
                                          <p:val>
                                            <p:strVal val="0"/>
                                          </p:val>
                                        </p:tav>
                                        <p:tav tm="100000">
                                          <p:val>
                                            <p:strVal val="1"/>
                                          </p:val>
                                        </p:tav>
                                      </p:tavLst>
                                    </p:anim>
                                  </p:childTnLst>
                                </p:cTn>
                              </p:par>
                              <p:par>
                                <p:cTn id="17" presetID="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to="" calcmode="lin" valueType="num">
                                      <p:cBhvr>
                                        <p:cTn id="19" dur="700" fill="hold">
                                          <p:stCondLst>
                                            <p:cond delay="0"/>
                                          </p:stCondLst>
                                        </p:cTn>
                                        <p:tgtEl>
                                          <p:spTgt spid="13"/>
                                        </p:tgtEl>
                                        <p:attrNameLst>
                                          <p:attrName>ppt_x</p:attrName>
                                        </p:attrNameLst>
                                      </p:cBhvr>
                                      <p:tavLst>
                                        <p:tav tm="0" fmla="#ppt_x-(-#ppt_w/2*cos(ppt_r/180*pi))*((1.5-1.5*$)^2-(1.5-1.5*$)^3)">
                                          <p:val>
                                            <p:strVal val="0"/>
                                          </p:val>
                                        </p:tav>
                                        <p:tav tm="100000">
                                          <p:val>
                                            <p:strVal val="1"/>
                                          </p:val>
                                        </p:tav>
                                      </p:tavLst>
                                    </p:anim>
                                    <p:anim to="" calcmode="lin" valueType="num">
                                      <p:cBhvr>
                                        <p:cTn id="20" dur="700" fill="hold">
                                          <p:stCondLst>
                                            <p:cond delay="0"/>
                                          </p:stCondLst>
                                        </p:cTn>
                                        <p:tgtEl>
                                          <p:spTgt spid="13"/>
                                        </p:tgtEl>
                                        <p:attrNameLst>
                                          <p:attrName>ppt_y</p:attrName>
                                        </p:attrNameLst>
                                      </p:cBhvr>
                                      <p:tavLst>
                                        <p:tav tm="0" fmla="#ppt_y+(-#ppt_h/2*cos(ppt_r/180*pi))*((1.5-1.5*$)^2-(1.5-1.5*$)^3)">
                                          <p:val>
                                            <p:strVal val="0"/>
                                          </p:val>
                                        </p:tav>
                                        <p:tav tm="100000">
                                          <p:val>
                                            <p:strVal val="1"/>
                                          </p:val>
                                        </p:tav>
                                      </p:tavLst>
                                    </p:anim>
                                    <p:anim to="" calcmode="lin" valueType="num">
                                      <p:cBhvr>
                                        <p:cTn id="21" dur="700" fill="hold">
                                          <p:stCondLst>
                                            <p:cond delay="0"/>
                                          </p:stCondLst>
                                        </p:cTn>
                                        <p:tgtEl>
                                          <p:spTgt spid="13"/>
                                        </p:tgtEl>
                                        <p:attrNameLst>
                                          <p:attrName>ppt_h</p:attrName>
                                        </p:attrNameLst>
                                      </p:cBhvr>
                                      <p:tavLst>
                                        <p:tav tm="0" fmla="#ppt_h-(-#ppt_h)*((1.5-1.5*$)^2-(1.5-1.5*$)^3)">
                                          <p:val>
                                            <p:strVal val="0"/>
                                          </p:val>
                                        </p:tav>
                                        <p:tav tm="100000">
                                          <p:val>
                                            <p:strVal val="1"/>
                                          </p:val>
                                        </p:tav>
                                      </p:tavLst>
                                    </p:anim>
                                    <p:anim to="" calcmode="lin" valueType="num">
                                      <p:cBhvr>
                                        <p:cTn id="22" dur="700" fill="hold">
                                          <p:stCondLst>
                                            <p:cond delay="0"/>
                                          </p:stCondLst>
                                        </p:cTn>
                                        <p:tgtEl>
                                          <p:spTgt spid="13"/>
                                        </p:tgtEl>
                                        <p:attrNameLst>
                                          <p:attrName>ppt_w</p:attrName>
                                        </p:attrNameLst>
                                      </p:cBhvr>
                                      <p:tavLst>
                                        <p:tav tm="0" fmla="#ppt_w-(-#ppt_w)*((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48">
            <a:extLst>
              <a:ext uri="{FF2B5EF4-FFF2-40B4-BE49-F238E27FC236}">
                <a16:creationId xmlns:a16="http://schemas.microsoft.com/office/drawing/2014/main" id="{3B30CFF0-5770-41D9-9BA5-44FF0C8ED7A1}"/>
              </a:ext>
            </a:extLst>
          </p:cNvPr>
          <p:cNvSpPr txBox="1">
            <a:spLocks noChangeArrowheads="1"/>
          </p:cNvSpPr>
          <p:nvPr/>
        </p:nvSpPr>
        <p:spPr bwMode="auto">
          <a:xfrm>
            <a:off x="907738" y="218373"/>
            <a:ext cx="45856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en-US" altLang="zh-CN" sz="3200">
                <a:solidFill>
                  <a:schemeClr val="bg1">
                    <a:lumMod val="85000"/>
                  </a:schemeClr>
                </a:solidFill>
                <a:latin typeface="+mn-lt"/>
                <a:ea typeface="+mn-ea"/>
                <a:cs typeface="+mn-ea"/>
                <a:sym typeface="+mn-lt"/>
              </a:rPr>
              <a:t>MySQL</a:t>
            </a:r>
            <a:r>
              <a:rPr lang="zh-CN" altLang="en-US" sz="3200">
                <a:solidFill>
                  <a:schemeClr val="bg1">
                    <a:lumMod val="85000"/>
                  </a:schemeClr>
                </a:solidFill>
                <a:latin typeface="+mn-lt"/>
                <a:ea typeface="+mn-ea"/>
                <a:cs typeface="+mn-ea"/>
                <a:sym typeface="+mn-lt"/>
              </a:rPr>
              <a:t>常见面试题</a:t>
            </a:r>
          </a:p>
        </p:txBody>
      </p:sp>
      <p:sp>
        <p:nvSpPr>
          <p:cNvPr id="22" name="等腰三角形 21">
            <a:extLst>
              <a:ext uri="{FF2B5EF4-FFF2-40B4-BE49-F238E27FC236}">
                <a16:creationId xmlns:a16="http://schemas.microsoft.com/office/drawing/2014/main" id="{B2E56F92-3F91-4990-BDDB-D592F3224030}"/>
              </a:ext>
            </a:extLst>
          </p:cNvPr>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等腰三角形 22">
            <a:extLst>
              <a:ext uri="{FF2B5EF4-FFF2-40B4-BE49-F238E27FC236}">
                <a16:creationId xmlns:a16="http://schemas.microsoft.com/office/drawing/2014/main" id="{BA7D10B2-4D70-438E-933C-3C05BC7A18BD}"/>
              </a:ext>
            </a:extLst>
          </p:cNvPr>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a:extLst>
              <a:ext uri="{FF2B5EF4-FFF2-40B4-BE49-F238E27FC236}">
                <a16:creationId xmlns:a16="http://schemas.microsoft.com/office/drawing/2014/main" id="{397EEE50-6FB5-4FFC-9953-921D8E20546D}"/>
              </a:ext>
            </a:extLst>
          </p:cNvPr>
          <p:cNvSpPr txBox="1"/>
          <p:nvPr/>
        </p:nvSpPr>
        <p:spPr>
          <a:xfrm>
            <a:off x="907738" y="1132131"/>
            <a:ext cx="5465490" cy="4998117"/>
          </a:xfrm>
          <a:prstGeom prst="rect">
            <a:avLst/>
          </a:prstGeom>
          <a:noFill/>
        </p:spPr>
        <p:txBody>
          <a:bodyPr wrap="square">
            <a:spAutoFit/>
          </a:bodyPr>
          <a:lstStyle/>
          <a:p>
            <a:r>
              <a:rPr lang="zh-CN" altLang="en-US" sz="1600">
                <a:latin typeface="微软雅黑 Light" panose="020B0502040204020203" pitchFamily="34" charset="-122"/>
                <a:ea typeface="微软雅黑 Light" panose="020B0502040204020203" pitchFamily="34" charset="-122"/>
              </a:rPr>
              <a:t>MySQL中有哪些存储引擎?</a:t>
            </a:r>
            <a:endParaRPr lang="en-US" altLang="zh-CN" sz="1600">
              <a:latin typeface="微软雅黑 Light" panose="020B0502040204020203" pitchFamily="34" charset="-122"/>
              <a:ea typeface="微软雅黑 Light" panose="020B0502040204020203" pitchFamily="34" charset="-122"/>
            </a:endParaRPr>
          </a:p>
          <a:p>
            <a:endParaRPr lang="en-US" altLang="zh-CN" sz="1600">
              <a:latin typeface="微软雅黑 Light" panose="020B0502040204020203" pitchFamily="34" charset="-122"/>
              <a:ea typeface="微软雅黑 Light" panose="020B0502040204020203" pitchFamily="34" charset="-122"/>
            </a:endParaRPr>
          </a:p>
          <a:p>
            <a:r>
              <a:rPr lang="en-US" altLang="zh-CN" sz="1600">
                <a:latin typeface="微软雅黑 Light" panose="020B0502040204020203" pitchFamily="34" charset="-122"/>
                <a:ea typeface="微软雅黑 Light" panose="020B0502040204020203" pitchFamily="34" charset="-122"/>
              </a:rPr>
              <a:t>M</a:t>
            </a:r>
            <a:r>
              <a:rPr lang="zh-CN" altLang="en-US" sz="1600">
                <a:latin typeface="微软雅黑 Light" panose="020B0502040204020203" pitchFamily="34" charset="-122"/>
                <a:ea typeface="微软雅黑 Light" panose="020B0502040204020203" pitchFamily="34" charset="-122"/>
              </a:rPr>
              <a:t>yisam和</a:t>
            </a:r>
            <a:r>
              <a:rPr lang="en-US" altLang="zh-CN" sz="1600">
                <a:latin typeface="微软雅黑 Light" panose="020B0502040204020203" pitchFamily="34" charset="-122"/>
                <a:ea typeface="微软雅黑 Light" panose="020B0502040204020203" pitchFamily="34" charset="-122"/>
              </a:rPr>
              <a:t>I</a:t>
            </a:r>
            <a:r>
              <a:rPr lang="zh-CN" altLang="en-US" sz="1600">
                <a:latin typeface="微软雅黑 Light" panose="020B0502040204020203" pitchFamily="34" charset="-122"/>
                <a:ea typeface="微软雅黑 Light" panose="020B0502040204020203" pitchFamily="34" charset="-122"/>
              </a:rPr>
              <a:t>nnodb的区别是什么?</a:t>
            </a:r>
            <a:endParaRPr lang="en-US" altLang="zh-CN" sz="1600">
              <a:latin typeface="微软雅黑 Light" panose="020B0502040204020203" pitchFamily="34" charset="-122"/>
              <a:ea typeface="微软雅黑 Light" panose="020B0502040204020203" pitchFamily="34" charset="-122"/>
            </a:endParaRPr>
          </a:p>
          <a:p>
            <a:endParaRPr lang="en-US" altLang="zh-CN" sz="1600">
              <a:latin typeface="微软雅黑 Light" panose="020B0502040204020203" pitchFamily="34" charset="-122"/>
              <a:ea typeface="微软雅黑 Light" panose="020B0502040204020203" pitchFamily="34" charset="-122"/>
            </a:endParaRPr>
          </a:p>
          <a:p>
            <a:r>
              <a:rPr lang="zh-CN" altLang="en-US" sz="1600">
                <a:latin typeface="微软雅黑 Light" panose="020B0502040204020203" pitchFamily="34" charset="-122"/>
                <a:ea typeface="微软雅黑 Light" panose="020B0502040204020203" pitchFamily="34" charset="-122"/>
              </a:rPr>
              <a:t>请概述下数据库的范式设计以及数据库表设计时，字段你会如何选择?</a:t>
            </a:r>
            <a:endParaRPr lang="en-US" altLang="zh-CN" sz="1600">
              <a:latin typeface="微软雅黑 Light" panose="020B0502040204020203" pitchFamily="34" charset="-122"/>
              <a:ea typeface="微软雅黑 Light" panose="020B0502040204020203" pitchFamily="34" charset="-122"/>
            </a:endParaRPr>
          </a:p>
          <a:p>
            <a:endParaRPr lang="en-US" altLang="zh-CN" sz="1600">
              <a:latin typeface="微软雅黑 Light" panose="020B0502040204020203" pitchFamily="34" charset="-122"/>
              <a:ea typeface="微软雅黑 Light" panose="020B0502040204020203" pitchFamily="34" charset="-122"/>
            </a:endParaRPr>
          </a:p>
          <a:p>
            <a:r>
              <a:rPr lang="en-US" altLang="zh-CN" sz="1600">
                <a:latin typeface="微软雅黑 Light" panose="020B0502040204020203" pitchFamily="34" charset="-122"/>
                <a:ea typeface="微软雅黑 Light" panose="020B0502040204020203" pitchFamily="34" charset="-122"/>
              </a:rPr>
              <a:t>MySQL</a:t>
            </a:r>
            <a:r>
              <a:rPr lang="zh-CN" altLang="en-US" sz="1600">
                <a:latin typeface="微软雅黑 Light" panose="020B0502040204020203" pitchFamily="34" charset="-122"/>
                <a:ea typeface="微软雅黑 Light" panose="020B0502040204020203" pitchFamily="34" charset="-122"/>
              </a:rPr>
              <a:t>里记录货币用什么字段类型好?</a:t>
            </a:r>
            <a:endParaRPr lang="en-US" altLang="zh-CN" sz="1600">
              <a:latin typeface="微软雅黑 Light" panose="020B0502040204020203" pitchFamily="34" charset="-122"/>
              <a:ea typeface="微软雅黑 Light" panose="020B0502040204020203" pitchFamily="34" charset="-122"/>
            </a:endParaRPr>
          </a:p>
          <a:p>
            <a:endParaRPr lang="en-US" altLang="zh-CN" sz="1600">
              <a:latin typeface="微软雅黑 Light" panose="020B0502040204020203" pitchFamily="34" charset="-122"/>
              <a:ea typeface="微软雅黑 Light" panose="020B0502040204020203" pitchFamily="34" charset="-122"/>
            </a:endParaRPr>
          </a:p>
          <a:p>
            <a:r>
              <a:rPr lang="zh-CN" altLang="en-US" sz="1600">
                <a:latin typeface="微软雅黑 Light" panose="020B0502040204020203" pitchFamily="34" charset="-122"/>
                <a:ea typeface="微软雅黑 Light" panose="020B0502040204020203" pitchFamily="34" charset="-122"/>
              </a:rPr>
              <a:t>谈谈MySQL里的字符串类型</a:t>
            </a:r>
            <a:endParaRPr lang="en-US" altLang="zh-CN" sz="1600">
              <a:latin typeface="微软雅黑 Light" panose="020B0502040204020203" pitchFamily="34" charset="-122"/>
              <a:ea typeface="微软雅黑 Light" panose="020B0502040204020203" pitchFamily="34" charset="-122"/>
            </a:endParaRPr>
          </a:p>
          <a:p>
            <a:endParaRPr lang="en-US" altLang="zh-CN" sz="1600">
              <a:latin typeface="微软雅黑 Light" panose="020B0502040204020203" pitchFamily="34" charset="-122"/>
              <a:ea typeface="微软雅黑 Light" panose="020B0502040204020203" pitchFamily="34" charset="-122"/>
            </a:endParaRPr>
          </a:p>
          <a:p>
            <a:r>
              <a:rPr lang="zh-CN" altLang="en-US" sz="1600">
                <a:latin typeface="微软雅黑 Light" panose="020B0502040204020203" pitchFamily="34" charset="-122"/>
                <a:ea typeface="微软雅黑 Light" panose="020B0502040204020203" pitchFamily="34" charset="-122"/>
              </a:rPr>
              <a:t>VARCHAR(M)最多能存储的数据量？</a:t>
            </a:r>
            <a:endParaRPr lang="en-US" altLang="zh-CN" sz="1600">
              <a:latin typeface="微软雅黑 Light" panose="020B0502040204020203" pitchFamily="34" charset="-122"/>
              <a:ea typeface="微软雅黑 Light" panose="020B0502040204020203" pitchFamily="34" charset="-122"/>
            </a:endParaRPr>
          </a:p>
          <a:p>
            <a:endParaRPr lang="en-US" altLang="zh-CN" sz="1600">
              <a:latin typeface="微软雅黑 Light" panose="020B0502040204020203" pitchFamily="34" charset="-122"/>
              <a:ea typeface="微软雅黑 Light" panose="020B0502040204020203" pitchFamily="34" charset="-122"/>
            </a:endParaRPr>
          </a:p>
          <a:p>
            <a:r>
              <a:rPr lang="zh-CN" altLang="en-US" sz="1600">
                <a:latin typeface="微软雅黑 Light" panose="020B0502040204020203" pitchFamily="34" charset="-122"/>
                <a:ea typeface="微软雅黑 Light" panose="020B0502040204020203" pitchFamily="34" charset="-122"/>
              </a:rPr>
              <a:t>什么是虚拟生成列?</a:t>
            </a:r>
            <a:endParaRPr lang="en-US" altLang="zh-CN" sz="1600">
              <a:latin typeface="微软雅黑 Light" panose="020B0502040204020203" pitchFamily="34" charset="-122"/>
              <a:ea typeface="微软雅黑 Light" panose="020B0502040204020203" pitchFamily="34" charset="-122"/>
            </a:endParaRPr>
          </a:p>
          <a:p>
            <a:endParaRPr lang="en-US" altLang="zh-CN" sz="1600">
              <a:latin typeface="微软雅黑 Light" panose="020B0502040204020203" pitchFamily="34" charset="-122"/>
              <a:ea typeface="微软雅黑 Light" panose="020B0502040204020203" pitchFamily="34" charset="-122"/>
            </a:endParaRPr>
          </a:p>
          <a:p>
            <a:r>
              <a:rPr lang="zh-CN" altLang="en-US" sz="1600">
                <a:latin typeface="微软雅黑 Light" panose="020B0502040204020203" pitchFamily="34" charset="-122"/>
                <a:ea typeface="微软雅黑 Light" panose="020B0502040204020203" pitchFamily="34" charset="-122"/>
              </a:rPr>
              <a:t>请说下事务的基本特性</a:t>
            </a:r>
            <a:endParaRPr lang="en-US" altLang="zh-CN" sz="1600">
              <a:latin typeface="微软雅黑 Light" panose="020B0502040204020203" pitchFamily="34" charset="-122"/>
              <a:ea typeface="微软雅黑 Light" panose="020B0502040204020203" pitchFamily="34" charset="-122"/>
            </a:endParaRPr>
          </a:p>
          <a:p>
            <a:endParaRPr lang="en-US" altLang="zh-CN" sz="1600">
              <a:latin typeface="微软雅黑 Light" panose="020B0502040204020203" pitchFamily="34" charset="-122"/>
              <a:ea typeface="微软雅黑 Light" panose="020B0502040204020203" pitchFamily="34" charset="-122"/>
            </a:endParaRPr>
          </a:p>
          <a:p>
            <a:r>
              <a:rPr lang="zh-CN" altLang="en-US" sz="1600">
                <a:latin typeface="微软雅黑 Light" panose="020B0502040204020203" pitchFamily="34" charset="-122"/>
                <a:ea typeface="微软雅黑 Light" panose="020B0502040204020203" pitchFamily="34" charset="-122"/>
              </a:rPr>
              <a:t>事务并发可能引发什么问题?</a:t>
            </a:r>
            <a:endParaRPr lang="en-US" altLang="zh-CN" sz="1600">
              <a:latin typeface="微软雅黑 Light" panose="020B0502040204020203" pitchFamily="34" charset="-122"/>
              <a:ea typeface="微软雅黑 Light" panose="020B0502040204020203" pitchFamily="34" charset="-122"/>
            </a:endParaRPr>
          </a:p>
          <a:p>
            <a:endParaRPr lang="en-US" altLang="zh-CN" sz="1600">
              <a:latin typeface="微软雅黑 Light" panose="020B0502040204020203" pitchFamily="34" charset="-122"/>
              <a:ea typeface="微软雅黑 Light" panose="020B0502040204020203" pitchFamily="34" charset="-122"/>
            </a:endParaRPr>
          </a:p>
          <a:p>
            <a:r>
              <a:rPr lang="zh-CN" altLang="en-US" sz="1600">
                <a:latin typeface="微软雅黑 Light" panose="020B0502040204020203" pitchFamily="34" charset="-122"/>
                <a:ea typeface="微软雅黑 Light" panose="020B0502040204020203" pitchFamily="34" charset="-122"/>
              </a:rPr>
              <a:t>请描述下MySQL中InnoDB支持的四种事务隔离和区别</a:t>
            </a:r>
            <a:endParaRPr lang="en-US" altLang="zh-CN" sz="1600">
              <a:latin typeface="微软雅黑 Light" panose="020B0502040204020203" pitchFamily="34" charset="-122"/>
              <a:ea typeface="微软雅黑 Light" panose="020B0502040204020203" pitchFamily="34" charset="-122"/>
            </a:endParaRPr>
          </a:p>
        </p:txBody>
      </p:sp>
      <p:sp>
        <p:nvSpPr>
          <p:cNvPr id="7" name="文本框 6">
            <a:extLst>
              <a:ext uri="{FF2B5EF4-FFF2-40B4-BE49-F238E27FC236}">
                <a16:creationId xmlns:a16="http://schemas.microsoft.com/office/drawing/2014/main" id="{5819A765-3089-4E22-9057-BCF6858053DF}"/>
              </a:ext>
            </a:extLst>
          </p:cNvPr>
          <p:cNvSpPr txBox="1"/>
          <p:nvPr/>
        </p:nvSpPr>
        <p:spPr>
          <a:xfrm>
            <a:off x="6576429" y="1132131"/>
            <a:ext cx="4207932" cy="4770537"/>
          </a:xfrm>
          <a:prstGeom prst="rect">
            <a:avLst/>
          </a:prstGeom>
          <a:noFill/>
        </p:spPr>
        <p:txBody>
          <a:bodyPr wrap="square">
            <a:spAutoFit/>
          </a:bodyPr>
          <a:lstStyle/>
          <a:p>
            <a:r>
              <a:rPr lang="zh-CN" altLang="en-US" sz="1600">
                <a:latin typeface="微软雅黑 Light" panose="020B0502040204020203" pitchFamily="34" charset="-122"/>
                <a:ea typeface="微软雅黑 Light" panose="020B0502040204020203" pitchFamily="34" charset="-122"/>
              </a:rPr>
              <a:t>MySQL有哪些索引类型？</a:t>
            </a:r>
            <a:endParaRPr lang="en-US" altLang="zh-CN" sz="1600">
              <a:latin typeface="微软雅黑 Light" panose="020B0502040204020203" pitchFamily="34" charset="-122"/>
              <a:ea typeface="微软雅黑 Light" panose="020B0502040204020203" pitchFamily="34" charset="-122"/>
            </a:endParaRPr>
          </a:p>
          <a:p>
            <a:endParaRPr lang="en-US" altLang="zh-CN" sz="1600">
              <a:latin typeface="微软雅黑 Light" panose="020B0502040204020203" pitchFamily="34" charset="-122"/>
              <a:ea typeface="微软雅黑 Light" panose="020B0502040204020203" pitchFamily="34" charset="-122"/>
            </a:endParaRPr>
          </a:p>
          <a:p>
            <a:r>
              <a:rPr lang="zh-CN" altLang="en-US" sz="1600">
                <a:latin typeface="微软雅黑 Light" panose="020B0502040204020203" pitchFamily="34" charset="-122"/>
                <a:ea typeface="微软雅黑 Light" panose="020B0502040204020203" pitchFamily="34" charset="-122"/>
              </a:rPr>
              <a:t>简单描述MySQL各个索引的区别</a:t>
            </a:r>
            <a:endParaRPr lang="en-US" altLang="zh-CN" sz="1600">
              <a:latin typeface="微软雅黑 Light" panose="020B0502040204020203" pitchFamily="34" charset="-122"/>
              <a:ea typeface="微软雅黑 Light" panose="020B0502040204020203" pitchFamily="34" charset="-122"/>
            </a:endParaRPr>
          </a:p>
          <a:p>
            <a:endParaRPr lang="en-US" altLang="zh-CN" sz="1600">
              <a:latin typeface="微软雅黑 Light" panose="020B0502040204020203" pitchFamily="34" charset="-122"/>
              <a:ea typeface="微软雅黑 Light" panose="020B0502040204020203" pitchFamily="34" charset="-122"/>
            </a:endParaRPr>
          </a:p>
          <a:p>
            <a:r>
              <a:rPr lang="zh-CN" altLang="en-US" sz="1600">
                <a:latin typeface="微软雅黑 Light" panose="020B0502040204020203" pitchFamily="34" charset="-122"/>
                <a:ea typeface="微软雅黑 Light" panose="020B0502040204020203" pitchFamily="34" charset="-122"/>
              </a:rPr>
              <a:t>MySQL的索引对数据库的性能有什么影响</a:t>
            </a:r>
            <a:r>
              <a:rPr lang="en-US" altLang="zh-CN" sz="1600">
                <a:latin typeface="微软雅黑 Light" panose="020B0502040204020203" pitchFamily="34" charset="-122"/>
                <a:ea typeface="微软雅黑 Light" panose="020B0502040204020203" pitchFamily="34" charset="-122"/>
              </a:rPr>
              <a:t>?</a:t>
            </a:r>
          </a:p>
          <a:p>
            <a:endParaRPr lang="en-US" altLang="zh-CN" sz="1600">
              <a:latin typeface="微软雅黑 Light" panose="020B0502040204020203" pitchFamily="34" charset="-122"/>
              <a:ea typeface="微软雅黑 Light" panose="020B0502040204020203" pitchFamily="34" charset="-122"/>
            </a:endParaRPr>
          </a:p>
          <a:p>
            <a:r>
              <a:rPr lang="zh-CN" altLang="en-US" sz="1600">
                <a:latin typeface="微软雅黑 Light" panose="020B0502040204020203" pitchFamily="34" charset="-122"/>
                <a:ea typeface="微软雅黑 Light" panose="020B0502040204020203" pitchFamily="34" charset="-122"/>
              </a:rPr>
              <a:t>为什么MySQL的索引要使用B+树而不是B树?</a:t>
            </a:r>
            <a:endParaRPr lang="en-US" altLang="zh-CN" sz="1600">
              <a:latin typeface="微软雅黑 Light" panose="020B0502040204020203" pitchFamily="34" charset="-122"/>
              <a:ea typeface="微软雅黑 Light" panose="020B0502040204020203" pitchFamily="34" charset="-122"/>
            </a:endParaRPr>
          </a:p>
          <a:p>
            <a:endParaRPr lang="en-US" altLang="zh-CN" sz="1600">
              <a:latin typeface="微软雅黑 Light" panose="020B0502040204020203" pitchFamily="34" charset="-122"/>
              <a:ea typeface="微软雅黑 Light" panose="020B0502040204020203" pitchFamily="34" charset="-122"/>
            </a:endParaRPr>
          </a:p>
          <a:p>
            <a:r>
              <a:rPr lang="zh-CN" altLang="en-US" sz="1600">
                <a:latin typeface="微软雅黑 Light" panose="020B0502040204020203" pitchFamily="34" charset="-122"/>
                <a:ea typeface="微软雅黑 Light" panose="020B0502040204020203" pitchFamily="34" charset="-122"/>
              </a:rPr>
              <a:t>InnoDB一棵B+树可以存放多少行数据?</a:t>
            </a:r>
            <a:endParaRPr lang="en-US" altLang="zh-CN" sz="1600">
              <a:latin typeface="微软雅黑 Light" panose="020B0502040204020203" pitchFamily="34" charset="-122"/>
              <a:ea typeface="微软雅黑 Light" panose="020B0502040204020203" pitchFamily="34" charset="-122"/>
            </a:endParaRPr>
          </a:p>
          <a:p>
            <a:endParaRPr lang="en-US" altLang="zh-CN" sz="1600">
              <a:latin typeface="微软雅黑 Light" panose="020B0502040204020203" pitchFamily="34" charset="-122"/>
              <a:ea typeface="微软雅黑 Light" panose="020B0502040204020203" pitchFamily="34" charset="-122"/>
            </a:endParaRPr>
          </a:p>
          <a:p>
            <a:r>
              <a:rPr lang="zh-CN" altLang="en-US" sz="1600">
                <a:latin typeface="微软雅黑 Light" panose="020B0502040204020203" pitchFamily="34" charset="-122"/>
                <a:ea typeface="微软雅黑 Light" panose="020B0502040204020203" pitchFamily="34" charset="-122"/>
              </a:rPr>
              <a:t>HashMap适合做数据库索引吗?</a:t>
            </a:r>
            <a:endParaRPr lang="en-US" altLang="zh-CN" sz="1600">
              <a:latin typeface="微软雅黑 Light" panose="020B0502040204020203" pitchFamily="34" charset="-122"/>
              <a:ea typeface="微软雅黑 Light" panose="020B0502040204020203" pitchFamily="34" charset="-122"/>
            </a:endParaRPr>
          </a:p>
          <a:p>
            <a:endParaRPr lang="en-US" altLang="zh-CN" sz="1600">
              <a:latin typeface="微软雅黑 Light" panose="020B0502040204020203" pitchFamily="34" charset="-122"/>
              <a:ea typeface="微软雅黑 Light" panose="020B0502040204020203" pitchFamily="34" charset="-122"/>
            </a:endParaRPr>
          </a:p>
          <a:p>
            <a:r>
              <a:rPr lang="zh-CN" altLang="en-US" sz="1600">
                <a:latin typeface="微软雅黑 Light" panose="020B0502040204020203" pitchFamily="34" charset="-122"/>
                <a:ea typeface="微软雅黑 Light" panose="020B0502040204020203" pitchFamily="34" charset="-122"/>
              </a:rPr>
              <a:t>InnoDB中只有B+树索引吗?</a:t>
            </a:r>
            <a:endParaRPr lang="en-US" altLang="zh-CN" sz="1600">
              <a:latin typeface="微软雅黑 Light" panose="020B0502040204020203" pitchFamily="34" charset="-122"/>
              <a:ea typeface="微软雅黑 Light" panose="020B0502040204020203" pitchFamily="34" charset="-122"/>
            </a:endParaRPr>
          </a:p>
          <a:p>
            <a:endParaRPr lang="en-US" altLang="zh-CN" sz="1600">
              <a:latin typeface="微软雅黑 Light" panose="020B0502040204020203" pitchFamily="34" charset="-122"/>
              <a:ea typeface="微软雅黑 Light" panose="020B0502040204020203" pitchFamily="34" charset="-122"/>
            </a:endParaRPr>
          </a:p>
          <a:p>
            <a:r>
              <a:rPr lang="zh-CN" altLang="en-US" sz="1600">
                <a:latin typeface="微软雅黑 Light" panose="020B0502040204020203" pitchFamily="34" charset="-122"/>
                <a:ea typeface="微软雅黑 Light" panose="020B0502040204020203" pitchFamily="34" charset="-122"/>
              </a:rPr>
              <a:t>什么是密集索引和稀疏索引?</a:t>
            </a:r>
            <a:endParaRPr lang="en-US" altLang="zh-CN" sz="1600">
              <a:latin typeface="微软雅黑 Light" panose="020B0502040204020203" pitchFamily="34" charset="-122"/>
              <a:ea typeface="微软雅黑 Light" panose="020B0502040204020203" pitchFamily="34" charset="-122"/>
            </a:endParaRPr>
          </a:p>
          <a:p>
            <a:endParaRPr lang="en-US" altLang="zh-CN" sz="1600">
              <a:latin typeface="微软雅黑 Light" panose="020B0502040204020203" pitchFamily="34" charset="-122"/>
              <a:ea typeface="微软雅黑 Light" panose="020B0502040204020203" pitchFamily="34" charset="-122"/>
            </a:endParaRPr>
          </a:p>
          <a:p>
            <a:r>
              <a:rPr lang="zh-CN" altLang="en-US" sz="1600">
                <a:latin typeface="微软雅黑 Light" panose="020B0502040204020203" pitchFamily="34" charset="-122"/>
                <a:ea typeface="微软雅黑 Light" panose="020B0502040204020203" pitchFamily="34" charset="-122"/>
              </a:rPr>
              <a:t>为什么要用自增列作为主键?</a:t>
            </a:r>
            <a:endParaRPr lang="en-US" altLang="zh-CN" sz="1600">
              <a:latin typeface="微软雅黑 Light" panose="020B0502040204020203" pitchFamily="34" charset="-122"/>
              <a:ea typeface="微软雅黑 Light" panose="020B0502040204020203" pitchFamily="34" charset="-122"/>
            </a:endParaRPr>
          </a:p>
          <a:p>
            <a:endParaRPr lang="en-US" altLang="zh-CN" sz="1600">
              <a:latin typeface="微软雅黑 Light" panose="020B0502040204020203" pitchFamily="34" charset="-122"/>
              <a:ea typeface="微软雅黑 Light" panose="020B0502040204020203" pitchFamily="34" charset="-122"/>
            </a:endParaRPr>
          </a:p>
          <a:p>
            <a:r>
              <a:rPr lang="zh-CN" altLang="en-US" sz="1600">
                <a:latin typeface="微软雅黑 Light" panose="020B0502040204020203" pitchFamily="34" charset="-122"/>
                <a:ea typeface="微软雅黑 Light" panose="020B0502040204020203" pitchFamily="34" charset="-122"/>
              </a:rPr>
              <a:t>主键和唯一键有什么区别?</a:t>
            </a:r>
            <a:endParaRPr lang="en-US" altLang="zh-CN" sz="1600">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31916371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文本框 48"/>
          <p:cNvSpPr txBox="1">
            <a:spLocks noChangeArrowheads="1"/>
          </p:cNvSpPr>
          <p:nvPr/>
        </p:nvSpPr>
        <p:spPr bwMode="auto">
          <a:xfrm>
            <a:off x="907738" y="218374"/>
            <a:ext cx="73133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zh-CN" altLang="en-US" sz="3200">
                <a:solidFill>
                  <a:schemeClr val="bg1">
                    <a:lumMod val="85000"/>
                  </a:schemeClr>
                </a:solidFill>
                <a:latin typeface="+mn-lt"/>
                <a:ea typeface="+mn-ea"/>
                <a:cs typeface="+mn-ea"/>
                <a:sym typeface="+mn-lt"/>
              </a:rPr>
              <a:t>范式化设计</a:t>
            </a:r>
          </a:p>
        </p:txBody>
      </p:sp>
      <p:sp>
        <p:nvSpPr>
          <p:cNvPr id="5" name="等腰三角形 4"/>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等腰三角形 5"/>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a:extLst>
              <a:ext uri="{FF2B5EF4-FFF2-40B4-BE49-F238E27FC236}">
                <a16:creationId xmlns:a16="http://schemas.microsoft.com/office/drawing/2014/main" id="{84090929-3902-464B-BB27-1100CA3A6D70}"/>
              </a:ext>
            </a:extLst>
          </p:cNvPr>
          <p:cNvSpPr txBox="1"/>
          <p:nvPr/>
        </p:nvSpPr>
        <p:spPr>
          <a:xfrm>
            <a:off x="830151" y="1149485"/>
            <a:ext cx="4535412"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什么是范式化设计，为什么要          它？</a:t>
            </a:r>
          </a:p>
        </p:txBody>
      </p:sp>
      <p:sp>
        <p:nvSpPr>
          <p:cNvPr id="14" name="矩形 13">
            <a:extLst>
              <a:ext uri="{FF2B5EF4-FFF2-40B4-BE49-F238E27FC236}">
                <a16:creationId xmlns:a16="http://schemas.microsoft.com/office/drawing/2014/main" id="{9B0107D8-8F15-4F0A-88E3-3E642FBDE130}"/>
              </a:ext>
            </a:extLst>
          </p:cNvPr>
          <p:cNvSpPr/>
          <p:nvPr/>
        </p:nvSpPr>
        <p:spPr>
          <a:xfrm rot="10800000">
            <a:off x="3819848" y="1044403"/>
            <a:ext cx="904972" cy="646331"/>
          </a:xfrm>
          <a:prstGeom prst="rect">
            <a:avLst/>
          </a:prstGeom>
          <a:noFill/>
        </p:spPr>
        <p:txBody>
          <a:bodyPr wrap="square" lIns="91440" tIns="45720" rIns="91440" bIns="45720">
            <a:spAutoFit/>
          </a:bodyPr>
          <a:lstStyle/>
          <a:p>
            <a:pPr algn="ctr"/>
            <a:r>
              <a:rPr lang="zh-CN" altLang="en-US" sz="3600" b="1" cap="none" spc="0" dirty="0">
                <a:ln w="22225">
                  <a:solidFill>
                    <a:schemeClr val="accent2"/>
                  </a:solidFill>
                  <a:prstDash val="solid"/>
                </a:ln>
                <a:solidFill>
                  <a:schemeClr val="accent2">
                    <a:lumMod val="40000"/>
                    <a:lumOff val="60000"/>
                  </a:schemeClr>
                </a:solidFill>
                <a:effectLst/>
              </a:rPr>
              <a:t>反</a:t>
            </a:r>
          </a:p>
        </p:txBody>
      </p:sp>
      <p:sp>
        <p:nvSpPr>
          <p:cNvPr id="15" name="文本框 14">
            <a:extLst>
              <a:ext uri="{FF2B5EF4-FFF2-40B4-BE49-F238E27FC236}">
                <a16:creationId xmlns:a16="http://schemas.microsoft.com/office/drawing/2014/main" id="{85E52FC4-1050-43C1-B574-B0F244B4008C}"/>
              </a:ext>
            </a:extLst>
          </p:cNvPr>
          <p:cNvSpPr txBox="1"/>
          <p:nvPr/>
        </p:nvSpPr>
        <p:spPr>
          <a:xfrm>
            <a:off x="925449" y="1744755"/>
            <a:ext cx="10802145" cy="646331"/>
          </a:xfrm>
          <a:prstGeom prst="rect">
            <a:avLst/>
          </a:prstGeom>
          <a:noFill/>
        </p:spPr>
        <p:txBody>
          <a:bodyPr wrap="square">
            <a:spAutoFit/>
          </a:bodyPr>
          <a:lstStyle/>
          <a:p>
            <a:r>
              <a:rPr lang="zh-CN" altLang="zh-CN" sz="1800">
                <a:effectLst/>
                <a:latin typeface="微软雅黑 Light" panose="020B0502040204020203" pitchFamily="34" charset="-122"/>
                <a:ea typeface="微软雅黑 Light" panose="020B0502040204020203" pitchFamily="34" charset="-122"/>
                <a:cs typeface="Arial" panose="020B0604020202020204" pitchFamily="34" charset="0"/>
              </a:rPr>
              <a:t>范式来自英文</a:t>
            </a:r>
            <a:r>
              <a:rPr lang="en-US" altLang="zh-CN" sz="1800">
                <a:effectLst/>
                <a:latin typeface="微软雅黑 Light" panose="020B0502040204020203" pitchFamily="34" charset="-122"/>
                <a:ea typeface="微软雅黑 Light" panose="020B0502040204020203" pitchFamily="34" charset="-122"/>
                <a:cs typeface="Arial" panose="020B0604020202020204" pitchFamily="34" charset="0"/>
              </a:rPr>
              <a:t>Normal Form</a:t>
            </a:r>
            <a:r>
              <a:rPr lang="zh-CN" altLang="zh-CN" sz="1800">
                <a:effectLst/>
                <a:latin typeface="微软雅黑 Light" panose="020B0502040204020203" pitchFamily="34" charset="-122"/>
                <a:ea typeface="微软雅黑 Light" panose="020B0502040204020203" pitchFamily="34" charset="-122"/>
                <a:cs typeface="Arial" panose="020B0604020202020204" pitchFamily="34" charset="0"/>
              </a:rPr>
              <a:t>，简称</a:t>
            </a:r>
            <a:r>
              <a:rPr lang="en-US" altLang="zh-CN" sz="1800">
                <a:effectLst/>
                <a:latin typeface="微软雅黑 Light" panose="020B0502040204020203" pitchFamily="34" charset="-122"/>
                <a:ea typeface="微软雅黑 Light" panose="020B0502040204020203" pitchFamily="34" charset="-122"/>
                <a:cs typeface="Arial" panose="020B0604020202020204" pitchFamily="34" charset="0"/>
              </a:rPr>
              <a:t>NF</a:t>
            </a:r>
            <a:r>
              <a:rPr lang="zh-CN" altLang="zh-CN" sz="1800">
                <a:effectLst/>
                <a:latin typeface="微软雅黑 Light" panose="020B0502040204020203" pitchFamily="34" charset="-122"/>
                <a:ea typeface="微软雅黑 Light" panose="020B0502040204020203" pitchFamily="34" charset="-122"/>
                <a:cs typeface="Arial" panose="020B0604020202020204" pitchFamily="34" charset="0"/>
              </a:rPr>
              <a:t>。要想设计—个好的关系，必须使关系满足一定的约束条件，此约束已经形成了规范，分成几个等级，一级比一级要求得严格。满足这些规范的数据库是简洁的、结构明晰的</a:t>
            </a:r>
            <a:r>
              <a:rPr lang="zh-CN" altLang="en-US" sz="1800">
                <a:effectLst/>
                <a:latin typeface="微软雅黑 Light" panose="020B0502040204020203" pitchFamily="34" charset="-122"/>
                <a:ea typeface="微软雅黑 Light" panose="020B0502040204020203" pitchFamily="34" charset="-122"/>
                <a:cs typeface="Arial" panose="020B0604020202020204" pitchFamily="34" charset="0"/>
              </a:rPr>
              <a:t>。</a:t>
            </a:r>
            <a:endParaRPr lang="zh-CN" altLang="en-US">
              <a:latin typeface="微软雅黑 Light" panose="020B0502040204020203" pitchFamily="34" charset="-122"/>
              <a:ea typeface="微软雅黑 Light" panose="020B0502040204020203" pitchFamily="34" charset="-122"/>
            </a:endParaRPr>
          </a:p>
        </p:txBody>
      </p:sp>
      <p:sp>
        <p:nvSpPr>
          <p:cNvPr id="16" name="文本框 15">
            <a:extLst>
              <a:ext uri="{FF2B5EF4-FFF2-40B4-BE49-F238E27FC236}">
                <a16:creationId xmlns:a16="http://schemas.microsoft.com/office/drawing/2014/main" id="{4DAEFC05-8CD2-40E2-ABFE-3FA2DDB55A63}"/>
              </a:ext>
            </a:extLst>
          </p:cNvPr>
          <p:cNvSpPr txBox="1"/>
          <p:nvPr/>
        </p:nvSpPr>
        <p:spPr>
          <a:xfrm>
            <a:off x="925449" y="2545295"/>
            <a:ext cx="3717890" cy="2347012"/>
          </a:xfrm>
          <a:prstGeom prst="rect">
            <a:avLst/>
          </a:prstGeom>
          <a:noFill/>
        </p:spPr>
        <p:txBody>
          <a:bodyPr wrap="square">
            <a:spAutoFit/>
          </a:bodyPr>
          <a:lstStyle/>
          <a:p>
            <a:r>
              <a:rPr lang="zh-CN" altLang="zh-CN" sz="1800" b="1">
                <a:effectLst/>
                <a:latin typeface="微软雅黑 Light" panose="020B0502040204020203" pitchFamily="34" charset="-122"/>
                <a:ea typeface="微软雅黑 Light" panose="020B0502040204020203" pitchFamily="34" charset="-122"/>
                <a:cs typeface="Arial" panose="020B0604020202020204" pitchFamily="34" charset="0"/>
              </a:rPr>
              <a:t>六种范式：</a:t>
            </a:r>
            <a:endParaRPr lang="en-US" altLang="zh-CN" sz="1800" b="1">
              <a:effectLst/>
              <a:latin typeface="微软雅黑 Light" panose="020B0502040204020203" pitchFamily="34" charset="-122"/>
              <a:ea typeface="微软雅黑 Light" panose="020B0502040204020203" pitchFamily="34" charset="-122"/>
              <a:cs typeface="Arial" panose="020B0604020202020204" pitchFamily="34" charset="0"/>
            </a:endParaRPr>
          </a:p>
          <a:p>
            <a:endParaRPr lang="en-US" altLang="zh-CN" sz="1800" b="1">
              <a:effectLst/>
              <a:latin typeface="微软雅黑 Light" panose="020B0502040204020203" pitchFamily="34" charset="-122"/>
              <a:ea typeface="微软雅黑 Light" panose="020B0502040204020203" pitchFamily="34" charset="-122"/>
              <a:cs typeface="Arial" panose="020B0604020202020204" pitchFamily="34" charset="0"/>
            </a:endParaRPr>
          </a:p>
          <a:p>
            <a:r>
              <a:rPr lang="zh-CN" altLang="zh-CN" sz="1800">
                <a:effectLst/>
                <a:latin typeface="微软雅黑 Light" panose="020B0502040204020203" pitchFamily="34" charset="-122"/>
                <a:ea typeface="微软雅黑 Light" panose="020B0502040204020203" pitchFamily="34" charset="-122"/>
                <a:cs typeface="Arial" panose="020B0604020202020204" pitchFamily="34" charset="0"/>
              </a:rPr>
              <a:t>第一范式（</a:t>
            </a:r>
            <a:r>
              <a:rPr lang="en-US" altLang="zh-CN" sz="1800">
                <a:effectLst/>
                <a:latin typeface="微软雅黑 Light" panose="020B0502040204020203" pitchFamily="34" charset="-122"/>
                <a:ea typeface="微软雅黑 Light" panose="020B0502040204020203" pitchFamily="34" charset="-122"/>
                <a:cs typeface="Arial" panose="020B0604020202020204" pitchFamily="34" charset="0"/>
              </a:rPr>
              <a:t>1NF</a:t>
            </a:r>
            <a:r>
              <a:rPr lang="zh-CN" altLang="zh-CN" sz="1800">
                <a:effectLst/>
                <a:latin typeface="微软雅黑 Light" panose="020B0502040204020203" pitchFamily="34" charset="-122"/>
                <a:ea typeface="微软雅黑 Light" panose="020B0502040204020203" pitchFamily="34" charset="-122"/>
                <a:cs typeface="Arial" panose="020B0604020202020204" pitchFamily="34" charset="0"/>
              </a:rPr>
              <a:t>）</a:t>
            </a:r>
            <a:endParaRPr lang="en-US" altLang="zh-CN" sz="1800">
              <a:effectLst/>
              <a:latin typeface="微软雅黑 Light" panose="020B0502040204020203" pitchFamily="34" charset="-122"/>
              <a:ea typeface="微软雅黑 Light" panose="020B0502040204020203" pitchFamily="34" charset="-122"/>
              <a:cs typeface="Arial" panose="020B0604020202020204" pitchFamily="34" charset="0"/>
            </a:endParaRPr>
          </a:p>
          <a:p>
            <a:r>
              <a:rPr lang="zh-CN" altLang="zh-CN" sz="1800">
                <a:effectLst/>
                <a:latin typeface="微软雅黑 Light" panose="020B0502040204020203" pitchFamily="34" charset="-122"/>
                <a:ea typeface="微软雅黑 Light" panose="020B0502040204020203" pitchFamily="34" charset="-122"/>
                <a:cs typeface="Arial" panose="020B0604020202020204" pitchFamily="34" charset="0"/>
              </a:rPr>
              <a:t>第二范式（</a:t>
            </a:r>
            <a:r>
              <a:rPr lang="en-US" altLang="zh-CN" sz="1800">
                <a:effectLst/>
                <a:latin typeface="微软雅黑 Light" panose="020B0502040204020203" pitchFamily="34" charset="-122"/>
                <a:ea typeface="微软雅黑 Light" panose="020B0502040204020203" pitchFamily="34" charset="-122"/>
                <a:cs typeface="Arial" panose="020B0604020202020204" pitchFamily="34" charset="0"/>
              </a:rPr>
              <a:t>2NF</a:t>
            </a:r>
            <a:r>
              <a:rPr lang="zh-CN" altLang="zh-CN" sz="1800">
                <a:effectLst/>
                <a:latin typeface="微软雅黑 Light" panose="020B0502040204020203" pitchFamily="34" charset="-122"/>
                <a:ea typeface="微软雅黑 Light" panose="020B0502040204020203" pitchFamily="34" charset="-122"/>
                <a:cs typeface="Arial" panose="020B0604020202020204" pitchFamily="34" charset="0"/>
              </a:rPr>
              <a:t>）</a:t>
            </a:r>
            <a:endParaRPr lang="en-US" altLang="zh-CN" sz="1800">
              <a:effectLst/>
              <a:latin typeface="微软雅黑 Light" panose="020B0502040204020203" pitchFamily="34" charset="-122"/>
              <a:ea typeface="微软雅黑 Light" panose="020B0502040204020203" pitchFamily="34" charset="-122"/>
              <a:cs typeface="Arial" panose="020B0604020202020204" pitchFamily="34" charset="0"/>
            </a:endParaRPr>
          </a:p>
          <a:p>
            <a:r>
              <a:rPr lang="zh-CN" altLang="zh-CN" sz="1800">
                <a:effectLst/>
                <a:latin typeface="微软雅黑 Light" panose="020B0502040204020203" pitchFamily="34" charset="-122"/>
                <a:ea typeface="微软雅黑 Light" panose="020B0502040204020203" pitchFamily="34" charset="-122"/>
                <a:cs typeface="Arial" panose="020B0604020202020204" pitchFamily="34" charset="0"/>
              </a:rPr>
              <a:t>第三范式（</a:t>
            </a:r>
            <a:r>
              <a:rPr lang="en-US" altLang="zh-CN" sz="1800">
                <a:effectLst/>
                <a:latin typeface="微软雅黑 Light" panose="020B0502040204020203" pitchFamily="34" charset="-122"/>
                <a:ea typeface="微软雅黑 Light" panose="020B0502040204020203" pitchFamily="34" charset="-122"/>
                <a:cs typeface="Arial" panose="020B0604020202020204" pitchFamily="34" charset="0"/>
              </a:rPr>
              <a:t>3NF</a:t>
            </a:r>
            <a:r>
              <a:rPr lang="zh-CN" altLang="zh-CN" sz="1800">
                <a:effectLst/>
                <a:latin typeface="微软雅黑 Light" panose="020B0502040204020203" pitchFamily="34" charset="-122"/>
                <a:ea typeface="微软雅黑 Light" panose="020B0502040204020203" pitchFamily="34" charset="-122"/>
                <a:cs typeface="Arial" panose="020B0604020202020204" pitchFamily="34" charset="0"/>
              </a:rPr>
              <a:t>）</a:t>
            </a:r>
            <a:endParaRPr lang="en-US" altLang="zh-CN" sz="1800">
              <a:effectLst/>
              <a:latin typeface="微软雅黑 Light" panose="020B0502040204020203" pitchFamily="34" charset="-122"/>
              <a:ea typeface="微软雅黑 Light" panose="020B0502040204020203" pitchFamily="34" charset="-122"/>
              <a:cs typeface="Arial" panose="020B0604020202020204" pitchFamily="34" charset="0"/>
            </a:endParaRPr>
          </a:p>
          <a:p>
            <a:r>
              <a:rPr lang="zh-CN" altLang="zh-CN" sz="1800">
                <a:effectLst/>
                <a:latin typeface="微软雅黑 Light" panose="020B0502040204020203" pitchFamily="34" charset="-122"/>
                <a:ea typeface="微软雅黑 Light" panose="020B0502040204020203" pitchFamily="34" charset="-122"/>
                <a:cs typeface="Arial" panose="020B0604020202020204" pitchFamily="34" charset="0"/>
              </a:rPr>
              <a:t>巴斯</a:t>
            </a:r>
            <a:r>
              <a:rPr lang="en-US" altLang="zh-CN" sz="1800">
                <a:effectLst/>
                <a:latin typeface="微软雅黑 Light" panose="020B0502040204020203" pitchFamily="34" charset="-122"/>
                <a:ea typeface="微软雅黑 Light" panose="020B0502040204020203" pitchFamily="34" charset="-122"/>
                <a:cs typeface="Arial" panose="020B0604020202020204" pitchFamily="34" charset="0"/>
              </a:rPr>
              <a:t>-</a:t>
            </a:r>
            <a:r>
              <a:rPr lang="zh-CN" altLang="zh-CN" sz="1800">
                <a:effectLst/>
                <a:latin typeface="微软雅黑 Light" panose="020B0502040204020203" pitchFamily="34" charset="-122"/>
                <a:ea typeface="微软雅黑 Light" panose="020B0502040204020203" pitchFamily="34" charset="-122"/>
                <a:cs typeface="Arial" panose="020B0604020202020204" pitchFamily="34" charset="0"/>
              </a:rPr>
              <a:t>科德范式（</a:t>
            </a:r>
            <a:r>
              <a:rPr lang="en-US" altLang="zh-CN" sz="1800">
                <a:effectLst/>
                <a:latin typeface="微软雅黑 Light" panose="020B0502040204020203" pitchFamily="34" charset="-122"/>
                <a:ea typeface="微软雅黑 Light" panose="020B0502040204020203" pitchFamily="34" charset="-122"/>
                <a:cs typeface="Arial" panose="020B0604020202020204" pitchFamily="34" charset="0"/>
              </a:rPr>
              <a:t>BCNF</a:t>
            </a:r>
            <a:r>
              <a:rPr lang="zh-CN" altLang="zh-CN" sz="1800">
                <a:effectLst/>
                <a:latin typeface="微软雅黑 Light" panose="020B0502040204020203" pitchFamily="34" charset="-122"/>
                <a:ea typeface="微软雅黑 Light" panose="020B0502040204020203" pitchFamily="34" charset="-122"/>
                <a:cs typeface="Arial" panose="020B0604020202020204" pitchFamily="34" charset="0"/>
              </a:rPr>
              <a:t>）</a:t>
            </a:r>
            <a:endParaRPr lang="en-US" altLang="zh-CN" sz="1800">
              <a:effectLst/>
              <a:latin typeface="微软雅黑 Light" panose="020B0502040204020203" pitchFamily="34" charset="-122"/>
              <a:ea typeface="微软雅黑 Light" panose="020B0502040204020203" pitchFamily="34" charset="-122"/>
              <a:cs typeface="Arial" panose="020B0604020202020204" pitchFamily="34" charset="0"/>
            </a:endParaRPr>
          </a:p>
          <a:p>
            <a:r>
              <a:rPr lang="zh-CN" altLang="zh-CN" sz="1800">
                <a:effectLst/>
                <a:latin typeface="微软雅黑 Light" panose="020B0502040204020203" pitchFamily="34" charset="-122"/>
                <a:ea typeface="微软雅黑 Light" panose="020B0502040204020203" pitchFamily="34" charset="-122"/>
                <a:cs typeface="Arial" panose="020B0604020202020204" pitchFamily="34" charset="0"/>
              </a:rPr>
              <a:t>第四范式</a:t>
            </a:r>
            <a:r>
              <a:rPr lang="en-US" altLang="zh-CN" sz="1800">
                <a:effectLst/>
                <a:latin typeface="微软雅黑 Light" panose="020B0502040204020203" pitchFamily="34" charset="-122"/>
                <a:ea typeface="微软雅黑 Light" panose="020B0502040204020203" pitchFamily="34" charset="-122"/>
                <a:cs typeface="Arial" panose="020B0604020202020204" pitchFamily="34" charset="0"/>
              </a:rPr>
              <a:t>(4NF</a:t>
            </a:r>
            <a:r>
              <a:rPr lang="zh-CN" altLang="zh-CN" sz="1800">
                <a:effectLst/>
                <a:latin typeface="微软雅黑 Light" panose="020B0502040204020203" pitchFamily="34" charset="-122"/>
                <a:ea typeface="微软雅黑 Light" panose="020B0502040204020203" pitchFamily="34" charset="-122"/>
                <a:cs typeface="Arial" panose="020B0604020202020204" pitchFamily="34" charset="0"/>
              </a:rPr>
              <a:t>）</a:t>
            </a:r>
            <a:endParaRPr lang="en-US" altLang="zh-CN" sz="1800">
              <a:effectLst/>
              <a:latin typeface="微软雅黑 Light" panose="020B0502040204020203" pitchFamily="34" charset="-122"/>
              <a:ea typeface="微软雅黑 Light" panose="020B0502040204020203" pitchFamily="34" charset="-122"/>
              <a:cs typeface="Arial" panose="020B0604020202020204" pitchFamily="34" charset="0"/>
            </a:endParaRPr>
          </a:p>
          <a:p>
            <a:r>
              <a:rPr lang="zh-CN" altLang="zh-CN" sz="1800">
                <a:effectLst/>
                <a:latin typeface="微软雅黑 Light" panose="020B0502040204020203" pitchFamily="34" charset="-122"/>
                <a:ea typeface="微软雅黑 Light" panose="020B0502040204020203" pitchFamily="34" charset="-122"/>
                <a:cs typeface="Arial" panose="020B0604020202020204" pitchFamily="34" charset="0"/>
              </a:rPr>
              <a:t>第五范式（</a:t>
            </a:r>
            <a:r>
              <a:rPr lang="en-US" altLang="zh-CN" sz="1800">
                <a:effectLst/>
                <a:latin typeface="微软雅黑 Light" panose="020B0502040204020203" pitchFamily="34" charset="-122"/>
                <a:ea typeface="微软雅黑 Light" panose="020B0502040204020203" pitchFamily="34" charset="-122"/>
                <a:cs typeface="Arial" panose="020B0604020202020204" pitchFamily="34" charset="0"/>
              </a:rPr>
              <a:t>5NF</a:t>
            </a:r>
            <a:r>
              <a:rPr lang="zh-CN" altLang="zh-CN" sz="1800">
                <a:effectLst/>
                <a:latin typeface="微软雅黑 Light" panose="020B0502040204020203" pitchFamily="34" charset="-122"/>
                <a:ea typeface="微软雅黑 Light" panose="020B0502040204020203" pitchFamily="34" charset="-122"/>
                <a:cs typeface="Arial" panose="020B0604020202020204" pitchFamily="34" charset="0"/>
              </a:rPr>
              <a:t>，又称完美范式）</a:t>
            </a:r>
            <a:endParaRPr lang="zh-CN" altLang="en-US">
              <a:latin typeface="微软雅黑 Light" panose="020B0502040204020203" pitchFamily="34" charset="-122"/>
              <a:ea typeface="微软雅黑 Light" panose="020B0502040204020203" pitchFamily="34" charset="-122"/>
            </a:endParaRPr>
          </a:p>
        </p:txBody>
      </p:sp>
      <p:sp>
        <p:nvSpPr>
          <p:cNvPr id="17" name="椭圆 16">
            <a:extLst>
              <a:ext uri="{FF2B5EF4-FFF2-40B4-BE49-F238E27FC236}">
                <a16:creationId xmlns:a16="http://schemas.microsoft.com/office/drawing/2014/main" id="{B4F18FC3-F76B-43B4-8C69-4994CC8063B2}"/>
              </a:ext>
            </a:extLst>
          </p:cNvPr>
          <p:cNvSpPr/>
          <p:nvPr/>
        </p:nvSpPr>
        <p:spPr>
          <a:xfrm>
            <a:off x="6164790" y="2445107"/>
            <a:ext cx="4517678" cy="4194519"/>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CN"/>
              <a:t>5NF</a:t>
            </a:r>
            <a:endParaRPr lang="zh-CN" altLang="en-US"/>
          </a:p>
        </p:txBody>
      </p:sp>
      <p:sp>
        <p:nvSpPr>
          <p:cNvPr id="18" name="椭圆 17">
            <a:extLst>
              <a:ext uri="{FF2B5EF4-FFF2-40B4-BE49-F238E27FC236}">
                <a16:creationId xmlns:a16="http://schemas.microsoft.com/office/drawing/2014/main" id="{C801FB46-9FD8-4D10-A4F2-8C03968C94F4}"/>
              </a:ext>
            </a:extLst>
          </p:cNvPr>
          <p:cNvSpPr/>
          <p:nvPr/>
        </p:nvSpPr>
        <p:spPr>
          <a:xfrm>
            <a:off x="6716296" y="2860811"/>
            <a:ext cx="3730783" cy="363396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CN"/>
              <a:t>4NF</a:t>
            </a:r>
            <a:endParaRPr lang="zh-CN" altLang="en-US"/>
          </a:p>
        </p:txBody>
      </p:sp>
      <p:sp>
        <p:nvSpPr>
          <p:cNvPr id="19" name="椭圆 18">
            <a:extLst>
              <a:ext uri="{FF2B5EF4-FFF2-40B4-BE49-F238E27FC236}">
                <a16:creationId xmlns:a16="http://schemas.microsoft.com/office/drawing/2014/main" id="{1495C5DF-1913-42BB-B83A-0724B48A3462}"/>
              </a:ext>
            </a:extLst>
          </p:cNvPr>
          <p:cNvSpPr/>
          <p:nvPr/>
        </p:nvSpPr>
        <p:spPr>
          <a:xfrm>
            <a:off x="7275349" y="3450518"/>
            <a:ext cx="2936340" cy="285413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CN"/>
              <a:t>BCNF</a:t>
            </a:r>
            <a:endParaRPr lang="zh-CN" altLang="en-US"/>
          </a:p>
        </p:txBody>
      </p:sp>
      <p:sp>
        <p:nvSpPr>
          <p:cNvPr id="20" name="椭圆 19">
            <a:extLst>
              <a:ext uri="{FF2B5EF4-FFF2-40B4-BE49-F238E27FC236}">
                <a16:creationId xmlns:a16="http://schemas.microsoft.com/office/drawing/2014/main" id="{531431EA-0652-4C45-B88A-02D1C4329F8D}"/>
              </a:ext>
            </a:extLst>
          </p:cNvPr>
          <p:cNvSpPr/>
          <p:nvPr/>
        </p:nvSpPr>
        <p:spPr>
          <a:xfrm>
            <a:off x="7762727" y="3998641"/>
            <a:ext cx="2240732" cy="21430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CN"/>
              <a:t>3NF</a:t>
            </a:r>
            <a:endParaRPr lang="zh-CN" altLang="en-US"/>
          </a:p>
        </p:txBody>
      </p:sp>
      <p:sp>
        <p:nvSpPr>
          <p:cNvPr id="21" name="椭圆 20">
            <a:extLst>
              <a:ext uri="{FF2B5EF4-FFF2-40B4-BE49-F238E27FC236}">
                <a16:creationId xmlns:a16="http://schemas.microsoft.com/office/drawing/2014/main" id="{0FDA89ED-615F-473B-884A-880A48DF0318}"/>
              </a:ext>
            </a:extLst>
          </p:cNvPr>
          <p:cNvSpPr/>
          <p:nvPr/>
        </p:nvSpPr>
        <p:spPr>
          <a:xfrm>
            <a:off x="8159572" y="4476966"/>
            <a:ext cx="1753354" cy="156513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CN">
                <a:solidFill>
                  <a:schemeClr val="tx1">
                    <a:lumMod val="10000"/>
                  </a:schemeClr>
                </a:solidFill>
              </a:rPr>
              <a:t>2NF</a:t>
            </a:r>
            <a:endParaRPr lang="zh-CN" altLang="en-US">
              <a:solidFill>
                <a:schemeClr val="tx1">
                  <a:lumMod val="10000"/>
                </a:schemeClr>
              </a:solidFill>
            </a:endParaRPr>
          </a:p>
        </p:txBody>
      </p:sp>
      <p:sp>
        <p:nvSpPr>
          <p:cNvPr id="22" name="椭圆 21">
            <a:extLst>
              <a:ext uri="{FF2B5EF4-FFF2-40B4-BE49-F238E27FC236}">
                <a16:creationId xmlns:a16="http://schemas.microsoft.com/office/drawing/2014/main" id="{A49AB929-2E78-4AE3-8BCC-577DCE8D5813}"/>
              </a:ext>
            </a:extLst>
          </p:cNvPr>
          <p:cNvSpPr/>
          <p:nvPr/>
        </p:nvSpPr>
        <p:spPr>
          <a:xfrm>
            <a:off x="8595648" y="4960463"/>
            <a:ext cx="1155824" cy="959498"/>
          </a:xfrm>
          <a:prstGeom prst="ellipse">
            <a:avLst/>
          </a:prstGeom>
          <a:solidFill>
            <a:schemeClr val="bg2">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lumMod val="10000"/>
                  </a:schemeClr>
                </a:solidFill>
              </a:rPr>
              <a:t>1NF</a:t>
            </a:r>
            <a:endParaRPr lang="zh-CN" altLang="en-US">
              <a:solidFill>
                <a:schemeClr val="tx1">
                  <a:lumMod val="10000"/>
                </a:schemeClr>
              </a:solidFill>
            </a:endParaRPr>
          </a:p>
        </p:txBody>
      </p:sp>
    </p:spTree>
    <p:custDataLst>
      <p:tags r:id="rId1"/>
    </p:custDataLst>
    <p:extLst>
      <p:ext uri="{BB962C8B-B14F-4D97-AF65-F5344CB8AC3E}">
        <p14:creationId xmlns:p14="http://schemas.microsoft.com/office/powerpoint/2010/main" val="2494377614"/>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48">
            <a:extLst>
              <a:ext uri="{FF2B5EF4-FFF2-40B4-BE49-F238E27FC236}">
                <a16:creationId xmlns:a16="http://schemas.microsoft.com/office/drawing/2014/main" id="{3B30CFF0-5770-41D9-9BA5-44FF0C8ED7A1}"/>
              </a:ext>
            </a:extLst>
          </p:cNvPr>
          <p:cNvSpPr txBox="1">
            <a:spLocks noChangeArrowheads="1"/>
          </p:cNvSpPr>
          <p:nvPr/>
        </p:nvSpPr>
        <p:spPr bwMode="auto">
          <a:xfrm>
            <a:off x="907738" y="218373"/>
            <a:ext cx="45856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en-US" altLang="zh-CN" sz="3200">
                <a:solidFill>
                  <a:schemeClr val="bg1">
                    <a:lumMod val="85000"/>
                  </a:schemeClr>
                </a:solidFill>
                <a:latin typeface="+mn-lt"/>
                <a:ea typeface="+mn-ea"/>
                <a:cs typeface="+mn-ea"/>
                <a:sym typeface="+mn-lt"/>
              </a:rPr>
              <a:t>MySQL</a:t>
            </a:r>
            <a:r>
              <a:rPr lang="zh-CN" altLang="en-US" sz="3200">
                <a:solidFill>
                  <a:schemeClr val="bg1">
                    <a:lumMod val="85000"/>
                  </a:schemeClr>
                </a:solidFill>
                <a:latin typeface="+mn-lt"/>
                <a:ea typeface="+mn-ea"/>
                <a:cs typeface="+mn-ea"/>
                <a:sym typeface="+mn-lt"/>
              </a:rPr>
              <a:t>常见面试题</a:t>
            </a:r>
          </a:p>
        </p:txBody>
      </p:sp>
      <p:sp>
        <p:nvSpPr>
          <p:cNvPr id="22" name="等腰三角形 21">
            <a:extLst>
              <a:ext uri="{FF2B5EF4-FFF2-40B4-BE49-F238E27FC236}">
                <a16:creationId xmlns:a16="http://schemas.microsoft.com/office/drawing/2014/main" id="{B2E56F92-3F91-4990-BDDB-D592F3224030}"/>
              </a:ext>
            </a:extLst>
          </p:cNvPr>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等腰三角形 22">
            <a:extLst>
              <a:ext uri="{FF2B5EF4-FFF2-40B4-BE49-F238E27FC236}">
                <a16:creationId xmlns:a16="http://schemas.microsoft.com/office/drawing/2014/main" id="{BA7D10B2-4D70-438E-933C-3C05BC7A18BD}"/>
              </a:ext>
            </a:extLst>
          </p:cNvPr>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a:extLst>
              <a:ext uri="{FF2B5EF4-FFF2-40B4-BE49-F238E27FC236}">
                <a16:creationId xmlns:a16="http://schemas.microsoft.com/office/drawing/2014/main" id="{88C697F5-8B94-43B5-96E2-3E009E26A8F1}"/>
              </a:ext>
            </a:extLst>
          </p:cNvPr>
          <p:cNvSpPr txBox="1"/>
          <p:nvPr/>
        </p:nvSpPr>
        <p:spPr>
          <a:xfrm>
            <a:off x="554877" y="1259174"/>
            <a:ext cx="4237256" cy="5016758"/>
          </a:xfrm>
          <a:prstGeom prst="rect">
            <a:avLst/>
          </a:prstGeom>
          <a:noFill/>
        </p:spPr>
        <p:txBody>
          <a:bodyPr wrap="square">
            <a:spAutoFit/>
          </a:bodyPr>
          <a:lstStyle/>
          <a:p>
            <a:r>
              <a:rPr lang="zh-CN" altLang="en-US" sz="1600">
                <a:latin typeface="微软雅黑 Light" panose="020B0502040204020203" pitchFamily="34" charset="-122"/>
                <a:ea typeface="微软雅黑 Light" panose="020B0502040204020203" pitchFamily="34" charset="-122"/>
              </a:rPr>
              <a:t>说说对SQL语句优化有哪些方法?(选择几条)</a:t>
            </a:r>
            <a:endParaRPr lang="en-US" altLang="zh-CN" sz="1600">
              <a:latin typeface="微软雅黑 Light" panose="020B0502040204020203" pitchFamily="34" charset="-122"/>
              <a:ea typeface="微软雅黑 Light" panose="020B0502040204020203" pitchFamily="34" charset="-122"/>
            </a:endParaRPr>
          </a:p>
          <a:p>
            <a:endParaRPr lang="en-US" altLang="zh-CN" sz="1600">
              <a:latin typeface="微软雅黑 Light" panose="020B0502040204020203" pitchFamily="34" charset="-122"/>
              <a:ea typeface="微软雅黑 Light" panose="020B0502040204020203" pitchFamily="34" charset="-122"/>
            </a:endParaRPr>
          </a:p>
          <a:p>
            <a:r>
              <a:rPr lang="zh-CN" altLang="en-US" sz="1600">
                <a:latin typeface="微软雅黑 Light" panose="020B0502040204020203" pitchFamily="34" charset="-122"/>
                <a:ea typeface="微软雅黑 Light" panose="020B0502040204020203" pitchFamily="34" charset="-122"/>
              </a:rPr>
              <a:t>如何提高insert的性能?</a:t>
            </a:r>
            <a:endParaRPr lang="en-US" altLang="zh-CN" sz="1600">
              <a:latin typeface="微软雅黑 Light" panose="020B0502040204020203" pitchFamily="34" charset="-122"/>
              <a:ea typeface="微软雅黑 Light" panose="020B0502040204020203" pitchFamily="34" charset="-122"/>
            </a:endParaRPr>
          </a:p>
          <a:p>
            <a:endParaRPr lang="en-US" altLang="zh-CN" sz="1600">
              <a:latin typeface="微软雅黑 Light" panose="020B0502040204020203" pitchFamily="34" charset="-122"/>
              <a:ea typeface="微软雅黑 Light" panose="020B0502040204020203" pitchFamily="34" charset="-122"/>
            </a:endParaRPr>
          </a:p>
          <a:p>
            <a:r>
              <a:rPr lang="zh-CN" altLang="en-US" sz="1600">
                <a:latin typeface="微软雅黑 Light" panose="020B0502040204020203" pitchFamily="34" charset="-122"/>
                <a:ea typeface="微软雅黑 Light" panose="020B0502040204020203" pitchFamily="34" charset="-122"/>
              </a:rPr>
              <a:t>什么是覆盖索引?什么是回表查询?</a:t>
            </a:r>
            <a:endParaRPr lang="en-US" altLang="zh-CN" sz="1600">
              <a:latin typeface="微软雅黑 Light" panose="020B0502040204020203" pitchFamily="34" charset="-122"/>
              <a:ea typeface="微软雅黑 Light" panose="020B0502040204020203" pitchFamily="34" charset="-122"/>
            </a:endParaRPr>
          </a:p>
          <a:p>
            <a:endParaRPr lang="en-US" altLang="zh-CN" sz="1600">
              <a:latin typeface="微软雅黑 Light" panose="020B0502040204020203" pitchFamily="34" charset="-122"/>
              <a:ea typeface="微软雅黑 Light" panose="020B0502040204020203" pitchFamily="34" charset="-122"/>
            </a:endParaRPr>
          </a:p>
          <a:p>
            <a:r>
              <a:rPr lang="zh-CN" altLang="en-US" sz="1600">
                <a:latin typeface="微软雅黑 Light" panose="020B0502040204020203" pitchFamily="34" charset="-122"/>
                <a:ea typeface="微软雅黑 Light" panose="020B0502040204020203" pitchFamily="34" charset="-122"/>
              </a:rPr>
              <a:t>什么是三星索引?</a:t>
            </a:r>
            <a:endParaRPr lang="en-US" altLang="zh-CN" sz="1600">
              <a:latin typeface="微软雅黑 Light" panose="020B0502040204020203" pitchFamily="34" charset="-122"/>
              <a:ea typeface="微软雅黑 Light" panose="020B0502040204020203" pitchFamily="34" charset="-122"/>
            </a:endParaRPr>
          </a:p>
          <a:p>
            <a:endParaRPr lang="en-US" altLang="zh-CN" sz="1600">
              <a:latin typeface="微软雅黑 Light" panose="020B0502040204020203" pitchFamily="34" charset="-122"/>
              <a:ea typeface="微软雅黑 Light" panose="020B0502040204020203" pitchFamily="34" charset="-122"/>
            </a:endParaRPr>
          </a:p>
          <a:p>
            <a:r>
              <a:rPr lang="zh-CN" altLang="en-US" sz="1600">
                <a:latin typeface="微软雅黑 Light" panose="020B0502040204020203" pitchFamily="34" charset="-122"/>
                <a:ea typeface="微软雅黑 Light" panose="020B0502040204020203" pitchFamily="34" charset="-122"/>
              </a:rPr>
              <a:t>[SELECT *</a:t>
            </a:r>
            <a:r>
              <a:rPr lang="en-US" altLang="zh-CN" sz="1600">
                <a:latin typeface="微软雅黑 Light" panose="020B0502040204020203" pitchFamily="34" charset="-122"/>
                <a:ea typeface="微软雅黑 Light" panose="020B0502040204020203" pitchFamily="34" charset="-122"/>
              </a:rPr>
              <a:t>]</a:t>
            </a:r>
            <a:r>
              <a:rPr lang="zh-CN" altLang="en-US" sz="1600">
                <a:latin typeface="微软雅黑 Light" panose="020B0502040204020203" pitchFamily="34" charset="-122"/>
                <a:ea typeface="微软雅黑 Light" panose="020B0502040204020203" pitchFamily="34" charset="-122"/>
              </a:rPr>
              <a:t> 和[SELECT全部字段]有何优缺点?</a:t>
            </a:r>
            <a:endParaRPr lang="en-US" altLang="zh-CN" sz="1600">
              <a:latin typeface="微软雅黑 Light" panose="020B0502040204020203" pitchFamily="34" charset="-122"/>
              <a:ea typeface="微软雅黑 Light" panose="020B0502040204020203" pitchFamily="34" charset="-122"/>
            </a:endParaRPr>
          </a:p>
          <a:p>
            <a:endParaRPr lang="en-US" altLang="zh-CN" sz="1600">
              <a:latin typeface="微软雅黑 Light" panose="020B0502040204020203" pitchFamily="34" charset="-122"/>
              <a:ea typeface="微软雅黑 Light" panose="020B0502040204020203" pitchFamily="34" charset="-122"/>
            </a:endParaRPr>
          </a:p>
          <a:p>
            <a:r>
              <a:rPr lang="zh-CN" altLang="en-US" sz="1600">
                <a:latin typeface="微软雅黑 Light" panose="020B0502040204020203" pitchFamily="34" charset="-122"/>
                <a:ea typeface="微软雅黑 Light" panose="020B0502040204020203" pitchFamily="34" charset="-122"/>
              </a:rPr>
              <a:t>请概述下什么是</a:t>
            </a:r>
            <a:r>
              <a:rPr lang="en-US" altLang="zh-CN" sz="1600">
                <a:latin typeface="微软雅黑 Light" panose="020B0502040204020203" pitchFamily="34" charset="-122"/>
                <a:ea typeface="微软雅黑 Light" panose="020B0502040204020203" pitchFamily="34" charset="-122"/>
              </a:rPr>
              <a:t>MySQL</a:t>
            </a:r>
            <a:r>
              <a:rPr lang="zh-CN" altLang="en-US" sz="1600">
                <a:latin typeface="微软雅黑 Light" panose="020B0502040204020203" pitchFamily="34" charset="-122"/>
                <a:ea typeface="微软雅黑 Light" panose="020B0502040204020203" pitchFamily="34" charset="-122"/>
              </a:rPr>
              <a:t>的分区表。</a:t>
            </a:r>
            <a:endParaRPr lang="en-US" altLang="zh-CN" sz="1600">
              <a:latin typeface="微软雅黑 Light" panose="020B0502040204020203" pitchFamily="34" charset="-122"/>
              <a:ea typeface="微软雅黑 Light" panose="020B0502040204020203" pitchFamily="34" charset="-122"/>
            </a:endParaRPr>
          </a:p>
          <a:p>
            <a:endParaRPr lang="en-US" altLang="zh-CN" sz="1600">
              <a:latin typeface="微软雅黑 Light" panose="020B0502040204020203" pitchFamily="34" charset="-122"/>
              <a:ea typeface="微软雅黑 Light" panose="020B0502040204020203" pitchFamily="34" charset="-122"/>
            </a:endParaRPr>
          </a:p>
          <a:p>
            <a:r>
              <a:rPr lang="zh-CN" altLang="en-US" sz="1600">
                <a:latin typeface="微软雅黑 Light" panose="020B0502040204020203" pitchFamily="34" charset="-122"/>
                <a:ea typeface="微软雅黑 Light" panose="020B0502040204020203" pitchFamily="34" charset="-122"/>
              </a:rPr>
              <a:t>说几条</a:t>
            </a:r>
            <a:r>
              <a:rPr lang="en-US" altLang="zh-CN" sz="1600">
                <a:latin typeface="微软雅黑 Light" panose="020B0502040204020203" pitchFamily="34" charset="-122"/>
                <a:ea typeface="微软雅黑 Light" panose="020B0502040204020203" pitchFamily="34" charset="-122"/>
              </a:rPr>
              <a:t>MySQL</a:t>
            </a:r>
            <a:r>
              <a:rPr lang="zh-CN" altLang="en-US" sz="1600">
                <a:latin typeface="微软雅黑 Light" panose="020B0502040204020203" pitchFamily="34" charset="-122"/>
                <a:ea typeface="微软雅黑 Light" panose="020B0502040204020203" pitchFamily="34" charset="-122"/>
              </a:rPr>
              <a:t>对</a:t>
            </a:r>
            <a:r>
              <a:rPr lang="en-US" altLang="zh-CN" sz="1600">
                <a:latin typeface="微软雅黑 Light" panose="020B0502040204020203" pitchFamily="34" charset="-122"/>
                <a:ea typeface="微软雅黑 Light" panose="020B0502040204020203" pitchFamily="34" charset="-122"/>
              </a:rPr>
              <a:t>SQL</a:t>
            </a:r>
            <a:r>
              <a:rPr lang="zh-CN" altLang="en-US" sz="1600">
                <a:latin typeface="微软雅黑 Light" panose="020B0502040204020203" pitchFamily="34" charset="-122"/>
                <a:ea typeface="微软雅黑 Light" panose="020B0502040204020203" pitchFamily="34" charset="-122"/>
              </a:rPr>
              <a:t>的执行做的优化手段</a:t>
            </a:r>
            <a:endParaRPr lang="en-US" altLang="zh-CN" sz="1600">
              <a:latin typeface="微软雅黑 Light" panose="020B0502040204020203" pitchFamily="34" charset="-122"/>
              <a:ea typeface="微软雅黑 Light" panose="020B0502040204020203" pitchFamily="34" charset="-122"/>
            </a:endParaRPr>
          </a:p>
          <a:p>
            <a:endParaRPr lang="en-US" altLang="zh-CN" sz="1600">
              <a:latin typeface="微软雅黑 Light" panose="020B0502040204020203" pitchFamily="34" charset="-122"/>
              <a:ea typeface="微软雅黑 Light" panose="020B0502040204020203" pitchFamily="34" charset="-122"/>
            </a:endParaRPr>
          </a:p>
          <a:p>
            <a:r>
              <a:rPr lang="en-US" altLang="zh-CN" sz="1600">
                <a:latin typeface="微软雅黑 Light" panose="020B0502040204020203" pitchFamily="34" charset="-122"/>
                <a:ea typeface="微软雅黑 Light" panose="020B0502040204020203" pitchFamily="34" charset="-122"/>
              </a:rPr>
              <a:t>InnoDB</a:t>
            </a:r>
            <a:r>
              <a:rPr lang="zh-CN" altLang="en-US" sz="1600">
                <a:latin typeface="微软雅黑 Light" panose="020B0502040204020203" pitchFamily="34" charset="-122"/>
                <a:ea typeface="微软雅黑 Light" panose="020B0502040204020203" pitchFamily="34" charset="-122"/>
              </a:rPr>
              <a:t>引擎的三大特性是什么</a:t>
            </a:r>
            <a:r>
              <a:rPr lang="en-US" altLang="zh-CN" sz="1600">
                <a:latin typeface="微软雅黑 Light" panose="020B0502040204020203" pitchFamily="34" charset="-122"/>
                <a:ea typeface="微软雅黑 Light" panose="020B0502040204020203" pitchFamily="34" charset="-122"/>
              </a:rPr>
              <a:t>?</a:t>
            </a:r>
          </a:p>
          <a:p>
            <a:endParaRPr lang="en-US" altLang="zh-CN" sz="1600">
              <a:latin typeface="微软雅黑 Light" panose="020B0502040204020203" pitchFamily="34" charset="-122"/>
              <a:ea typeface="微软雅黑 Light" panose="020B0502040204020203" pitchFamily="34" charset="-122"/>
            </a:endParaRPr>
          </a:p>
          <a:p>
            <a:r>
              <a:rPr lang="en-US" altLang="zh-CN" sz="1600">
                <a:latin typeface="微软雅黑 Light" panose="020B0502040204020203" pitchFamily="34" charset="-122"/>
                <a:ea typeface="微软雅黑 Light" panose="020B0502040204020203" pitchFamily="34" charset="-122"/>
              </a:rPr>
              <a:t>redolog</a:t>
            </a:r>
            <a:r>
              <a:rPr lang="zh-CN" altLang="en-US" sz="1600">
                <a:latin typeface="微软雅黑 Light" panose="020B0502040204020203" pitchFamily="34" charset="-122"/>
                <a:ea typeface="微软雅黑 Light" panose="020B0502040204020203" pitchFamily="34" charset="-122"/>
              </a:rPr>
              <a:t>和</a:t>
            </a:r>
            <a:r>
              <a:rPr lang="en-US" altLang="zh-CN" sz="1600">
                <a:latin typeface="微软雅黑 Light" panose="020B0502040204020203" pitchFamily="34" charset="-122"/>
                <a:ea typeface="微软雅黑 Light" panose="020B0502040204020203" pitchFamily="34" charset="-122"/>
              </a:rPr>
              <a:t>binlog</a:t>
            </a:r>
            <a:r>
              <a:rPr lang="zh-CN" altLang="en-US" sz="1600">
                <a:latin typeface="微软雅黑 Light" panose="020B0502040204020203" pitchFamily="34" charset="-122"/>
                <a:ea typeface="微软雅黑 Light" panose="020B0502040204020203" pitchFamily="34" charset="-122"/>
              </a:rPr>
              <a:t>的区别是什么</a:t>
            </a:r>
            <a:r>
              <a:rPr lang="en-US" altLang="zh-CN" sz="1600">
                <a:latin typeface="微软雅黑 Light" panose="020B0502040204020203" pitchFamily="34" charset="-122"/>
                <a:ea typeface="微软雅黑 Light" panose="020B0502040204020203" pitchFamily="34" charset="-122"/>
              </a:rPr>
              <a:t>?</a:t>
            </a:r>
          </a:p>
          <a:p>
            <a:endParaRPr lang="en-US" altLang="zh-CN" sz="1600">
              <a:latin typeface="微软雅黑 Light" panose="020B0502040204020203" pitchFamily="34" charset="-122"/>
              <a:ea typeface="微软雅黑 Light" panose="020B0502040204020203" pitchFamily="34" charset="-122"/>
            </a:endParaRPr>
          </a:p>
          <a:p>
            <a:r>
              <a:rPr lang="en-US" altLang="zh-CN" sz="1600">
                <a:latin typeface="微软雅黑 Light" panose="020B0502040204020203" pitchFamily="34" charset="-122"/>
                <a:ea typeface="微软雅黑 Light" panose="020B0502040204020203" pitchFamily="34" charset="-122"/>
              </a:rPr>
              <a:t>MySQL</a:t>
            </a:r>
            <a:r>
              <a:rPr lang="zh-CN" altLang="en-US" sz="1600">
                <a:latin typeface="微软雅黑 Light" panose="020B0502040204020203" pitchFamily="34" charset="-122"/>
                <a:ea typeface="微软雅黑 Light" panose="020B0502040204020203" pitchFamily="34" charset="-122"/>
              </a:rPr>
              <a:t>崩溃后的恢复为什么不用</a:t>
            </a:r>
            <a:r>
              <a:rPr lang="en-US" altLang="zh-CN" sz="1600">
                <a:latin typeface="微软雅黑 Light" panose="020B0502040204020203" pitchFamily="34" charset="-122"/>
                <a:ea typeface="微软雅黑 Light" panose="020B0502040204020203" pitchFamily="34" charset="-122"/>
              </a:rPr>
              <a:t>binlog?</a:t>
            </a:r>
          </a:p>
          <a:p>
            <a:endParaRPr lang="en-US" altLang="zh-CN" sz="1600">
              <a:latin typeface="微软雅黑 Light" panose="020B0502040204020203" pitchFamily="34" charset="-122"/>
              <a:ea typeface="微软雅黑 Light" panose="020B0502040204020203" pitchFamily="34" charset="-122"/>
            </a:endParaRPr>
          </a:p>
        </p:txBody>
      </p:sp>
      <p:sp>
        <p:nvSpPr>
          <p:cNvPr id="9" name="文本框 8">
            <a:extLst>
              <a:ext uri="{FF2B5EF4-FFF2-40B4-BE49-F238E27FC236}">
                <a16:creationId xmlns:a16="http://schemas.microsoft.com/office/drawing/2014/main" id="{F519542B-F75F-40ED-8574-0FBAC2AAC03F}"/>
              </a:ext>
            </a:extLst>
          </p:cNvPr>
          <p:cNvSpPr txBox="1"/>
          <p:nvPr/>
        </p:nvSpPr>
        <p:spPr>
          <a:xfrm>
            <a:off x="6853456" y="1248348"/>
            <a:ext cx="4940610" cy="5262979"/>
          </a:xfrm>
          <a:prstGeom prst="rect">
            <a:avLst/>
          </a:prstGeom>
          <a:noFill/>
        </p:spPr>
        <p:txBody>
          <a:bodyPr wrap="square">
            <a:spAutoFit/>
          </a:bodyPr>
          <a:lstStyle/>
          <a:p>
            <a:r>
              <a:rPr lang="en-US" altLang="zh-CN" sz="1600">
                <a:latin typeface="微软雅黑 Light" panose="020B0502040204020203" pitchFamily="34" charset="-122"/>
                <a:ea typeface="微软雅黑 Light" panose="020B0502040204020203" pitchFamily="34" charset="-122"/>
              </a:rPr>
              <a:t>MySQL</a:t>
            </a:r>
            <a:r>
              <a:rPr lang="zh-CN" altLang="en-US" sz="1600">
                <a:latin typeface="微软雅黑 Light" panose="020B0502040204020203" pitchFamily="34" charset="-122"/>
                <a:ea typeface="微软雅黑 Light" panose="020B0502040204020203" pitchFamily="34" charset="-122"/>
              </a:rPr>
              <a:t>如何实现事务的</a:t>
            </a:r>
            <a:r>
              <a:rPr lang="en-US" altLang="zh-CN" sz="1600">
                <a:latin typeface="微软雅黑 Light" panose="020B0502040204020203" pitchFamily="34" charset="-122"/>
                <a:ea typeface="微软雅黑 Light" panose="020B0502040204020203" pitchFamily="34" charset="-122"/>
              </a:rPr>
              <a:t>ACID</a:t>
            </a:r>
            <a:r>
              <a:rPr lang="zh-CN" altLang="en-US" sz="1600">
                <a:latin typeface="微软雅黑 Light" panose="020B0502040204020203" pitchFamily="34" charset="-122"/>
                <a:ea typeface="微软雅黑 Light" panose="020B0502040204020203" pitchFamily="34" charset="-122"/>
              </a:rPr>
              <a:t>？</a:t>
            </a:r>
            <a:endParaRPr lang="en-US" altLang="zh-CN" sz="1600">
              <a:latin typeface="微软雅黑 Light" panose="020B0502040204020203" pitchFamily="34" charset="-122"/>
              <a:ea typeface="微软雅黑 Light" panose="020B0502040204020203" pitchFamily="34" charset="-122"/>
            </a:endParaRPr>
          </a:p>
          <a:p>
            <a:endParaRPr lang="en-US" altLang="zh-CN" sz="1600">
              <a:latin typeface="微软雅黑 Light" panose="020B0502040204020203" pitchFamily="34" charset="-122"/>
              <a:ea typeface="微软雅黑 Light" panose="020B0502040204020203" pitchFamily="34" charset="-122"/>
            </a:endParaRPr>
          </a:p>
          <a:p>
            <a:r>
              <a:rPr lang="en-US" altLang="zh-CN" sz="1600">
                <a:latin typeface="微软雅黑 Light" panose="020B0502040204020203" pitchFamily="34" charset="-122"/>
                <a:ea typeface="微软雅黑 Light" panose="020B0502040204020203" pitchFamily="34" charset="-122"/>
              </a:rPr>
              <a:t>InnoDB</a:t>
            </a:r>
            <a:r>
              <a:rPr lang="zh-CN" altLang="en-US" sz="1600">
                <a:latin typeface="微软雅黑 Light" panose="020B0502040204020203" pitchFamily="34" charset="-122"/>
                <a:ea typeface="微软雅黑 Light" panose="020B0502040204020203" pitchFamily="34" charset="-122"/>
              </a:rPr>
              <a:t>事务是如何通过日志来实现的</a:t>
            </a:r>
            <a:r>
              <a:rPr lang="en-US" altLang="zh-CN" sz="1600">
                <a:latin typeface="微软雅黑 Light" panose="020B0502040204020203" pitchFamily="34" charset="-122"/>
                <a:ea typeface="微软雅黑 Light" panose="020B0502040204020203" pitchFamily="34" charset="-122"/>
              </a:rPr>
              <a:t>?</a:t>
            </a:r>
          </a:p>
          <a:p>
            <a:endParaRPr lang="en-US" altLang="zh-CN" sz="1600">
              <a:latin typeface="微软雅黑 Light" panose="020B0502040204020203" pitchFamily="34" charset="-122"/>
              <a:ea typeface="微软雅黑 Light" panose="020B0502040204020203" pitchFamily="34" charset="-122"/>
            </a:endParaRPr>
          </a:p>
          <a:p>
            <a:r>
              <a:rPr lang="zh-CN" altLang="en-US" sz="1600">
                <a:latin typeface="微软雅黑 Light" panose="020B0502040204020203" pitchFamily="34" charset="-122"/>
                <a:ea typeface="微软雅黑 Light" panose="020B0502040204020203" pitchFamily="34" charset="-122"/>
              </a:rPr>
              <a:t>什么是当前读和快照读</a:t>
            </a:r>
            <a:r>
              <a:rPr lang="en-US" altLang="zh-CN" sz="1600">
                <a:latin typeface="微软雅黑 Light" panose="020B0502040204020203" pitchFamily="34" charset="-122"/>
                <a:ea typeface="微软雅黑 Light" panose="020B0502040204020203" pitchFamily="34" charset="-122"/>
              </a:rPr>
              <a:t>?</a:t>
            </a:r>
          </a:p>
          <a:p>
            <a:endParaRPr lang="en-US" altLang="zh-CN" sz="1600">
              <a:latin typeface="微软雅黑 Light" panose="020B0502040204020203" pitchFamily="34" charset="-122"/>
              <a:ea typeface="微软雅黑 Light" panose="020B0502040204020203" pitchFamily="34" charset="-122"/>
            </a:endParaRPr>
          </a:p>
          <a:p>
            <a:r>
              <a:rPr lang="zh-CN" altLang="en-US" sz="1600">
                <a:latin typeface="微软雅黑 Light" panose="020B0502040204020203" pitchFamily="34" charset="-122"/>
                <a:ea typeface="微软雅黑 Light" panose="020B0502040204020203" pitchFamily="34" charset="-122"/>
              </a:rPr>
              <a:t>什么是</a:t>
            </a:r>
            <a:r>
              <a:rPr lang="en-US" altLang="zh-CN" sz="1600">
                <a:latin typeface="微软雅黑 Light" panose="020B0502040204020203" pitchFamily="34" charset="-122"/>
                <a:ea typeface="微软雅黑 Light" panose="020B0502040204020203" pitchFamily="34" charset="-122"/>
              </a:rPr>
              <a:t>MVCC?</a:t>
            </a:r>
          </a:p>
          <a:p>
            <a:endParaRPr lang="en-US" altLang="zh-CN" sz="1600">
              <a:latin typeface="微软雅黑 Light" panose="020B0502040204020203" pitchFamily="34" charset="-122"/>
              <a:ea typeface="微软雅黑 Light" panose="020B0502040204020203" pitchFamily="34" charset="-122"/>
            </a:endParaRPr>
          </a:p>
          <a:p>
            <a:r>
              <a:rPr lang="en-US" altLang="zh-CN" sz="1600">
                <a:latin typeface="微软雅黑 Light" panose="020B0502040204020203" pitchFamily="34" charset="-122"/>
                <a:ea typeface="微软雅黑 Light" panose="020B0502040204020203" pitchFamily="34" charset="-122"/>
              </a:rPr>
              <a:t>MVCC</a:t>
            </a:r>
            <a:r>
              <a:rPr lang="zh-CN" altLang="en-US" sz="1600">
                <a:latin typeface="微软雅黑 Light" panose="020B0502040204020203" pitchFamily="34" charset="-122"/>
                <a:ea typeface="微软雅黑 Light" panose="020B0502040204020203" pitchFamily="34" charset="-122"/>
              </a:rPr>
              <a:t>的底层实现原理是什么</a:t>
            </a:r>
            <a:r>
              <a:rPr lang="en-US" altLang="zh-CN" sz="1600">
                <a:latin typeface="微软雅黑 Light" panose="020B0502040204020203" pitchFamily="34" charset="-122"/>
                <a:ea typeface="微软雅黑 Light" panose="020B0502040204020203" pitchFamily="34" charset="-122"/>
              </a:rPr>
              <a:t>?</a:t>
            </a:r>
          </a:p>
          <a:p>
            <a:endParaRPr lang="en-US" altLang="zh-CN" sz="1600">
              <a:latin typeface="微软雅黑 Light" panose="020B0502040204020203" pitchFamily="34" charset="-122"/>
              <a:ea typeface="微软雅黑 Light" panose="020B0502040204020203" pitchFamily="34" charset="-122"/>
            </a:endParaRPr>
          </a:p>
          <a:p>
            <a:r>
              <a:rPr lang="zh-CN" altLang="en-US" sz="1600">
                <a:latin typeface="微软雅黑 Light" panose="020B0502040204020203" pitchFamily="34" charset="-122"/>
                <a:ea typeface="微软雅黑 Light" panose="020B0502040204020203" pitchFamily="34" charset="-122"/>
              </a:rPr>
              <a:t>什么是锁</a:t>
            </a:r>
            <a:r>
              <a:rPr lang="en-US" altLang="zh-CN" sz="1600">
                <a:latin typeface="微软雅黑 Light" panose="020B0502040204020203" pitchFamily="34" charset="-122"/>
                <a:ea typeface="微软雅黑 Light" panose="020B0502040204020203" pitchFamily="34" charset="-122"/>
              </a:rPr>
              <a:t>?MySQL</a:t>
            </a:r>
            <a:r>
              <a:rPr lang="zh-CN" altLang="en-US" sz="1600">
                <a:latin typeface="微软雅黑 Light" panose="020B0502040204020203" pitchFamily="34" charset="-122"/>
                <a:ea typeface="微软雅黑 Light" panose="020B0502040204020203" pitchFamily="34" charset="-122"/>
              </a:rPr>
              <a:t>中提供了几类锁</a:t>
            </a:r>
            <a:r>
              <a:rPr lang="en-US" altLang="zh-CN" sz="1600">
                <a:latin typeface="微软雅黑 Light" panose="020B0502040204020203" pitchFamily="34" charset="-122"/>
                <a:ea typeface="微软雅黑 Light" panose="020B0502040204020203" pitchFamily="34" charset="-122"/>
              </a:rPr>
              <a:t>?</a:t>
            </a:r>
          </a:p>
          <a:p>
            <a:endParaRPr lang="en-US" altLang="zh-CN" sz="1600">
              <a:latin typeface="微软雅黑 Light" panose="020B0502040204020203" pitchFamily="34" charset="-122"/>
              <a:ea typeface="微软雅黑 Light" panose="020B0502040204020203" pitchFamily="34" charset="-122"/>
            </a:endParaRPr>
          </a:p>
          <a:p>
            <a:r>
              <a:rPr lang="zh-CN" altLang="en-US" sz="1600">
                <a:latin typeface="微软雅黑 Light" panose="020B0502040204020203" pitchFamily="34" charset="-122"/>
                <a:ea typeface="微软雅黑 Light" panose="020B0502040204020203" pitchFamily="34" charset="-122"/>
              </a:rPr>
              <a:t>什么是全局锁、共享锁、排它锁</a:t>
            </a:r>
            <a:r>
              <a:rPr lang="en-US" altLang="zh-CN" sz="1600">
                <a:latin typeface="微软雅黑 Light" panose="020B0502040204020203" pitchFamily="34" charset="-122"/>
                <a:ea typeface="微软雅黑 Light" panose="020B0502040204020203" pitchFamily="34" charset="-122"/>
              </a:rPr>
              <a:t>?</a:t>
            </a:r>
          </a:p>
          <a:p>
            <a:endParaRPr lang="en-US" altLang="zh-CN" sz="1600">
              <a:latin typeface="微软雅黑 Light" panose="020B0502040204020203" pitchFamily="34" charset="-122"/>
              <a:ea typeface="微软雅黑 Light" panose="020B0502040204020203" pitchFamily="34" charset="-122"/>
            </a:endParaRPr>
          </a:p>
          <a:p>
            <a:r>
              <a:rPr lang="en-US" altLang="zh-CN" sz="1600">
                <a:latin typeface="微软雅黑 Light" panose="020B0502040204020203" pitchFamily="34" charset="-122"/>
                <a:ea typeface="微软雅黑 Light" panose="020B0502040204020203" pitchFamily="34" charset="-122"/>
              </a:rPr>
              <a:t>MySQL</a:t>
            </a:r>
            <a:r>
              <a:rPr lang="zh-CN" altLang="en-US" sz="1600">
                <a:latin typeface="微软雅黑 Light" panose="020B0502040204020203" pitchFamily="34" charset="-122"/>
                <a:ea typeface="微软雅黑 Light" panose="020B0502040204020203" pitchFamily="34" charset="-122"/>
              </a:rPr>
              <a:t>中的表锁有哪些</a:t>
            </a:r>
            <a:r>
              <a:rPr lang="en-US" altLang="zh-CN" sz="1600">
                <a:latin typeface="微软雅黑 Light" panose="020B0502040204020203" pitchFamily="34" charset="-122"/>
                <a:ea typeface="微软雅黑 Light" panose="020B0502040204020203" pitchFamily="34" charset="-122"/>
              </a:rPr>
              <a:t>?</a:t>
            </a:r>
          </a:p>
          <a:p>
            <a:endParaRPr lang="en-US" altLang="zh-CN" sz="1600">
              <a:latin typeface="微软雅黑 Light" panose="020B0502040204020203" pitchFamily="34" charset="-122"/>
              <a:ea typeface="微软雅黑 Light" panose="020B0502040204020203" pitchFamily="34" charset="-122"/>
            </a:endParaRPr>
          </a:p>
          <a:p>
            <a:r>
              <a:rPr lang="en-US" altLang="zh-CN" sz="1600">
                <a:latin typeface="微软雅黑 Light" panose="020B0502040204020203" pitchFamily="34" charset="-122"/>
                <a:ea typeface="微软雅黑 Light" panose="020B0502040204020203" pitchFamily="34" charset="-122"/>
              </a:rPr>
              <a:t>InnoDB</a:t>
            </a:r>
            <a:r>
              <a:rPr lang="zh-CN" altLang="en-US" sz="1600">
                <a:latin typeface="微软雅黑 Light" panose="020B0502040204020203" pitchFamily="34" charset="-122"/>
                <a:ea typeface="微软雅黑 Light" panose="020B0502040204020203" pitchFamily="34" charset="-122"/>
              </a:rPr>
              <a:t>引擎的行锁是怎么实现的</a:t>
            </a:r>
            <a:r>
              <a:rPr lang="en-US" altLang="zh-CN" sz="1600">
                <a:latin typeface="微软雅黑 Light" panose="020B0502040204020203" pitchFamily="34" charset="-122"/>
                <a:ea typeface="微软雅黑 Light" panose="020B0502040204020203" pitchFamily="34" charset="-122"/>
              </a:rPr>
              <a:t>?</a:t>
            </a:r>
          </a:p>
          <a:p>
            <a:endParaRPr lang="en-US" altLang="zh-CN" sz="1600">
              <a:latin typeface="微软雅黑 Light" panose="020B0502040204020203" pitchFamily="34" charset="-122"/>
              <a:ea typeface="微软雅黑 Light" panose="020B0502040204020203" pitchFamily="34" charset="-122"/>
            </a:endParaRPr>
          </a:p>
          <a:p>
            <a:r>
              <a:rPr lang="zh-CN" altLang="en-US" sz="1600">
                <a:latin typeface="微软雅黑 Light" panose="020B0502040204020203" pitchFamily="34" charset="-122"/>
                <a:ea typeface="微软雅黑 Light" panose="020B0502040204020203" pitchFamily="34" charset="-122"/>
              </a:rPr>
              <a:t>谈一下</a:t>
            </a:r>
            <a:r>
              <a:rPr lang="en-US" altLang="zh-CN" sz="1600">
                <a:latin typeface="微软雅黑 Light" panose="020B0502040204020203" pitchFamily="34" charset="-122"/>
                <a:ea typeface="微软雅黑 Light" panose="020B0502040204020203" pitchFamily="34" charset="-122"/>
              </a:rPr>
              <a:t>MySQL</a:t>
            </a:r>
            <a:r>
              <a:rPr lang="zh-CN" altLang="en-US" sz="1600">
                <a:latin typeface="微软雅黑 Light" panose="020B0502040204020203" pitchFamily="34" charset="-122"/>
                <a:ea typeface="微软雅黑 Light" panose="020B0502040204020203" pitchFamily="34" charset="-122"/>
              </a:rPr>
              <a:t>中的死锁。</a:t>
            </a:r>
            <a:endParaRPr lang="en-US" altLang="zh-CN" sz="1600">
              <a:latin typeface="微软雅黑 Light" panose="020B0502040204020203" pitchFamily="34" charset="-122"/>
              <a:ea typeface="微软雅黑 Light" panose="020B0502040204020203" pitchFamily="34" charset="-122"/>
            </a:endParaRPr>
          </a:p>
          <a:p>
            <a:endParaRPr lang="en-US" altLang="zh-CN" sz="1600">
              <a:latin typeface="微软雅黑 Light" panose="020B0502040204020203" pitchFamily="34" charset="-122"/>
              <a:ea typeface="微软雅黑 Light" panose="020B0502040204020203" pitchFamily="34" charset="-122"/>
            </a:endParaRPr>
          </a:p>
          <a:p>
            <a:r>
              <a:rPr lang="zh-CN" altLang="en-US" sz="1600">
                <a:latin typeface="微软雅黑 Light" panose="020B0502040204020203" pitchFamily="34" charset="-122"/>
                <a:ea typeface="微软雅黑 Light" panose="020B0502040204020203" pitchFamily="34" charset="-122"/>
              </a:rPr>
              <a:t>简述下</a:t>
            </a:r>
            <a:r>
              <a:rPr lang="en-US" altLang="zh-CN" sz="1600">
                <a:latin typeface="微软雅黑 Light" panose="020B0502040204020203" pitchFamily="34" charset="-122"/>
                <a:ea typeface="微软雅黑 Light" panose="020B0502040204020203" pitchFamily="34" charset="-122"/>
              </a:rPr>
              <a:t>MySQL8</a:t>
            </a:r>
            <a:r>
              <a:rPr lang="zh-CN" altLang="en-US" sz="1600">
                <a:latin typeface="微软雅黑 Light" panose="020B0502040204020203" pitchFamily="34" charset="-122"/>
                <a:ea typeface="微软雅黑 Light" panose="020B0502040204020203" pitchFamily="34" charset="-122"/>
              </a:rPr>
              <a:t>中的新增特性有哪些</a:t>
            </a:r>
            <a:r>
              <a:rPr lang="en-US" altLang="zh-CN" sz="1600">
                <a:latin typeface="微软雅黑 Light" panose="020B0502040204020203" pitchFamily="34" charset="-122"/>
                <a:ea typeface="微软雅黑 Light" panose="020B0502040204020203" pitchFamily="34" charset="-122"/>
              </a:rPr>
              <a:t>?</a:t>
            </a:r>
            <a:endParaRPr lang="zh-CN" altLang="en-US" sz="1600">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78141733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7"/>
          <a:srcRect/>
          <a:stretch>
            <a:fillRect/>
          </a:stretch>
        </p:blipFill>
        <p:spPr>
          <a:xfrm rot="6884035" flipV="1">
            <a:off x="2354580" y="370205"/>
            <a:ext cx="4947920" cy="6454140"/>
          </a:xfrm>
          <a:prstGeom prst="rect">
            <a:avLst/>
          </a:prstGeom>
          <a:effectLst>
            <a:outerShdw blurRad="190500" dist="63500" dir="8100000" algn="tr" rotWithShape="0">
              <a:prstClr val="black">
                <a:alpha val="30000"/>
              </a:prstClr>
            </a:outerShdw>
          </a:effectLst>
        </p:spPr>
      </p:pic>
      <p:pic>
        <p:nvPicPr>
          <p:cNvPr id="43" name="图片 42"/>
          <p:cNvPicPr>
            <a:picLocks noChangeAspect="1"/>
          </p:cNvPicPr>
          <p:nvPr/>
        </p:nvPicPr>
        <p:blipFill rotWithShape="1">
          <a:blip r:embed="rId8" cstate="print">
            <a:extLst>
              <a:ext uri="{28A0092B-C50C-407E-A947-70E740481C1C}">
                <a14:useLocalDpi xmlns:a14="http://schemas.microsoft.com/office/drawing/2010/main" val="0"/>
              </a:ext>
            </a:extLst>
          </a:blip>
          <a:srcRect/>
          <a:stretch>
            <a:fillRect/>
          </a:stretch>
        </p:blipFill>
        <p:spPr>
          <a:xfrm rot="9284035" flipV="1">
            <a:off x="3110865" y="-681355"/>
            <a:ext cx="5970270" cy="7787640"/>
          </a:xfrm>
          <a:prstGeom prst="rect">
            <a:avLst/>
          </a:prstGeom>
          <a:effectLst>
            <a:outerShdw blurRad="190500" dist="63500" dir="8100000" algn="tr" rotWithShape="0">
              <a:prstClr val="black">
                <a:alpha val="30000"/>
              </a:prstClr>
            </a:outerShdw>
          </a:effectLst>
        </p:spPr>
      </p:pic>
      <p:cxnSp>
        <p:nvCxnSpPr>
          <p:cNvPr id="46" name="直接连接符 45"/>
          <p:cNvCxnSpPr/>
          <p:nvPr/>
        </p:nvCxnSpPr>
        <p:spPr>
          <a:xfrm>
            <a:off x="2654935" y="1640205"/>
            <a:ext cx="2698750" cy="5657215"/>
          </a:xfrm>
          <a:prstGeom prst="line">
            <a:avLst/>
          </a:prstGeom>
          <a:ln w="12700">
            <a:solidFill>
              <a:schemeClr val="bg1">
                <a:alpha val="30000"/>
              </a:schemeClr>
            </a:solidFill>
            <a:prstDash val="dash"/>
          </a:ln>
          <a:effectLst>
            <a:outerShdw blurRad="25400" dist="25400" dir="8100000" algn="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4542512" y="4759296"/>
            <a:ext cx="1365321" cy="341003"/>
            <a:chOff x="5153928" y="5689448"/>
            <a:chExt cx="1365321" cy="341003"/>
          </a:xfrm>
        </p:grpSpPr>
        <p:sp>
          <p:nvSpPr>
            <p:cNvPr id="12" name="文本框 11"/>
            <p:cNvSpPr txBox="1"/>
            <p:nvPr/>
          </p:nvSpPr>
          <p:spPr>
            <a:xfrm>
              <a:off x="5324269" y="5721450"/>
              <a:ext cx="1024640" cy="276999"/>
            </a:xfrm>
            <a:prstGeom prst="rect">
              <a:avLst/>
            </a:prstGeom>
            <a:noFill/>
          </p:spPr>
          <p:txBody>
            <a:bodyPr wrap="none" rtlCol="0">
              <a:spAutoFit/>
            </a:bodyPr>
            <a:lstStyle/>
            <a:p>
              <a:pPr algn="ctr"/>
              <a:r>
                <a:rPr lang="zh-CN" altLang="en-US" sz="1200">
                  <a:solidFill>
                    <a:schemeClr val="bg1"/>
                  </a:solidFill>
                  <a:latin typeface="字魂35号-经典雅黑" panose="00000500000000000000" pitchFamily="2" charset="-122"/>
                  <a:ea typeface="字魂35号-经典雅黑" panose="00000500000000000000" pitchFamily="2" charset="-122"/>
                </a:rPr>
                <a:t>讲师：</a:t>
              </a:r>
              <a:r>
                <a:rPr lang="en-US" altLang="zh-CN" sz="1200">
                  <a:solidFill>
                    <a:schemeClr val="bg1"/>
                  </a:solidFill>
                  <a:latin typeface="字魂35号-经典雅黑" panose="00000500000000000000" pitchFamily="2" charset="-122"/>
                  <a:ea typeface="字魂35号-经典雅黑" panose="00000500000000000000" pitchFamily="2" charset="-122"/>
                </a:rPr>
                <a:t>Mark</a:t>
              </a:r>
              <a:endParaRPr lang="zh-CN" altLang="en-US" sz="1200" dirty="0">
                <a:solidFill>
                  <a:schemeClr val="bg1"/>
                </a:solidFill>
                <a:latin typeface="字魂35号-经典雅黑" panose="00000500000000000000" pitchFamily="2" charset="-122"/>
                <a:ea typeface="字魂35号-经典雅黑" panose="00000500000000000000" pitchFamily="2" charset="-122"/>
              </a:endParaRPr>
            </a:p>
          </p:txBody>
        </p:sp>
        <p:sp>
          <p:nvSpPr>
            <p:cNvPr id="13" name="圆角矩形 12"/>
            <p:cNvSpPr/>
            <p:nvPr/>
          </p:nvSpPr>
          <p:spPr>
            <a:xfrm>
              <a:off x="5153928" y="5689448"/>
              <a:ext cx="1365321" cy="341003"/>
            </a:xfrm>
            <a:prstGeom prst="roundRect">
              <a:avLst>
                <a:gd name="adj" fmla="val 0"/>
              </a:avLst>
            </a:prstGeom>
            <a:noFill/>
            <a:ln w="12700">
              <a:solidFill>
                <a:srgbClr val="F0B83B">
                  <a:alpha val="6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27" name="文本框 26"/>
          <p:cNvSpPr txBox="1"/>
          <p:nvPr/>
        </p:nvSpPr>
        <p:spPr>
          <a:xfrm>
            <a:off x="4439824" y="4153164"/>
            <a:ext cx="5127812" cy="336550"/>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1400" dirty="0">
                <a:solidFill>
                  <a:prstClr val="white">
                    <a:lumMod val="50000"/>
                  </a:prstClr>
                </a:solidFill>
                <a:latin typeface="字魂105号-简雅黑" panose="00000500000000000000" pitchFamily="2" charset="-122"/>
                <a:ea typeface="字魂105号-简雅黑" panose="00000500000000000000" pitchFamily="2" charset="-122"/>
              </a:rPr>
              <a:t>致敬大师，致敬未来的你</a:t>
            </a:r>
          </a:p>
        </p:txBody>
      </p:sp>
      <p:cxnSp>
        <p:nvCxnSpPr>
          <p:cNvPr id="50" name="直接连接符 49"/>
          <p:cNvCxnSpPr/>
          <p:nvPr/>
        </p:nvCxnSpPr>
        <p:spPr>
          <a:xfrm>
            <a:off x="4476115" y="2980055"/>
            <a:ext cx="1701800" cy="635"/>
          </a:xfrm>
          <a:prstGeom prst="line">
            <a:avLst/>
          </a:prstGeom>
          <a:ln w="12700">
            <a:solidFill>
              <a:srgbClr val="F0B83B">
                <a:alpha val="60000"/>
              </a:srgbClr>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1774190" y="4382135"/>
            <a:ext cx="2698750" cy="1270000"/>
          </a:xfrm>
          <a:prstGeom prst="line">
            <a:avLst/>
          </a:prstGeom>
          <a:ln w="12700">
            <a:solidFill>
              <a:schemeClr val="bg1">
                <a:alpha val="30000"/>
              </a:schemeClr>
            </a:solidFill>
            <a:prstDash val="dash"/>
          </a:ln>
          <a:effectLst>
            <a:outerShdw blurRad="25400" dist="25400" dir="8100000" algn="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4" name="PA_矩形 29"/>
          <p:cNvSpPr/>
          <p:nvPr>
            <p:custDataLst>
              <p:tags r:id="rId2"/>
            </p:custDataLst>
          </p:nvPr>
        </p:nvSpPr>
        <p:spPr>
          <a:xfrm>
            <a:off x="4352207" y="3287731"/>
            <a:ext cx="4217706" cy="922020"/>
          </a:xfrm>
          <a:prstGeom prst="rect">
            <a:avLst/>
          </a:prstGeom>
          <a:ln>
            <a:noFill/>
          </a:ln>
        </p:spPr>
        <p:txBody>
          <a:bodyPr wrap="square">
            <a:spAutoFit/>
          </a:bodyPr>
          <a:lstStyle/>
          <a:p>
            <a:r>
              <a:rPr lang="zh-CN" altLang="en-US" sz="5400" spc="-300" dirty="0">
                <a:solidFill>
                  <a:srgbClr val="F0B83B"/>
                </a:solidFill>
                <a:effectLst>
                  <a:outerShdw blurRad="38100" dist="38100" dir="2700000" algn="tl">
                    <a:srgbClr val="000000">
                      <a:alpha val="20000"/>
                    </a:srgbClr>
                  </a:outerShdw>
                </a:effectLst>
                <a:latin typeface="字魂35号-经典雅黑" panose="00000500000000000000" pitchFamily="2" charset="-122"/>
                <a:ea typeface="字魂35号-经典雅黑" panose="00000500000000000000" pitchFamily="2" charset="-122"/>
                <a:cs typeface="Open Sans" panose="020B0606030504020204" pitchFamily="34" charset="0"/>
              </a:rPr>
              <a:t>谢谢聆听</a:t>
            </a:r>
          </a:p>
        </p:txBody>
      </p:sp>
      <p:sp>
        <p:nvSpPr>
          <p:cNvPr id="5" name="文本框 4"/>
          <p:cNvSpPr txBox="1"/>
          <p:nvPr/>
        </p:nvSpPr>
        <p:spPr>
          <a:xfrm>
            <a:off x="4351991" y="1873140"/>
            <a:ext cx="1859280" cy="1106805"/>
          </a:xfrm>
          <a:prstGeom prst="rect">
            <a:avLst/>
          </a:prstGeom>
          <a:noFill/>
          <a:effectLst>
            <a:outerShdw blurRad="254000" dist="63500" dir="2700000" algn="tl" rotWithShape="0">
              <a:prstClr val="black">
                <a:alpha val="30000"/>
              </a:prstClr>
            </a:outerShdw>
          </a:effectLst>
        </p:spPr>
        <p:txBody>
          <a:bodyPr wrap="none" rtlCol="0">
            <a:spAutoFit/>
            <a:scene3d>
              <a:camera prst="orthographicFront"/>
              <a:lightRig rig="threePt" dir="t"/>
            </a:scene3d>
            <a:sp3d contourW="12700"/>
          </a:bodyPr>
          <a:lstStyle/>
          <a:p>
            <a:pPr algn="ctr"/>
            <a:r>
              <a:rPr lang="zh-CN" altLang="en-US" sz="6600" dirty="0">
                <a:gradFill>
                  <a:gsLst>
                    <a:gs pos="0">
                      <a:schemeClr val="bg1"/>
                    </a:gs>
                    <a:gs pos="100000">
                      <a:schemeClr val="bg1">
                        <a:alpha val="0"/>
                      </a:schemeClr>
                    </a:gs>
                  </a:gsLst>
                  <a:lin ang="5400000" scaled="0"/>
                </a:gradFill>
                <a:latin typeface="字魂105号-简雅黑" panose="00000500000000000000" pitchFamily="2" charset="-122"/>
                <a:ea typeface="字魂105号-简雅黑" panose="00000500000000000000" pitchFamily="2" charset="-122"/>
              </a:rPr>
              <a:t>下课</a:t>
            </a:r>
          </a:p>
        </p:txBody>
      </p:sp>
      <p:sp>
        <p:nvSpPr>
          <p:cNvPr id="6" name="PA_矩形 29"/>
          <p:cNvSpPr/>
          <p:nvPr>
            <p:custDataLst>
              <p:tags r:id="rId3"/>
            </p:custDataLst>
          </p:nvPr>
        </p:nvSpPr>
        <p:spPr>
          <a:xfrm>
            <a:off x="7255232" y="3507852"/>
            <a:ext cx="4217706" cy="645160"/>
          </a:xfrm>
          <a:prstGeom prst="rect">
            <a:avLst/>
          </a:prstGeom>
          <a:ln>
            <a:noFill/>
          </a:ln>
        </p:spPr>
        <p:txBody>
          <a:bodyPr wrap="square">
            <a:spAutoFit/>
          </a:bodyPr>
          <a:lstStyle/>
          <a:p>
            <a:r>
              <a:rPr lang="en-US" altLang="zh-CN" sz="3600" dirty="0">
                <a:solidFill>
                  <a:srgbClr val="BFBFBF"/>
                </a:solidFill>
                <a:effectLst>
                  <a:outerShdw blurRad="38100" dist="38100" dir="2700000" algn="tl">
                    <a:srgbClr val="000000">
                      <a:alpha val="20000"/>
                    </a:srgbClr>
                  </a:outerShdw>
                </a:effectLst>
                <a:latin typeface="Microsoft JhengHei UI" panose="020B0604030504040204" charset="-120"/>
                <a:ea typeface="Microsoft JhengHei UI" panose="020B0604030504040204" charset="-120"/>
                <a:cs typeface="Open Sans" panose="020B0606030504020204" pitchFamily="34" charset="0"/>
              </a:rPr>
              <a:t>TuRing</a:t>
            </a:r>
          </a:p>
        </p:txBody>
      </p:sp>
      <p:sp>
        <p:nvSpPr>
          <p:cNvPr id="16" name="PA_矩形 29"/>
          <p:cNvSpPr/>
          <p:nvPr>
            <p:custDataLst>
              <p:tags r:id="rId4"/>
            </p:custDataLst>
          </p:nvPr>
        </p:nvSpPr>
        <p:spPr>
          <a:xfrm rot="19920000">
            <a:off x="9404985" y="4737100"/>
            <a:ext cx="937895" cy="245110"/>
          </a:xfrm>
          <a:prstGeom prst="rect">
            <a:avLst/>
          </a:prstGeom>
          <a:ln>
            <a:noFill/>
          </a:ln>
        </p:spPr>
        <p:txBody>
          <a:bodyPr wrap="square">
            <a:spAutoFit/>
          </a:bodyPr>
          <a:lstStyle/>
          <a:p>
            <a:r>
              <a:rPr lang="en-US" altLang="zh-CN" sz="1000" dirty="0">
                <a:solidFill>
                  <a:srgbClr val="BFBFBF"/>
                </a:solidFill>
                <a:effectLst>
                  <a:outerShdw blurRad="38100" dist="38100" dir="2700000" algn="tl">
                    <a:srgbClr val="000000">
                      <a:alpha val="20000"/>
                    </a:srgbClr>
                  </a:outerShdw>
                </a:effectLst>
                <a:latin typeface="Microsoft JhengHei UI" panose="020B0604030504040204" charset="-120"/>
                <a:ea typeface="Microsoft JhengHei UI" panose="020B0604030504040204" charset="-120"/>
                <a:cs typeface="Open Sans" panose="020B0606030504020204" pitchFamily="34" charset="0"/>
              </a:rPr>
              <a:t>TuRing</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文本框 48"/>
          <p:cNvSpPr txBox="1">
            <a:spLocks noChangeArrowheads="1"/>
          </p:cNvSpPr>
          <p:nvPr/>
        </p:nvSpPr>
        <p:spPr bwMode="auto">
          <a:xfrm>
            <a:off x="907738" y="218374"/>
            <a:ext cx="73133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defRPr/>
            </a:pPr>
            <a:r>
              <a:rPr lang="zh-CN" altLang="en-US" sz="3200">
                <a:solidFill>
                  <a:schemeClr val="bg1">
                    <a:lumMod val="85000"/>
                  </a:schemeClr>
                </a:solidFill>
                <a:latin typeface="+mn-lt"/>
                <a:ea typeface="+mn-ea"/>
                <a:cs typeface="+mn-ea"/>
                <a:sym typeface="+mn-lt"/>
              </a:rPr>
              <a:t>范式化设计</a:t>
            </a:r>
          </a:p>
        </p:txBody>
      </p:sp>
      <p:sp>
        <p:nvSpPr>
          <p:cNvPr id="5" name="等腰三角形 4"/>
          <p:cNvSpPr/>
          <p:nvPr/>
        </p:nvSpPr>
        <p:spPr>
          <a:xfrm rot="5220000">
            <a:off x="200025" y="209550"/>
            <a:ext cx="641985" cy="585470"/>
          </a:xfrm>
          <a:prstGeom prst="triangle">
            <a:avLst>
              <a:gd name="adj" fmla="val 53151"/>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等腰三角形 5"/>
          <p:cNvSpPr/>
          <p:nvPr/>
        </p:nvSpPr>
        <p:spPr>
          <a:xfrm rot="20325023">
            <a:off x="236855" y="139700"/>
            <a:ext cx="416560" cy="379730"/>
          </a:xfrm>
          <a:prstGeom prst="triangle">
            <a:avLst>
              <a:gd name="adj" fmla="val 53151"/>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标题 1">
            <a:extLst>
              <a:ext uri="{FF2B5EF4-FFF2-40B4-BE49-F238E27FC236}">
                <a16:creationId xmlns:a16="http://schemas.microsoft.com/office/drawing/2014/main" id="{BB0E2168-79B2-4495-9B6C-109176C4B8E6}"/>
              </a:ext>
            </a:extLst>
          </p:cNvPr>
          <p:cNvSpPr>
            <a:spLocks noGrp="1"/>
          </p:cNvSpPr>
          <p:nvPr>
            <p:ph type="title"/>
          </p:nvPr>
        </p:nvSpPr>
        <p:spPr>
          <a:xfrm>
            <a:off x="1099307" y="1227028"/>
            <a:ext cx="2835228" cy="679191"/>
          </a:xfrm>
        </p:spPr>
        <p:txBody>
          <a:bodyPr>
            <a:normAutofit/>
          </a:bodyPr>
          <a:lstStyle/>
          <a:p>
            <a:pPr algn="l" eaLnBrk="1" hangingPunct="1"/>
            <a:r>
              <a:rPr lang="zh-CN" altLang="en-US" sz="2800" dirty="0">
                <a:latin typeface="微软雅黑" panose="020B0503020204020204" pitchFamily="34" charset="-122"/>
                <a:ea typeface="微软雅黑" panose="020B0503020204020204" pitchFamily="34" charset="-122"/>
              </a:rPr>
              <a:t>第一范式</a:t>
            </a:r>
            <a:r>
              <a:rPr lang="en-US" altLang="zh-CN" sz="2800" dirty="0">
                <a:latin typeface="微软雅黑" panose="020B0503020204020204" pitchFamily="34" charset="-122"/>
                <a:ea typeface="微软雅黑" panose="020B0503020204020204" pitchFamily="34" charset="-122"/>
              </a:rPr>
              <a:t>(1NF)</a:t>
            </a:r>
            <a:endParaRPr lang="zh-CN" altLang="en-US" sz="2800" dirty="0">
              <a:latin typeface="微软雅黑" panose="020B0503020204020204" pitchFamily="34" charset="-122"/>
              <a:ea typeface="微软雅黑" panose="020B0503020204020204" pitchFamily="34" charset="-122"/>
            </a:endParaRPr>
          </a:p>
        </p:txBody>
      </p:sp>
      <p:pic>
        <p:nvPicPr>
          <p:cNvPr id="24" name="图片 23">
            <a:extLst>
              <a:ext uri="{FF2B5EF4-FFF2-40B4-BE49-F238E27FC236}">
                <a16:creationId xmlns:a16="http://schemas.microsoft.com/office/drawing/2014/main" id="{C509D4C8-7ABA-4896-9EB8-EBE130384DCF}"/>
              </a:ext>
            </a:extLst>
          </p:cNvPr>
          <p:cNvPicPr>
            <a:picLocks noChangeAspect="1"/>
          </p:cNvPicPr>
          <p:nvPr/>
        </p:nvPicPr>
        <p:blipFill>
          <a:blip r:embed="rId4"/>
          <a:stretch>
            <a:fillRect/>
          </a:stretch>
        </p:blipFill>
        <p:spPr>
          <a:xfrm>
            <a:off x="1522074" y="3950789"/>
            <a:ext cx="8228571" cy="1485714"/>
          </a:xfrm>
          <a:prstGeom prst="rect">
            <a:avLst/>
          </a:prstGeom>
        </p:spPr>
      </p:pic>
      <p:sp>
        <p:nvSpPr>
          <p:cNvPr id="25" name="文本框 24">
            <a:extLst>
              <a:ext uri="{FF2B5EF4-FFF2-40B4-BE49-F238E27FC236}">
                <a16:creationId xmlns:a16="http://schemas.microsoft.com/office/drawing/2014/main" id="{872CBFD6-3E56-4486-BE1A-E36DDD4D8CBA}"/>
              </a:ext>
            </a:extLst>
          </p:cNvPr>
          <p:cNvSpPr txBox="1"/>
          <p:nvPr/>
        </p:nvSpPr>
        <p:spPr>
          <a:xfrm>
            <a:off x="1072278" y="2057468"/>
            <a:ext cx="8860378" cy="1751126"/>
          </a:xfrm>
          <a:prstGeom prst="rect">
            <a:avLst/>
          </a:prstGeom>
          <a:noFill/>
        </p:spPr>
        <p:txBody>
          <a:bodyPr wrap="square" rtlCol="0">
            <a:spAutoFit/>
          </a:bodyPr>
          <a:lstStyle/>
          <a:p>
            <a:pPr>
              <a:lnSpc>
                <a:spcPct val="150000"/>
              </a:lnSpc>
            </a:pPr>
            <a:r>
              <a:rPr lang="en-US" altLang="zh-CN" dirty="0">
                <a:latin typeface="微软雅黑 Light" panose="020B0502040204020203" pitchFamily="34" charset="-122"/>
                <a:ea typeface="微软雅黑 Light" panose="020B0502040204020203" pitchFamily="34" charset="-122"/>
              </a:rPr>
              <a:t>1</a:t>
            </a:r>
            <a:r>
              <a:rPr lang="zh-CN" altLang="en-US" dirty="0">
                <a:latin typeface="微软雅黑 Light" panose="020B0502040204020203" pitchFamily="34" charset="-122"/>
                <a:ea typeface="微软雅黑 Light" panose="020B0502040204020203" pitchFamily="34" charset="-122"/>
              </a:rPr>
              <a:t>、每一列属性都是不可再分的属性值，确保每一列的原子性；</a:t>
            </a:r>
          </a:p>
          <a:p>
            <a:pPr>
              <a:lnSpc>
                <a:spcPct val="150000"/>
              </a:lnSpc>
            </a:pPr>
            <a:r>
              <a:rPr lang="en-US" altLang="zh-CN" dirty="0">
                <a:latin typeface="微软雅黑 Light" panose="020B0502040204020203" pitchFamily="34" charset="-122"/>
                <a:ea typeface="微软雅黑 Light" panose="020B0502040204020203" pitchFamily="34" charset="-122"/>
              </a:rPr>
              <a:t>2</a:t>
            </a:r>
            <a:r>
              <a:rPr lang="zh-CN" altLang="en-US" dirty="0">
                <a:latin typeface="微软雅黑 Light" panose="020B0502040204020203" pitchFamily="34" charset="-122"/>
                <a:ea typeface="微软雅黑 Light" panose="020B0502040204020203" pitchFamily="34" charset="-122"/>
              </a:rPr>
              <a:t>、两列的属性相近或相似或一样，尽量合并属性一样的列，确保不产生冗余数据；</a:t>
            </a:r>
            <a:endParaRPr lang="en-US" altLang="zh-CN" dirty="0">
              <a:latin typeface="微软雅黑 Light" panose="020B0502040204020203" pitchFamily="34" charset="-122"/>
              <a:ea typeface="微软雅黑 Light" panose="020B0502040204020203" pitchFamily="34" charset="-122"/>
            </a:endParaRPr>
          </a:p>
          <a:p>
            <a:pPr>
              <a:lnSpc>
                <a:spcPct val="150000"/>
              </a:lnSpc>
            </a:pPr>
            <a:r>
              <a:rPr lang="en-US" altLang="zh-CN" dirty="0">
                <a:latin typeface="微软雅黑 Light" panose="020B0502040204020203" pitchFamily="34" charset="-122"/>
                <a:ea typeface="微软雅黑 Light" panose="020B0502040204020203" pitchFamily="34" charset="-122"/>
              </a:rPr>
              <a:t>3</a:t>
            </a:r>
            <a:r>
              <a:rPr lang="zh-CN" altLang="en-US" dirty="0">
                <a:latin typeface="微软雅黑 Light" panose="020B0502040204020203" pitchFamily="34" charset="-122"/>
                <a:ea typeface="微软雅黑 Light" panose="020B0502040204020203" pitchFamily="34" charset="-122"/>
              </a:rPr>
              <a:t>、单一属性的列为基本数据类型构成；</a:t>
            </a:r>
          </a:p>
          <a:p>
            <a:pPr>
              <a:lnSpc>
                <a:spcPct val="150000"/>
              </a:lnSpc>
            </a:pPr>
            <a:r>
              <a:rPr lang="en-US" altLang="zh-CN" dirty="0">
                <a:latin typeface="微软雅黑 Light" panose="020B0502040204020203" pitchFamily="34" charset="-122"/>
                <a:ea typeface="微软雅黑 Light" panose="020B0502040204020203" pitchFamily="34" charset="-122"/>
              </a:rPr>
              <a:t>4</a:t>
            </a:r>
            <a:r>
              <a:rPr lang="zh-CN" altLang="en-US" dirty="0">
                <a:latin typeface="微软雅黑 Light" panose="020B0502040204020203" pitchFamily="34" charset="-122"/>
                <a:ea typeface="微软雅黑 Light" panose="020B0502040204020203" pitchFamily="34" charset="-122"/>
              </a:rPr>
              <a:t>、设计出来的表都是简单的二维表。</a:t>
            </a:r>
          </a:p>
        </p:txBody>
      </p:sp>
    </p:spTree>
    <p:custDataLst>
      <p:tags r:id="rId1"/>
    </p:custDataLst>
    <p:extLst>
      <p:ext uri="{BB962C8B-B14F-4D97-AF65-F5344CB8AC3E}">
        <p14:creationId xmlns:p14="http://schemas.microsoft.com/office/powerpoint/2010/main" val="1539222029"/>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PA" val="v4.1.3"/>
</p:tagLst>
</file>

<file path=ppt/tags/tag11.xml><?xml version="1.0" encoding="utf-8"?>
<p:tagLst xmlns:a="http://schemas.openxmlformats.org/drawingml/2006/main" xmlns:r="http://schemas.openxmlformats.org/officeDocument/2006/relationships" xmlns:p="http://schemas.openxmlformats.org/presentationml/2006/main">
  <p:tag name="PA" val="v4.1.3"/>
</p:tagLst>
</file>

<file path=ppt/tags/tag12.xml><?xml version="1.0" encoding="utf-8"?>
<p:tagLst xmlns:a="http://schemas.openxmlformats.org/drawingml/2006/main" xmlns:r="http://schemas.openxmlformats.org/officeDocument/2006/relationships" xmlns:p="http://schemas.openxmlformats.org/presentationml/2006/main">
  <p:tag name="TIMING" val="|0.1|0.8|1.1|0.6|0.6|0.6"/>
</p:tagLst>
</file>

<file path=ppt/tags/tag13.xml><?xml version="1.0" encoding="utf-8"?>
<p:tagLst xmlns:a="http://schemas.openxmlformats.org/drawingml/2006/main" xmlns:r="http://schemas.openxmlformats.org/officeDocument/2006/relationships" xmlns:p="http://schemas.openxmlformats.org/presentationml/2006/main">
  <p:tag name="TIMING" val="|0.1|0.8|1.1|0.6|0.6|0.6"/>
</p:tagLst>
</file>

<file path=ppt/tags/tag14.xml><?xml version="1.0" encoding="utf-8"?>
<p:tagLst xmlns:a="http://schemas.openxmlformats.org/drawingml/2006/main" xmlns:r="http://schemas.openxmlformats.org/officeDocument/2006/relationships" xmlns:p="http://schemas.openxmlformats.org/presentationml/2006/main">
  <p:tag name="TIMING" val="|0.1|0.8|1.1|0.6|0.6|0.6"/>
</p:tagLst>
</file>

<file path=ppt/tags/tag15.xml><?xml version="1.0" encoding="utf-8"?>
<p:tagLst xmlns:a="http://schemas.openxmlformats.org/drawingml/2006/main" xmlns:r="http://schemas.openxmlformats.org/officeDocument/2006/relationships" xmlns:p="http://schemas.openxmlformats.org/presentationml/2006/main">
  <p:tag name="TIMING" val="|0.1|0.8|1.1|0.6|0.6|0.6"/>
</p:tagLst>
</file>

<file path=ppt/tags/tag16.xml><?xml version="1.0" encoding="utf-8"?>
<p:tagLst xmlns:a="http://schemas.openxmlformats.org/drawingml/2006/main" xmlns:r="http://schemas.openxmlformats.org/officeDocument/2006/relationships" xmlns:p="http://schemas.openxmlformats.org/presentationml/2006/main">
  <p:tag name="TIMING" val="|0.1|0.8|1.1|0.6|0.6|0.6"/>
</p:tagLst>
</file>

<file path=ppt/tags/tag17.xml><?xml version="1.0" encoding="utf-8"?>
<p:tagLst xmlns:a="http://schemas.openxmlformats.org/drawingml/2006/main" xmlns:r="http://schemas.openxmlformats.org/officeDocument/2006/relationships" xmlns:p="http://schemas.openxmlformats.org/presentationml/2006/main">
  <p:tag name="TIMING" val="|0.1|0.8|1.1|0.6|0.6|0.6"/>
</p:tagLst>
</file>

<file path=ppt/tags/tag18.xml><?xml version="1.0" encoding="utf-8"?>
<p:tagLst xmlns:a="http://schemas.openxmlformats.org/drawingml/2006/main" xmlns:r="http://schemas.openxmlformats.org/officeDocument/2006/relationships" xmlns:p="http://schemas.openxmlformats.org/presentationml/2006/main">
  <p:tag name="ISLIDE.VECTOR" val="54491249-d08b-42ba-883b-43d5795d57fa"/>
</p:tagLst>
</file>

<file path=ppt/tags/tag19.xml><?xml version="1.0" encoding="utf-8"?>
<p:tagLst xmlns:a="http://schemas.openxmlformats.org/drawingml/2006/main" xmlns:r="http://schemas.openxmlformats.org/officeDocument/2006/relationships" xmlns:p="http://schemas.openxmlformats.org/presentationml/2006/main">
  <p:tag name="TIMING" val="|0.1|0.8|1.1|0.6|0.6|0.6"/>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TIMING" val="|0.1|0.8|1.1|0.6|0.6|0.6"/>
</p:tagLst>
</file>

<file path=ppt/tags/tag21.xml><?xml version="1.0" encoding="utf-8"?>
<p:tagLst xmlns:a="http://schemas.openxmlformats.org/drawingml/2006/main" xmlns:r="http://schemas.openxmlformats.org/officeDocument/2006/relationships" xmlns:p="http://schemas.openxmlformats.org/presentationml/2006/main">
  <p:tag name="ISLIDE.VECTOR" val="0d0e5008-5a84-4b76-8fc9-d0dd27e772b9"/>
</p:tagLst>
</file>

<file path=ppt/tags/tag22.xml><?xml version="1.0" encoding="utf-8"?>
<p:tagLst xmlns:a="http://schemas.openxmlformats.org/drawingml/2006/main" xmlns:r="http://schemas.openxmlformats.org/officeDocument/2006/relationships" xmlns:p="http://schemas.openxmlformats.org/presentationml/2006/main">
  <p:tag name="TIMING" val="|0.1|0.8|1.1|0.6|0.6|0.6"/>
</p:tagLst>
</file>

<file path=ppt/tags/tag23.xml><?xml version="1.0" encoding="utf-8"?>
<p:tagLst xmlns:a="http://schemas.openxmlformats.org/drawingml/2006/main" xmlns:r="http://schemas.openxmlformats.org/officeDocument/2006/relationships" xmlns:p="http://schemas.openxmlformats.org/presentationml/2006/main">
  <p:tag name="PA" val="v4.1.3"/>
</p:tagLst>
</file>

<file path=ppt/tags/tag24.xml><?xml version="1.0" encoding="utf-8"?>
<p:tagLst xmlns:a="http://schemas.openxmlformats.org/drawingml/2006/main" xmlns:r="http://schemas.openxmlformats.org/officeDocument/2006/relationships" xmlns:p="http://schemas.openxmlformats.org/presentationml/2006/main">
  <p:tag name="PA" val="v4.1.3"/>
</p:tagLst>
</file>

<file path=ppt/tags/tag25.xml><?xml version="1.0" encoding="utf-8"?>
<p:tagLst xmlns:a="http://schemas.openxmlformats.org/drawingml/2006/main" xmlns:r="http://schemas.openxmlformats.org/officeDocument/2006/relationships" xmlns:p="http://schemas.openxmlformats.org/presentationml/2006/main">
  <p:tag name="PA" val="v4.1.3"/>
</p:tagLst>
</file>

<file path=ppt/tags/tag26.xml><?xml version="1.0" encoding="utf-8"?>
<p:tagLst xmlns:a="http://schemas.openxmlformats.org/drawingml/2006/main" xmlns:r="http://schemas.openxmlformats.org/officeDocument/2006/relationships" xmlns:p="http://schemas.openxmlformats.org/presentationml/2006/main">
  <p:tag name="TIMING" val="|0.1|0.8|1.1|0.6|0.6|0.6"/>
</p:tagLst>
</file>

<file path=ppt/tags/tag27.xml><?xml version="1.0" encoding="utf-8"?>
<p:tagLst xmlns:a="http://schemas.openxmlformats.org/drawingml/2006/main" xmlns:r="http://schemas.openxmlformats.org/officeDocument/2006/relationships" xmlns:p="http://schemas.openxmlformats.org/presentationml/2006/main">
  <p:tag name="PA" val="v4.1.3"/>
</p:tagLst>
</file>

<file path=ppt/tags/tag28.xml><?xml version="1.0" encoding="utf-8"?>
<p:tagLst xmlns:a="http://schemas.openxmlformats.org/drawingml/2006/main" xmlns:r="http://schemas.openxmlformats.org/officeDocument/2006/relationships" xmlns:p="http://schemas.openxmlformats.org/presentationml/2006/main">
  <p:tag name="PA" val="v4.1.3"/>
</p:tagLst>
</file>

<file path=ppt/tags/tag29.xml><?xml version="1.0" encoding="utf-8"?>
<p:tagLst xmlns:a="http://schemas.openxmlformats.org/drawingml/2006/main" xmlns:r="http://schemas.openxmlformats.org/officeDocument/2006/relationships" xmlns:p="http://schemas.openxmlformats.org/presentationml/2006/main">
  <p:tag name="PA" val="v4.1.3"/>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30.xml><?xml version="1.0" encoding="utf-8"?>
<p:tagLst xmlns:a="http://schemas.openxmlformats.org/drawingml/2006/main" xmlns:r="http://schemas.openxmlformats.org/officeDocument/2006/relationships" xmlns:p="http://schemas.openxmlformats.org/presentationml/2006/main">
  <p:tag name="TIMING" val="|0.1|0.8|1.1|0.6|0.6|0.6"/>
</p:tagLst>
</file>

<file path=ppt/tags/tag31.xml><?xml version="1.0" encoding="utf-8"?>
<p:tagLst xmlns:a="http://schemas.openxmlformats.org/drawingml/2006/main" xmlns:r="http://schemas.openxmlformats.org/officeDocument/2006/relationships" xmlns:p="http://schemas.openxmlformats.org/presentationml/2006/main">
  <p:tag name="PA" val="v4.1.3"/>
</p:tagLst>
</file>

<file path=ppt/tags/tag32.xml><?xml version="1.0" encoding="utf-8"?>
<p:tagLst xmlns:a="http://schemas.openxmlformats.org/drawingml/2006/main" xmlns:r="http://schemas.openxmlformats.org/officeDocument/2006/relationships" xmlns:p="http://schemas.openxmlformats.org/presentationml/2006/main">
  <p:tag name="PA" val="v4.1.3"/>
</p:tagLst>
</file>

<file path=ppt/tags/tag33.xml><?xml version="1.0" encoding="utf-8"?>
<p:tagLst xmlns:a="http://schemas.openxmlformats.org/drawingml/2006/main" xmlns:r="http://schemas.openxmlformats.org/officeDocument/2006/relationships" xmlns:p="http://schemas.openxmlformats.org/presentationml/2006/main">
  <p:tag name="PA" val="v4.1.3"/>
</p:tagLst>
</file>

<file path=ppt/tags/tag34.xml><?xml version="1.0" encoding="utf-8"?>
<p:tagLst xmlns:a="http://schemas.openxmlformats.org/drawingml/2006/main" xmlns:r="http://schemas.openxmlformats.org/officeDocument/2006/relationships" xmlns:p="http://schemas.openxmlformats.org/presentationml/2006/main">
  <p:tag name="TIMING" val="|0.1|0.8|1.1|0.6|0.6|0.6"/>
</p:tagLst>
</file>

<file path=ppt/tags/tag35.xml><?xml version="1.0" encoding="utf-8"?>
<p:tagLst xmlns:a="http://schemas.openxmlformats.org/drawingml/2006/main" xmlns:r="http://schemas.openxmlformats.org/officeDocument/2006/relationships" xmlns:p="http://schemas.openxmlformats.org/presentationml/2006/main">
  <p:tag name="PA" val="v4.1.3"/>
</p:tagLst>
</file>

<file path=ppt/tags/tag36.xml><?xml version="1.0" encoding="utf-8"?>
<p:tagLst xmlns:a="http://schemas.openxmlformats.org/drawingml/2006/main" xmlns:r="http://schemas.openxmlformats.org/officeDocument/2006/relationships" xmlns:p="http://schemas.openxmlformats.org/presentationml/2006/main">
  <p:tag name="PA" val="v4.1.3"/>
</p:tagLst>
</file>

<file path=ppt/tags/tag37.xml><?xml version="1.0" encoding="utf-8"?>
<p:tagLst xmlns:a="http://schemas.openxmlformats.org/drawingml/2006/main" xmlns:r="http://schemas.openxmlformats.org/officeDocument/2006/relationships" xmlns:p="http://schemas.openxmlformats.org/presentationml/2006/main">
  <p:tag name="PA" val="v4.1.3"/>
</p:tagLst>
</file>

<file path=ppt/tags/tag38.xml><?xml version="1.0" encoding="utf-8"?>
<p:tagLst xmlns:a="http://schemas.openxmlformats.org/drawingml/2006/main" xmlns:r="http://schemas.openxmlformats.org/officeDocument/2006/relationships" xmlns:p="http://schemas.openxmlformats.org/presentationml/2006/main">
  <p:tag name="TIMING" val="|0.1|0.8|1.1|0.6|0.6|0.6"/>
</p:tagLst>
</file>

<file path=ppt/tags/tag39.xml><?xml version="1.0" encoding="utf-8"?>
<p:tagLst xmlns:a="http://schemas.openxmlformats.org/drawingml/2006/main" xmlns:r="http://schemas.openxmlformats.org/officeDocument/2006/relationships" xmlns:p="http://schemas.openxmlformats.org/presentationml/2006/main">
  <p:tag name="TIMING" val="|0.1|0.8|1.1|0.6|0.6|0.6"/>
</p:tagLst>
</file>

<file path=ppt/tags/tag4.xml><?xml version="1.0" encoding="utf-8"?>
<p:tagLst xmlns:a="http://schemas.openxmlformats.org/drawingml/2006/main" xmlns:r="http://schemas.openxmlformats.org/officeDocument/2006/relationships" xmlns:p="http://schemas.openxmlformats.org/presentationml/2006/main">
  <p:tag name="TIMING" val="|0.1|0.8|1.1|0.6|0.6|0.6"/>
</p:tagLst>
</file>

<file path=ppt/tags/tag40.xml><?xml version="1.0" encoding="utf-8"?>
<p:tagLst xmlns:a="http://schemas.openxmlformats.org/drawingml/2006/main" xmlns:r="http://schemas.openxmlformats.org/officeDocument/2006/relationships" xmlns:p="http://schemas.openxmlformats.org/presentationml/2006/main">
  <p:tag name="TIMING" val="|0.1|0.8|1.1|0.6|0.6|0.6"/>
</p:tagLst>
</file>

<file path=ppt/tags/tag41.xml><?xml version="1.0" encoding="utf-8"?>
<p:tagLst xmlns:a="http://schemas.openxmlformats.org/drawingml/2006/main" xmlns:r="http://schemas.openxmlformats.org/officeDocument/2006/relationships" xmlns:p="http://schemas.openxmlformats.org/presentationml/2006/main">
  <p:tag name="TIMING" val="|0.1|0.8|1.1|0.6|0.6|0.6"/>
</p:tagLst>
</file>

<file path=ppt/tags/tag42.xml><?xml version="1.0" encoding="utf-8"?>
<p:tagLst xmlns:a="http://schemas.openxmlformats.org/drawingml/2006/main" xmlns:r="http://schemas.openxmlformats.org/officeDocument/2006/relationships" xmlns:p="http://schemas.openxmlformats.org/presentationml/2006/main">
  <p:tag name="TIMING" val="|0.1|0.8|1.1|0.6|0.6|0.6"/>
</p:tagLst>
</file>

<file path=ppt/tags/tag43.xml><?xml version="1.0" encoding="utf-8"?>
<p:tagLst xmlns:a="http://schemas.openxmlformats.org/drawingml/2006/main" xmlns:r="http://schemas.openxmlformats.org/officeDocument/2006/relationships" xmlns:p="http://schemas.openxmlformats.org/presentationml/2006/main">
  <p:tag name="TIMING" val="|0.1|0.8|1.1|0.6|0.6|0.6"/>
</p:tagLst>
</file>

<file path=ppt/tags/tag44.xml><?xml version="1.0" encoding="utf-8"?>
<p:tagLst xmlns:a="http://schemas.openxmlformats.org/drawingml/2006/main" xmlns:r="http://schemas.openxmlformats.org/officeDocument/2006/relationships" xmlns:p="http://schemas.openxmlformats.org/presentationml/2006/main">
  <p:tag name="PA" val="v4.1.3"/>
</p:tagLst>
</file>

<file path=ppt/tags/tag45.xml><?xml version="1.0" encoding="utf-8"?>
<p:tagLst xmlns:a="http://schemas.openxmlformats.org/drawingml/2006/main" xmlns:r="http://schemas.openxmlformats.org/officeDocument/2006/relationships" xmlns:p="http://schemas.openxmlformats.org/presentationml/2006/main">
  <p:tag name="PA" val="v4.1.3"/>
</p:tagLst>
</file>

<file path=ppt/tags/tag46.xml><?xml version="1.0" encoding="utf-8"?>
<p:tagLst xmlns:a="http://schemas.openxmlformats.org/drawingml/2006/main" xmlns:r="http://schemas.openxmlformats.org/officeDocument/2006/relationships" xmlns:p="http://schemas.openxmlformats.org/presentationml/2006/main">
  <p:tag name="PA" val="v4.1.3"/>
</p:tagLst>
</file>

<file path=ppt/tags/tag47.xml><?xml version="1.0" encoding="utf-8"?>
<p:tagLst xmlns:a="http://schemas.openxmlformats.org/drawingml/2006/main" xmlns:r="http://schemas.openxmlformats.org/officeDocument/2006/relationships" xmlns:p="http://schemas.openxmlformats.org/presentationml/2006/main">
  <p:tag name="TIMING" val="|0.1|0.8|1.1|0.6|0.6|0.6"/>
</p:tagLst>
</file>

<file path=ppt/tags/tag48.xml><?xml version="1.0" encoding="utf-8"?>
<p:tagLst xmlns:a="http://schemas.openxmlformats.org/drawingml/2006/main" xmlns:r="http://schemas.openxmlformats.org/officeDocument/2006/relationships" xmlns:p="http://schemas.openxmlformats.org/presentationml/2006/main">
  <p:tag name="PA" val="v4.1.3"/>
</p:tagLst>
</file>

<file path=ppt/tags/tag49.xml><?xml version="1.0" encoding="utf-8"?>
<p:tagLst xmlns:a="http://schemas.openxmlformats.org/drawingml/2006/main" xmlns:r="http://schemas.openxmlformats.org/officeDocument/2006/relationships" xmlns:p="http://schemas.openxmlformats.org/presentationml/2006/main">
  <p:tag name="PA" val="v4.1.3"/>
</p:tagLst>
</file>

<file path=ppt/tags/tag5.xml><?xml version="1.0" encoding="utf-8"?>
<p:tagLst xmlns:a="http://schemas.openxmlformats.org/drawingml/2006/main" xmlns:r="http://schemas.openxmlformats.org/officeDocument/2006/relationships" xmlns:p="http://schemas.openxmlformats.org/presentationml/2006/main">
  <p:tag name="TIMING" val="|0.1|0.8|1.1|0.6|0.6|0.6"/>
</p:tagLst>
</file>

<file path=ppt/tags/tag50.xml><?xml version="1.0" encoding="utf-8"?>
<p:tagLst xmlns:a="http://schemas.openxmlformats.org/drawingml/2006/main" xmlns:r="http://schemas.openxmlformats.org/officeDocument/2006/relationships" xmlns:p="http://schemas.openxmlformats.org/presentationml/2006/main">
  <p:tag name="PA" val="v4.1.3"/>
</p:tagLst>
</file>

<file path=ppt/tags/tag51.xml><?xml version="1.0" encoding="utf-8"?>
<p:tagLst xmlns:a="http://schemas.openxmlformats.org/drawingml/2006/main" xmlns:r="http://schemas.openxmlformats.org/officeDocument/2006/relationships" xmlns:p="http://schemas.openxmlformats.org/presentationml/2006/main">
  <p:tag name="TIMING" val="|0.1|0.8|1.1|0.6|0.6|0.6"/>
</p:tagLst>
</file>

<file path=ppt/tags/tag52.xml><?xml version="1.0" encoding="utf-8"?>
<p:tagLst xmlns:a="http://schemas.openxmlformats.org/drawingml/2006/main" xmlns:r="http://schemas.openxmlformats.org/officeDocument/2006/relationships" xmlns:p="http://schemas.openxmlformats.org/presentationml/2006/main">
  <p:tag name="PA" val="v4.1.3"/>
</p:tagLst>
</file>

<file path=ppt/tags/tag53.xml><?xml version="1.0" encoding="utf-8"?>
<p:tagLst xmlns:a="http://schemas.openxmlformats.org/drawingml/2006/main" xmlns:r="http://schemas.openxmlformats.org/officeDocument/2006/relationships" xmlns:p="http://schemas.openxmlformats.org/presentationml/2006/main">
  <p:tag name="PA" val="v4.1.3"/>
</p:tagLst>
</file>

<file path=ppt/tags/tag54.xml><?xml version="1.0" encoding="utf-8"?>
<p:tagLst xmlns:a="http://schemas.openxmlformats.org/drawingml/2006/main" xmlns:r="http://schemas.openxmlformats.org/officeDocument/2006/relationships" xmlns:p="http://schemas.openxmlformats.org/presentationml/2006/main">
  <p:tag name="PA" val="v4.1.3"/>
</p:tagLst>
</file>

<file path=ppt/tags/tag55.xml><?xml version="1.0" encoding="utf-8"?>
<p:tagLst xmlns:a="http://schemas.openxmlformats.org/drawingml/2006/main" xmlns:r="http://schemas.openxmlformats.org/officeDocument/2006/relationships" xmlns:p="http://schemas.openxmlformats.org/presentationml/2006/main">
  <p:tag name="TIMING" val="|0.1|0.8|1.1|0.6|0.6|0.6"/>
</p:tagLst>
</file>

<file path=ppt/tags/tag56.xml><?xml version="1.0" encoding="utf-8"?>
<p:tagLst xmlns:a="http://schemas.openxmlformats.org/drawingml/2006/main" xmlns:r="http://schemas.openxmlformats.org/officeDocument/2006/relationships" xmlns:p="http://schemas.openxmlformats.org/presentationml/2006/main">
  <p:tag name="PA" val="v4.1.3"/>
</p:tagLst>
</file>

<file path=ppt/tags/tag57.xml><?xml version="1.0" encoding="utf-8"?>
<p:tagLst xmlns:a="http://schemas.openxmlformats.org/drawingml/2006/main" xmlns:r="http://schemas.openxmlformats.org/officeDocument/2006/relationships" xmlns:p="http://schemas.openxmlformats.org/presentationml/2006/main">
  <p:tag name="PA" val="v4.1.3"/>
</p:tagLst>
</file>

<file path=ppt/tags/tag58.xml><?xml version="1.0" encoding="utf-8"?>
<p:tagLst xmlns:a="http://schemas.openxmlformats.org/drawingml/2006/main" xmlns:r="http://schemas.openxmlformats.org/officeDocument/2006/relationships" xmlns:p="http://schemas.openxmlformats.org/presentationml/2006/main">
  <p:tag name="PA" val="v4.1.3"/>
</p:tagLst>
</file>

<file path=ppt/tags/tag59.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TIMING" val="|0.1|0.8|1.1|0.6|0.6|0.6"/>
</p:tagLst>
</file>

<file path=ppt/tags/tag60.xml><?xml version="1.0" encoding="utf-8"?>
<p:tagLst xmlns:a="http://schemas.openxmlformats.org/drawingml/2006/main" xmlns:r="http://schemas.openxmlformats.org/officeDocument/2006/relationships" xmlns:p="http://schemas.openxmlformats.org/presentationml/2006/main">
  <p:tag name="PA" val="v3.0.1"/>
</p:tagLst>
</file>

<file path=ppt/tags/tag61.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TIMING" val="|0.1|0.8|1.1|0.6|0.6|0.6"/>
</p:tagLst>
</file>

<file path=ppt/tags/tag8.xml><?xml version="1.0" encoding="utf-8"?>
<p:tagLst xmlns:a="http://schemas.openxmlformats.org/drawingml/2006/main" xmlns:r="http://schemas.openxmlformats.org/officeDocument/2006/relationships" xmlns:p="http://schemas.openxmlformats.org/presentationml/2006/main">
  <p:tag name="TIMING" val="|0.1|0.8|1.1|0.6|0.6|0.6"/>
</p:tagLst>
</file>

<file path=ppt/tags/tag9.xml><?xml version="1.0" encoding="utf-8"?>
<p:tagLst xmlns:a="http://schemas.openxmlformats.org/drawingml/2006/main" xmlns:r="http://schemas.openxmlformats.org/officeDocument/2006/relationships" xmlns:p="http://schemas.openxmlformats.org/presentationml/2006/main">
  <p:tag name="PA" val="v4.1.3"/>
</p:tagLst>
</file>

<file path=ppt/theme/theme1.xml><?xml version="1.0" encoding="utf-8"?>
<a:theme xmlns:a="http://schemas.openxmlformats.org/drawingml/2006/main" name="Office 主题​​">
  <a:themeElements>
    <a:clrScheme name="自定义 89">
      <a:dk1>
        <a:srgbClr val="F6EDED"/>
      </a:dk1>
      <a:lt1>
        <a:srgbClr val="FFFFFF"/>
      </a:lt1>
      <a:dk2>
        <a:srgbClr val="778495"/>
      </a:dk2>
      <a:lt2>
        <a:srgbClr val="F0F0F0"/>
      </a:lt2>
      <a:accent1>
        <a:srgbClr val="F9B359"/>
      </a:accent1>
      <a:accent2>
        <a:srgbClr val="D8D8D8"/>
      </a:accent2>
      <a:accent3>
        <a:srgbClr val="BFBFBF"/>
      </a:accent3>
      <a:accent4>
        <a:srgbClr val="A5A5A5"/>
      </a:accent4>
      <a:accent5>
        <a:srgbClr val="7F7F7F"/>
      </a:accent5>
      <a:accent6>
        <a:srgbClr val="595959"/>
      </a:accent6>
      <a:hlink>
        <a:srgbClr val="F9B359"/>
      </a:hlink>
      <a:folHlink>
        <a:srgbClr val="BFBFBF"/>
      </a:folHlink>
    </a:clrScheme>
    <a:fontScheme name="rjiu1riv">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89">
    <a:dk1>
      <a:srgbClr val="F6EDED"/>
    </a:dk1>
    <a:lt1>
      <a:srgbClr val="FFFFFF"/>
    </a:lt1>
    <a:dk2>
      <a:srgbClr val="778495"/>
    </a:dk2>
    <a:lt2>
      <a:srgbClr val="F0F0F0"/>
    </a:lt2>
    <a:accent1>
      <a:srgbClr val="F9B359"/>
    </a:accent1>
    <a:accent2>
      <a:srgbClr val="D8D8D8"/>
    </a:accent2>
    <a:accent3>
      <a:srgbClr val="BFBFBF"/>
    </a:accent3>
    <a:accent4>
      <a:srgbClr val="A5A5A5"/>
    </a:accent4>
    <a:accent5>
      <a:srgbClr val="7F7F7F"/>
    </a:accent5>
    <a:accent6>
      <a:srgbClr val="595959"/>
    </a:accent6>
    <a:hlink>
      <a:srgbClr val="F9B359"/>
    </a:hlink>
    <a:folHlink>
      <a:srgbClr val="BFBFBF"/>
    </a:folHlink>
  </a:clrScheme>
</a:themeOverride>
</file>

<file path=ppt/theme/themeOverride2.xml><?xml version="1.0" encoding="utf-8"?>
<a:themeOverride xmlns:a="http://schemas.openxmlformats.org/drawingml/2006/main">
  <a:clrScheme name="自定义 89">
    <a:dk1>
      <a:srgbClr val="F6EDED"/>
    </a:dk1>
    <a:lt1>
      <a:srgbClr val="FFFFFF"/>
    </a:lt1>
    <a:dk2>
      <a:srgbClr val="778495"/>
    </a:dk2>
    <a:lt2>
      <a:srgbClr val="F0F0F0"/>
    </a:lt2>
    <a:accent1>
      <a:srgbClr val="F9B359"/>
    </a:accent1>
    <a:accent2>
      <a:srgbClr val="D8D8D8"/>
    </a:accent2>
    <a:accent3>
      <a:srgbClr val="BFBFBF"/>
    </a:accent3>
    <a:accent4>
      <a:srgbClr val="A5A5A5"/>
    </a:accent4>
    <a:accent5>
      <a:srgbClr val="7F7F7F"/>
    </a:accent5>
    <a:accent6>
      <a:srgbClr val="595959"/>
    </a:accent6>
    <a:hlink>
      <a:srgbClr val="F9B359"/>
    </a:hlink>
    <a:folHlink>
      <a:srgbClr val="BFBFBF"/>
    </a:folHlink>
  </a:clrScheme>
</a:themeOverride>
</file>

<file path=ppt/theme/themeOverride3.xml><?xml version="1.0" encoding="utf-8"?>
<a:themeOverride xmlns:a="http://schemas.openxmlformats.org/drawingml/2006/main">
  <a:clrScheme name="自定义 89">
    <a:dk1>
      <a:srgbClr val="F6EDED"/>
    </a:dk1>
    <a:lt1>
      <a:srgbClr val="FFFFFF"/>
    </a:lt1>
    <a:dk2>
      <a:srgbClr val="778495"/>
    </a:dk2>
    <a:lt2>
      <a:srgbClr val="F0F0F0"/>
    </a:lt2>
    <a:accent1>
      <a:srgbClr val="F9B359"/>
    </a:accent1>
    <a:accent2>
      <a:srgbClr val="D8D8D8"/>
    </a:accent2>
    <a:accent3>
      <a:srgbClr val="BFBFBF"/>
    </a:accent3>
    <a:accent4>
      <a:srgbClr val="A5A5A5"/>
    </a:accent4>
    <a:accent5>
      <a:srgbClr val="7F7F7F"/>
    </a:accent5>
    <a:accent6>
      <a:srgbClr val="595959"/>
    </a:accent6>
    <a:hlink>
      <a:srgbClr val="F9B359"/>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25054</TotalTime>
  <Words>7027</Words>
  <Application>Microsoft Office PowerPoint</Application>
  <PresentationFormat>宽屏</PresentationFormat>
  <Paragraphs>903</Paragraphs>
  <Slides>81</Slides>
  <Notes>31</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81</vt:i4>
      </vt:variant>
    </vt:vector>
  </HeadingPairs>
  <TitlesOfParts>
    <vt:vector size="96" baseType="lpstr">
      <vt:lpstr>Microsoft JhengHei UI</vt:lpstr>
      <vt:lpstr>等线</vt:lpstr>
      <vt:lpstr>更纱黑体 UI SC</vt:lpstr>
      <vt:lpstr>更纱黑体 UI SC Light</vt:lpstr>
      <vt:lpstr>黑体</vt:lpstr>
      <vt:lpstr>宋体</vt:lpstr>
      <vt:lpstr>微软雅黑</vt:lpstr>
      <vt:lpstr>微软雅黑 Light</vt:lpstr>
      <vt:lpstr>字魂105号-简雅黑</vt:lpstr>
      <vt:lpstr>字魂35号-经典雅黑</vt:lpstr>
      <vt:lpstr>Arial</vt:lpstr>
      <vt:lpstr>Calibri</vt:lpstr>
      <vt:lpstr>Cambria</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第一范式(1NF)</vt:lpstr>
      <vt:lpstr>第二范式（2NF）</vt:lpstr>
      <vt:lpstr>第三范式(3NF)</vt:lpstr>
      <vt:lpstr>范式补充说明</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毛 轲</cp:lastModifiedBy>
  <cp:revision>336</cp:revision>
  <dcterms:created xsi:type="dcterms:W3CDTF">2017-09-16T07:28:00Z</dcterms:created>
  <dcterms:modified xsi:type="dcterms:W3CDTF">2021-12-29T11:13:44Z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2052-11.1.0.8389</vt:lpwstr>
  </property>
  <property fmtid="{D5CDD505-2E9C-101B-9397-08002B2CF9AE}" pid="3" name="KSORubyTemplateID">
    <vt:lpwstr>13</vt:lpwstr>
  </property>
</Properties>
</file>