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03" r:id="rId13"/>
    <p:sldId id="304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1" r:id="rId22"/>
    <p:sldId id="285" r:id="rId23"/>
    <p:sldId id="286" r:id="rId24"/>
    <p:sldId id="287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2010/11/20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 descr="p_large_7i1o_35226e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图片 5" descr="671437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0"/>
            <a:ext cx="1666884" cy="225267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 rot="355636">
            <a:off x="3286116" y="1928802"/>
            <a:ext cx="4876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Nice  to see you </a:t>
            </a:r>
          </a:p>
        </p:txBody>
      </p:sp>
      <p:sp>
        <p:nvSpPr>
          <p:cNvPr id="8" name="矩形 7"/>
          <p:cNvSpPr/>
          <p:nvPr/>
        </p:nvSpPr>
        <p:spPr>
          <a:xfrm rot="20860615">
            <a:off x="6286512" y="3786190"/>
            <a:ext cx="17261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again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14282" y="571480"/>
            <a:ext cx="864399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/>
              <a:t>lose heart </a:t>
            </a:r>
            <a:r>
              <a:rPr lang="zh-CN" altLang="zh-CN" sz="3200" dirty="0" smtClean="0"/>
              <a:t>失去信心</a:t>
            </a:r>
          </a:p>
          <a:p>
            <a:r>
              <a:rPr lang="en-US" altLang="zh-CN" sz="3200" dirty="0" smtClean="0"/>
              <a:t>       lose heart to </a:t>
            </a:r>
            <a:r>
              <a:rPr lang="en-US" altLang="zh-CN" sz="3200" dirty="0" err="1" smtClean="0"/>
              <a:t>sb</a:t>
            </a:r>
            <a:r>
              <a:rPr lang="en-US" altLang="zh-CN" sz="3200" dirty="0" smtClean="0"/>
              <a:t>= give heart to </a:t>
            </a:r>
            <a:r>
              <a:rPr lang="en-US" altLang="zh-CN" sz="3200" dirty="0" err="1" smtClean="0"/>
              <a:t>sb</a:t>
            </a:r>
            <a:r>
              <a:rPr lang="en-US" altLang="zh-CN" sz="3200" dirty="0" smtClean="0"/>
              <a:t>: </a:t>
            </a:r>
            <a:r>
              <a:rPr lang="zh-CN" altLang="zh-CN" sz="3200" dirty="0" smtClean="0"/>
              <a:t>轻信于某人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: The boy lost his heart to the girl.</a:t>
            </a:r>
            <a:endParaRPr lang="zh-CN" altLang="zh-CN" sz="3200" dirty="0" smtClean="0"/>
          </a:p>
          <a:p>
            <a:r>
              <a:rPr lang="en-US" altLang="zh-CN" sz="3200" dirty="0" smtClean="0"/>
              <a:t>       put one's heart into </a:t>
            </a:r>
            <a:r>
              <a:rPr lang="en-US" altLang="zh-CN" sz="3200" dirty="0" err="1" smtClean="0"/>
              <a:t>sth</a:t>
            </a:r>
            <a:r>
              <a:rPr lang="en-US" altLang="zh-CN" sz="3200" dirty="0" smtClean="0"/>
              <a:t>: </a:t>
            </a:r>
            <a:r>
              <a:rPr lang="zh-CN" altLang="zh-CN" sz="3200" dirty="0" smtClean="0"/>
              <a:t>致力于某事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: </a:t>
            </a:r>
            <a:r>
              <a:rPr lang="en-US" altLang="zh-CN" sz="3200" b="1" dirty="0" smtClean="0"/>
              <a:t>Nothing is difficult if you put your heart into it.</a:t>
            </a:r>
            <a:r>
              <a:rPr lang="zh-CN" altLang="zh-CN" sz="3200" b="1" dirty="0" smtClean="0"/>
              <a:t>世上无难事，只怕有心人</a:t>
            </a:r>
            <a:endParaRPr lang="zh-CN" altLang="zh-CN" sz="3200" dirty="0" smtClean="0"/>
          </a:p>
          <a:p>
            <a:r>
              <a:rPr lang="en-US" altLang="zh-CN" sz="3200" dirty="0" smtClean="0"/>
              <a:t>       have one's heart in one's boots</a:t>
            </a:r>
            <a:r>
              <a:rPr lang="zh-CN" altLang="zh-CN" sz="3200" dirty="0" smtClean="0"/>
              <a:t>提心吊胆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: He had his heart in his boots when he went out alone at night.</a:t>
            </a:r>
            <a:endParaRPr lang="zh-CN" altLang="zh-CN" sz="3200" dirty="0" smtClean="0"/>
          </a:p>
          <a:p>
            <a:pPr>
              <a:buFont typeface="Wingdings" pitchFamily="2" charset="2"/>
              <a:buChar char="n"/>
            </a:pPr>
            <a:endParaRPr lang="en-US" altLang="zh-CN" sz="3200" dirty="0" smtClean="0"/>
          </a:p>
          <a:p>
            <a:endParaRPr lang="en-US" altLang="zh-CN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82" y="571480"/>
            <a:ext cx="102738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 be the case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</a:t>
            </a:r>
            <a:r>
              <a:rPr lang="zh-CN" altLang="en-US" sz="3200" dirty="0" smtClean="0"/>
              <a:t>在很多发达国家中发现情况的确如此。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   A famous actor in a highly successful play was once</a:t>
            </a:r>
          </a:p>
          <a:p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rgbClr val="FF0000"/>
                </a:solidFill>
              </a:rPr>
              <a:t>cast</a:t>
            </a:r>
            <a:r>
              <a:rPr lang="en-US" altLang="zh-CN" sz="3200" dirty="0" smtClean="0"/>
              <a:t> in the </a:t>
            </a:r>
            <a:r>
              <a:rPr lang="en-US" altLang="zh-CN" sz="3200" dirty="0" smtClean="0">
                <a:solidFill>
                  <a:srgbClr val="FF0000"/>
                </a:solidFill>
              </a:rPr>
              <a:t>role </a:t>
            </a:r>
            <a:r>
              <a:rPr lang="en-US" altLang="zh-CN" sz="3200" dirty="0" smtClean="0"/>
              <a:t>of an </a:t>
            </a:r>
            <a:r>
              <a:rPr lang="en-US" altLang="zh-CN" sz="3200" dirty="0" smtClean="0">
                <a:solidFill>
                  <a:srgbClr val="FF0000"/>
                </a:solidFill>
              </a:rPr>
              <a:t>aristocrat</a:t>
            </a:r>
            <a:r>
              <a:rPr lang="en-US" altLang="zh-CN" sz="3200" dirty="0" smtClean="0"/>
              <a:t> who had been</a:t>
            </a:r>
          </a:p>
          <a:p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rgbClr val="FF0000"/>
                </a:solidFill>
              </a:rPr>
              <a:t>imprisoned</a:t>
            </a:r>
            <a:r>
              <a:rPr lang="en-US" altLang="zh-CN" sz="3200" dirty="0" smtClean="0"/>
              <a:t> in the </a:t>
            </a:r>
            <a:r>
              <a:rPr lang="en-US" altLang="zh-CN" sz="3200" dirty="0" smtClean="0">
                <a:solidFill>
                  <a:srgbClr val="0070C0"/>
                </a:solidFill>
              </a:rPr>
              <a:t>Bastille </a:t>
            </a:r>
            <a:r>
              <a:rPr lang="en-US" altLang="zh-CN" sz="3200" dirty="0" smtClean="0"/>
              <a:t>for twenty years. 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cast</a:t>
            </a:r>
            <a:r>
              <a:rPr lang="en-US" altLang="zh-CN" sz="3200" dirty="0" smtClean="0"/>
              <a:t> (cast, cast ) v. </a:t>
            </a:r>
            <a:r>
              <a:rPr lang="zh-CN" altLang="zh-CN" sz="3200" dirty="0" smtClean="0"/>
              <a:t>选派</a:t>
            </a:r>
            <a:r>
              <a:rPr lang="en-US" altLang="zh-CN" sz="3200" dirty="0" smtClean="0"/>
              <a:t>……</a:t>
            </a:r>
            <a:r>
              <a:rPr lang="zh-CN" altLang="zh-CN" sz="3200" dirty="0" smtClean="0"/>
              <a:t>扮演角色</a:t>
            </a:r>
            <a:endParaRPr lang="en-US" altLang="zh-CN" sz="3200" dirty="0" smtClean="0"/>
          </a:p>
          <a:p>
            <a:r>
              <a:rPr lang="en-US" altLang="zh-CN" sz="3200" dirty="0" smtClean="0">
                <a:solidFill>
                  <a:srgbClr val="FF0000"/>
                </a:solidFill>
              </a:rPr>
              <a:t>      </a:t>
            </a:r>
            <a:r>
              <a:rPr lang="en-US" altLang="zh-CN" sz="3200" dirty="0" smtClean="0"/>
              <a:t>be cast (in the role of) =play \act the part in</a:t>
            </a:r>
          </a:p>
          <a:p>
            <a:r>
              <a:rPr lang="en-US" altLang="zh-CN" sz="3200" dirty="0" smtClean="0"/>
              <a:t>      play an important role in</a:t>
            </a:r>
          </a:p>
          <a:p>
            <a:r>
              <a:rPr lang="en-US" altLang="zh-CN" sz="3200" dirty="0" smtClean="0"/>
              <a:t>   n. the cast</a:t>
            </a:r>
            <a:endParaRPr lang="zh-CN" altLang="en-US" sz="3200" dirty="0"/>
          </a:p>
        </p:txBody>
      </p:sp>
      <p:pic>
        <p:nvPicPr>
          <p:cNvPr id="6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214554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0" y="21429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aristocrat    </a:t>
            </a:r>
            <a:r>
              <a:rPr lang="en-US" altLang="zh-CN" sz="3200" dirty="0" smtClean="0"/>
              <a:t>n. </a:t>
            </a:r>
            <a:r>
              <a:rPr lang="zh-CN" altLang="zh-CN" sz="3200" dirty="0" smtClean="0"/>
              <a:t>贵族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rgbClr val="FF0000"/>
                </a:solidFill>
              </a:rPr>
              <a:t>role </a:t>
            </a:r>
            <a:r>
              <a:rPr lang="en-US" altLang="zh-CN" sz="3200" dirty="0" smtClean="0"/>
              <a:t>    n.</a:t>
            </a:r>
            <a:r>
              <a:rPr lang="zh-CN" altLang="en-US" sz="3200" dirty="0" smtClean="0"/>
              <a:t>角色</a:t>
            </a:r>
            <a:endParaRPr lang="en-US" altLang="zh-CN" sz="3200" dirty="0" smtClean="0"/>
          </a:p>
          <a:p>
            <a:r>
              <a:rPr lang="en-US" altLang="zh-CN" sz="3200" dirty="0" smtClean="0"/>
              <a:t>   the leading role\ character</a:t>
            </a:r>
          </a:p>
          <a:p>
            <a:r>
              <a:rPr lang="en-US" altLang="zh-CN" sz="3200" dirty="0" smtClean="0"/>
              <a:t>   the supporting role\ character</a:t>
            </a:r>
          </a:p>
          <a:p>
            <a:r>
              <a:rPr lang="en-US" altLang="zh-CN" sz="3200" dirty="0" smtClean="0"/>
              <a:t>   negative\ positive role</a:t>
            </a:r>
          </a:p>
          <a:p>
            <a:endParaRPr lang="en-US" altLang="zh-CN" sz="3200" dirty="0" smtClean="0"/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  </a:t>
            </a:r>
            <a:r>
              <a:rPr lang="en-US" altLang="zh-CN" sz="3200" dirty="0" err="1" smtClean="0"/>
              <a:t>imprision</a:t>
            </a:r>
            <a:endParaRPr lang="en-US" altLang="zh-CN" sz="3200" dirty="0" smtClean="0"/>
          </a:p>
          <a:p>
            <a:r>
              <a:rPr lang="en-US" altLang="zh-CN" sz="3200" dirty="0" smtClean="0"/>
              <a:t>    put </a:t>
            </a:r>
            <a:r>
              <a:rPr lang="en-US" altLang="zh-CN" sz="3200" dirty="0" err="1" smtClean="0"/>
              <a:t>sb</a:t>
            </a:r>
            <a:r>
              <a:rPr lang="en-US" altLang="zh-CN" sz="3200" dirty="0" smtClean="0"/>
              <a:t> imprison: </a:t>
            </a:r>
            <a:r>
              <a:rPr lang="zh-CN" altLang="zh-CN" sz="3200" dirty="0" smtClean="0"/>
              <a:t>关押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 .He was imprisoned for 10 years.</a:t>
            </a:r>
            <a:endParaRPr lang="zh-CN" altLang="zh-CN" sz="3200" dirty="0" smtClean="0"/>
          </a:p>
          <a:p>
            <a:r>
              <a:rPr lang="en-US" altLang="zh-CN" sz="3200" dirty="0" smtClean="0"/>
              <a:t>imprisonment</a:t>
            </a:r>
            <a:r>
              <a:rPr lang="zh-CN" altLang="zh-CN" sz="3200" dirty="0" smtClean="0"/>
              <a:t>：</a:t>
            </a:r>
            <a:r>
              <a:rPr lang="en-US" altLang="zh-CN" sz="3200" dirty="0" smtClean="0"/>
              <a:t>n.</a:t>
            </a:r>
            <a:endParaRPr lang="zh-CN" altLang="zh-CN" sz="3200" dirty="0" smtClean="0"/>
          </a:p>
          <a:p>
            <a:r>
              <a:rPr lang="en-US" altLang="zh-CN" sz="3200" dirty="0" smtClean="0"/>
              <a:t>sentence sb. to life imprisonment</a:t>
            </a:r>
            <a:r>
              <a:rPr lang="zh-CN" altLang="zh-CN" sz="3200" dirty="0" smtClean="0"/>
              <a:t>：判某人终生监禁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8541" y="357166"/>
            <a:ext cx="893545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send sb. to prison = put\throw sb. in prison</a:t>
            </a:r>
            <a:r>
              <a:rPr lang="zh-CN" altLang="zh-CN" sz="3200" dirty="0" smtClean="0"/>
              <a:t>把…送进</a:t>
            </a:r>
            <a:endParaRPr lang="en-US" altLang="zh-CN" sz="3200" dirty="0" smtClean="0"/>
          </a:p>
          <a:p>
            <a:r>
              <a:rPr lang="zh-CN" altLang="zh-CN" sz="3200" dirty="0" smtClean="0"/>
              <a:t>监狱</a:t>
            </a:r>
          </a:p>
          <a:p>
            <a:r>
              <a:rPr lang="en-US" altLang="zh-CN" sz="3200" dirty="0" smtClean="0"/>
              <a:t>in prison\jail </a:t>
            </a:r>
            <a:r>
              <a:rPr lang="zh-CN" altLang="zh-CN" sz="3200" dirty="0" smtClean="0"/>
              <a:t>坐牢</a:t>
            </a:r>
          </a:p>
          <a:p>
            <a:r>
              <a:rPr lang="en-US" altLang="zh-CN" sz="3200" dirty="0" smtClean="0"/>
              <a:t>Imprison the mind of the young  </a:t>
            </a:r>
            <a:r>
              <a:rPr lang="zh-CN" altLang="en-US" sz="3200" dirty="0" smtClean="0"/>
              <a:t>禁锢年轻人的思想</a:t>
            </a:r>
            <a:endParaRPr lang="en-US" altLang="zh-CN" sz="3200" dirty="0" smtClean="0"/>
          </a:p>
          <a:p>
            <a:endParaRPr lang="zh-CN" altLang="en-US" sz="3200" dirty="0"/>
          </a:p>
        </p:txBody>
      </p:sp>
      <p:pic>
        <p:nvPicPr>
          <p:cNvPr id="6" name="内容占位符 8" descr="9c57e3fa497366e0b48f31c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6578" y="3929066"/>
            <a:ext cx="2357422" cy="2928934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57158" y="3000372"/>
            <a:ext cx="16809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Bastille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5720" y="3857628"/>
            <a:ext cx="62865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/>
              <a:t>    An old prison in Paris. It was broken  through on July  14</a:t>
            </a:r>
            <a:r>
              <a:rPr lang="en-US" altLang="zh-CN" sz="3200" baseline="30000" dirty="0" smtClean="0"/>
              <a:t>th</a:t>
            </a:r>
            <a:r>
              <a:rPr lang="en-US" altLang="zh-CN" sz="3200" dirty="0" smtClean="0"/>
              <a:t>,1789 , which became the incident that touched off French  Revolution .   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71472" y="500042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/>
              <a:t>In the last </a:t>
            </a:r>
            <a:r>
              <a:rPr lang="en-US" altLang="zh-CN" sz="3200" dirty="0" smtClean="0">
                <a:solidFill>
                  <a:srgbClr val="FF0000"/>
                </a:solidFill>
              </a:rPr>
              <a:t>act</a:t>
            </a:r>
            <a:r>
              <a:rPr lang="en-US" altLang="zh-CN" sz="3200" dirty="0" smtClean="0"/>
              <a:t>, a 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gaoler</a:t>
            </a:r>
            <a:r>
              <a:rPr lang="en-US" altLang="zh-CN" sz="3200" dirty="0" smtClean="0"/>
              <a:t> would always come on</a:t>
            </a:r>
          </a:p>
          <a:p>
            <a:r>
              <a:rPr lang="en-US" altLang="zh-CN" sz="3200" dirty="0" smtClean="0"/>
              <a:t> to the stage with a letter which he would hand to the prisoner. </a:t>
            </a:r>
            <a:endParaRPr lang="zh-CN" altLang="en-US" sz="3200" dirty="0"/>
          </a:p>
        </p:txBody>
      </p:sp>
      <p:pic>
        <p:nvPicPr>
          <p:cNvPr id="6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714356"/>
            <a:ext cx="285752" cy="30616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642910" y="2285992"/>
            <a:ext cx="792961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 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gaoler</a:t>
            </a:r>
            <a:r>
              <a:rPr lang="en-US" altLang="zh-CN" sz="3200" dirty="0" smtClean="0">
                <a:solidFill>
                  <a:srgbClr val="FF0000"/>
                </a:solidFill>
              </a:rPr>
              <a:t>       </a:t>
            </a:r>
            <a:r>
              <a:rPr lang="en-US" altLang="zh-CN" sz="3200" dirty="0" smtClean="0"/>
              <a:t>Br.	          n.  </a:t>
            </a:r>
            <a:r>
              <a:rPr lang="zh-CN" altLang="zh-CN" sz="3200" dirty="0" smtClean="0"/>
              <a:t>监狱长</a:t>
            </a:r>
            <a:endParaRPr lang="en-US" altLang="zh-CN" sz="3200" dirty="0" smtClean="0"/>
          </a:p>
          <a:p>
            <a:r>
              <a:rPr lang="en-US" altLang="zh-CN" sz="3200" dirty="0" smtClean="0"/>
              <a:t>      jailer         Am.</a:t>
            </a:r>
          </a:p>
          <a:p>
            <a:r>
              <a:rPr lang="en-US" altLang="zh-CN" sz="3200" dirty="0" smtClean="0"/>
              <a:t>    jail=</a:t>
            </a:r>
            <a:r>
              <a:rPr lang="en-US" altLang="zh-CN" sz="3200" dirty="0" err="1" smtClean="0"/>
              <a:t>gaol</a:t>
            </a:r>
            <a:r>
              <a:rPr lang="en-US" altLang="zh-CN" sz="3200" dirty="0" smtClean="0"/>
              <a:t>    </a:t>
            </a:r>
            <a:r>
              <a:rPr lang="zh-CN" altLang="en-US" sz="3200" dirty="0" smtClean="0"/>
              <a:t>看守所</a:t>
            </a:r>
            <a:endParaRPr lang="en-US" altLang="zh-CN" sz="3200" dirty="0" smtClean="0"/>
          </a:p>
          <a:p>
            <a:r>
              <a:rPr lang="en-US" altLang="zh-CN" sz="3200" dirty="0" smtClean="0"/>
              <a:t>    jail-break    </a:t>
            </a:r>
            <a:r>
              <a:rPr lang="zh-CN" altLang="en-US" sz="3200" dirty="0" smtClean="0"/>
              <a:t>越狱</a:t>
            </a:r>
            <a:endParaRPr lang="en-US" altLang="zh-CN" sz="3200" dirty="0" smtClean="0"/>
          </a:p>
          <a:p>
            <a:r>
              <a:rPr lang="en-US" altLang="zh-CN" sz="3200" dirty="0" smtClean="0"/>
              <a:t>    jailbird        </a:t>
            </a:r>
            <a:r>
              <a:rPr lang="zh-CN" altLang="en-US" sz="3200" dirty="0" smtClean="0"/>
              <a:t>惯犯</a:t>
            </a:r>
            <a:endParaRPr lang="en-US" altLang="zh-CN" sz="3200" dirty="0" smtClean="0"/>
          </a:p>
          <a:p>
            <a:r>
              <a:rPr lang="en-US" altLang="zh-CN" sz="3200" dirty="0" smtClean="0"/>
              <a:t>         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7158" y="0"/>
            <a:ext cx="72152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act </a:t>
            </a:r>
            <a:r>
              <a:rPr lang="en-US" altLang="zh-CN" sz="3200" dirty="0" smtClean="0"/>
              <a:t>  </a:t>
            </a:r>
            <a:r>
              <a:rPr lang="zh-CN" altLang="en-US" sz="3200" dirty="0" smtClean="0"/>
              <a:t>幕</a:t>
            </a:r>
            <a:endParaRPr lang="en-US" altLang="zh-CN" sz="3200" dirty="0" smtClean="0"/>
          </a:p>
          <a:p>
            <a:r>
              <a:rPr lang="en-US" altLang="zh-CN" sz="3200" dirty="0" smtClean="0"/>
              <a:t>      scene    </a:t>
            </a:r>
            <a:r>
              <a:rPr lang="zh-CN" altLang="en-US" sz="3200" dirty="0" smtClean="0"/>
              <a:t>场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</a:p>
          <a:p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714316" y="1214422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Even though </a:t>
            </a:r>
            <a:r>
              <a:rPr lang="en-US" altLang="zh-CN" sz="3200" dirty="0" smtClean="0"/>
              <a:t>the noble </a:t>
            </a:r>
            <a:r>
              <a:rPr lang="en-US" altLang="zh-CN" sz="3200" dirty="0" smtClean="0">
                <a:solidFill>
                  <a:srgbClr val="0070C0"/>
                </a:solidFill>
              </a:rPr>
              <a:t>was expected to </a:t>
            </a:r>
            <a:r>
              <a:rPr lang="en-US" altLang="zh-CN" sz="3200" dirty="0" smtClean="0"/>
              <a:t>read the letter at each performance, he always </a:t>
            </a:r>
            <a:r>
              <a:rPr lang="en-US" altLang="zh-CN" sz="3200" dirty="0" smtClean="0">
                <a:solidFill>
                  <a:srgbClr val="FF0000"/>
                </a:solidFill>
              </a:rPr>
              <a:t>insisted </a:t>
            </a:r>
            <a:r>
              <a:rPr lang="en-US" altLang="zh-CN" sz="3200" dirty="0" smtClean="0"/>
              <a:t>that it </a:t>
            </a:r>
            <a:r>
              <a:rPr lang="en-US" altLang="zh-CN" sz="3200" dirty="0" smtClean="0">
                <a:solidFill>
                  <a:srgbClr val="FF0000"/>
                </a:solidFill>
              </a:rPr>
              <a:t>should be</a:t>
            </a:r>
            <a:r>
              <a:rPr lang="en-US" altLang="zh-CN" sz="3200" dirty="0" smtClean="0"/>
              <a:t> written out in full.</a:t>
            </a:r>
            <a:endParaRPr lang="zh-CN" altLang="en-US" sz="3200" dirty="0"/>
          </a:p>
        </p:txBody>
      </p:sp>
      <p:pic>
        <p:nvPicPr>
          <p:cNvPr id="7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1428736"/>
            <a:ext cx="285752" cy="306163"/>
          </a:xfrm>
          <a:prstGeom prst="rect">
            <a:avLst/>
          </a:prstGeom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57158" y="2857496"/>
            <a:ext cx="799770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</a:pP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  <a:cs typeface="Times New Roman" pitchFamily="18" charset="0"/>
              </a:rPr>
              <a:t>   </a:t>
            </a: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ea typeface="宋体" pitchFamily="2" charset="-122"/>
                <a:cs typeface="Times New Roman" pitchFamily="18" charset="0"/>
              </a:rPr>
              <a:t>even though </a:t>
            </a: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  <a:cs typeface="Times New Roman" pitchFamily="18" charset="0"/>
              </a:rPr>
              <a:t>= even if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zh-CN" sz="3200" dirty="0" smtClean="0">
                <a:latin typeface="Verdana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sz="3200" dirty="0" smtClean="0">
                <a:latin typeface="Verdana" pitchFamily="34" charset="0"/>
                <a:ea typeface="宋体" pitchFamily="2" charset="-122"/>
                <a:cs typeface="Times New Roman" pitchFamily="18" charset="0"/>
              </a:rPr>
              <a:t>                      </a:t>
            </a: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  <a:cs typeface="Times New Roman" pitchFamily="18" charset="0"/>
              </a:rPr>
              <a:t> = though / although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785" y="3571876"/>
            <a:ext cx="883921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zh-CN" sz="3200" dirty="0" smtClean="0"/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 insist</a:t>
            </a:r>
            <a:r>
              <a:rPr lang="en-US" altLang="zh-CN" sz="3200" dirty="0" smtClean="0"/>
              <a:t>: </a:t>
            </a:r>
            <a:r>
              <a:rPr lang="zh-CN" altLang="zh-CN" sz="3200" dirty="0" smtClean="0"/>
              <a:t>坚决要求，</a:t>
            </a:r>
            <a:r>
              <a:rPr lang="en-US" altLang="zh-CN" sz="3200" dirty="0" smtClean="0"/>
              <a:t>suggest:</a:t>
            </a:r>
            <a:r>
              <a:rPr lang="zh-CN" altLang="zh-CN" sz="3200" dirty="0" smtClean="0"/>
              <a:t>建议， </a:t>
            </a:r>
            <a:r>
              <a:rPr lang="en-US" altLang="zh-CN" sz="3200" dirty="0" smtClean="0"/>
              <a:t>order:</a:t>
            </a:r>
            <a:r>
              <a:rPr lang="zh-CN" altLang="zh-CN" sz="3200" dirty="0" smtClean="0"/>
              <a:t>命令</a:t>
            </a:r>
            <a:r>
              <a:rPr lang="zh-CN" altLang="zh-CN" sz="3200" dirty="0" smtClean="0"/>
              <a:t>，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demand</a:t>
            </a:r>
            <a:r>
              <a:rPr lang="en-US" altLang="zh-CN" sz="3200" dirty="0" smtClean="0"/>
              <a:t>:</a:t>
            </a:r>
            <a:r>
              <a:rPr lang="zh-CN" altLang="zh-CN" sz="3200" dirty="0" smtClean="0"/>
              <a:t>要求，</a:t>
            </a:r>
            <a:r>
              <a:rPr lang="en-US" altLang="zh-CN" sz="3200" dirty="0" smtClean="0"/>
              <a:t>require:</a:t>
            </a:r>
            <a:r>
              <a:rPr lang="zh-CN" altLang="zh-CN" sz="3200" dirty="0" smtClean="0"/>
              <a:t>要求</a:t>
            </a:r>
          </a:p>
          <a:p>
            <a:r>
              <a:rPr lang="zh-CN" altLang="zh-CN" sz="3200" dirty="0" smtClean="0"/>
              <a:t>表示</a:t>
            </a:r>
            <a:r>
              <a:rPr lang="zh-CN" altLang="zh-CN" sz="3200" dirty="0" smtClean="0">
                <a:solidFill>
                  <a:srgbClr val="7030A0"/>
                </a:solidFill>
              </a:rPr>
              <a:t>建议</a:t>
            </a:r>
            <a:r>
              <a:rPr lang="en-US" altLang="zh-CN" sz="3200" dirty="0" smtClean="0">
                <a:solidFill>
                  <a:srgbClr val="7030A0"/>
                </a:solidFill>
              </a:rPr>
              <a:t>/</a:t>
            </a:r>
            <a:r>
              <a:rPr lang="zh-CN" altLang="zh-CN" sz="3200" dirty="0" smtClean="0">
                <a:solidFill>
                  <a:srgbClr val="7030A0"/>
                </a:solidFill>
              </a:rPr>
              <a:t>要求</a:t>
            </a:r>
            <a:r>
              <a:rPr lang="en-US" altLang="zh-CN" sz="3200" dirty="0" smtClean="0">
                <a:solidFill>
                  <a:srgbClr val="7030A0"/>
                </a:solidFill>
              </a:rPr>
              <a:t>/</a:t>
            </a:r>
            <a:r>
              <a:rPr lang="zh-CN" altLang="zh-CN" sz="3200" dirty="0" smtClean="0">
                <a:solidFill>
                  <a:srgbClr val="7030A0"/>
                </a:solidFill>
              </a:rPr>
              <a:t>希望</a:t>
            </a:r>
            <a:r>
              <a:rPr lang="zh-CN" altLang="zh-CN" sz="3200" dirty="0" smtClean="0"/>
              <a:t>，和</a:t>
            </a:r>
            <a:r>
              <a:rPr lang="en-US" altLang="zh-CN" sz="3200" dirty="0" smtClean="0"/>
              <a:t>that</a:t>
            </a:r>
            <a:r>
              <a:rPr lang="zh-CN" altLang="zh-CN" sz="3200" dirty="0" smtClean="0"/>
              <a:t>宾语从句搭配</a:t>
            </a:r>
            <a:r>
              <a:rPr lang="zh-CN" altLang="zh-CN" sz="3200" dirty="0" smtClean="0"/>
              <a:t>，</a:t>
            </a:r>
            <a:endParaRPr lang="en-US" altLang="zh-CN" sz="3200" dirty="0" smtClean="0"/>
          </a:p>
          <a:p>
            <a:r>
              <a:rPr lang="en-US" altLang="zh-CN" sz="3200" dirty="0" smtClean="0"/>
              <a:t>that</a:t>
            </a:r>
            <a:r>
              <a:rPr lang="zh-CN" altLang="zh-CN" sz="3200" dirty="0" smtClean="0"/>
              <a:t>从句必须出现</a:t>
            </a:r>
            <a:r>
              <a:rPr lang="en-US" altLang="zh-CN" sz="3200" dirty="0" smtClean="0"/>
              <a:t>should + </a:t>
            </a:r>
            <a:r>
              <a:rPr lang="zh-CN" altLang="zh-CN" sz="3200" dirty="0" smtClean="0"/>
              <a:t>动词原形的虚拟</a:t>
            </a:r>
            <a:r>
              <a:rPr lang="zh-CN" altLang="zh-CN" sz="3200" dirty="0" smtClean="0"/>
              <a:t>，</a:t>
            </a:r>
            <a:endParaRPr lang="en-US" altLang="zh-CN" sz="3200" dirty="0" smtClean="0"/>
          </a:p>
          <a:p>
            <a:r>
              <a:rPr lang="en-US" altLang="zh-CN" sz="3200" dirty="0" smtClean="0"/>
              <a:t>should </a:t>
            </a:r>
            <a:r>
              <a:rPr lang="zh-CN" altLang="zh-CN" sz="3200" dirty="0" smtClean="0"/>
              <a:t>可以省略。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5720" y="214290"/>
            <a:ext cx="54504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600" dirty="0" smtClean="0"/>
              <a:t>  </a:t>
            </a:r>
            <a:r>
              <a:rPr lang="en-US" altLang="zh-CN" sz="3600" dirty="0" smtClean="0">
                <a:solidFill>
                  <a:srgbClr val="FF0000"/>
                </a:solidFill>
              </a:rPr>
              <a:t>in </a:t>
            </a:r>
            <a:r>
              <a:rPr lang="en-US" altLang="zh-CN" sz="3600" dirty="0" smtClean="0">
                <a:solidFill>
                  <a:srgbClr val="FF0000"/>
                </a:solidFill>
              </a:rPr>
              <a:t>full</a:t>
            </a:r>
            <a:r>
              <a:rPr lang="en-US" altLang="zh-CN" sz="3600" dirty="0" smtClean="0"/>
              <a:t>==fully=completely </a:t>
            </a:r>
            <a:endParaRPr lang="zh-CN" altLang="zh-CN" sz="3600" dirty="0" smtClean="0"/>
          </a:p>
          <a:p>
            <a:endParaRPr lang="zh-CN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1071546"/>
            <a:ext cx="893058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One night, the 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 decided to </a:t>
            </a:r>
            <a:r>
              <a:rPr lang="en-US" altLang="zh-CN" sz="3200" dirty="0" smtClean="0">
                <a:solidFill>
                  <a:srgbClr val="FF0000"/>
                </a:solidFill>
              </a:rPr>
              <a:t>play a joke on </a:t>
            </a:r>
            <a:r>
              <a:rPr lang="en-US" altLang="zh-CN" sz="3200" dirty="0" smtClean="0"/>
              <a:t>his </a:t>
            </a:r>
            <a:endParaRPr lang="en-US" altLang="zh-CN" sz="3200" dirty="0" smtClean="0"/>
          </a:p>
          <a:p>
            <a:r>
              <a:rPr lang="en-US" altLang="zh-CN" sz="3200" dirty="0" smtClean="0">
                <a:solidFill>
                  <a:srgbClr val="0070C0"/>
                </a:solidFill>
              </a:rPr>
              <a:t>colleague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to find out </a:t>
            </a:r>
            <a:r>
              <a:rPr lang="en-US" altLang="zh-CN" sz="3200" dirty="0" smtClean="0"/>
              <a:t>if, </a:t>
            </a:r>
            <a:r>
              <a:rPr lang="en-US" altLang="zh-CN" sz="3200" dirty="0" smtClean="0">
                <a:solidFill>
                  <a:srgbClr val="0070C0"/>
                </a:solidFill>
              </a:rPr>
              <a:t>after </a:t>
            </a:r>
            <a:r>
              <a:rPr lang="en-US" altLang="zh-CN" sz="3200" dirty="0" smtClean="0">
                <a:solidFill>
                  <a:srgbClr val="0070C0"/>
                </a:solidFill>
              </a:rPr>
              <a:t>so many </a:t>
            </a:r>
            <a:r>
              <a:rPr lang="en-US" altLang="zh-CN" sz="3200" dirty="0" smtClean="0">
                <a:solidFill>
                  <a:srgbClr val="0070C0"/>
                </a:solidFill>
              </a:rPr>
              <a:t>performances</a:t>
            </a:r>
            <a:r>
              <a:rPr lang="en-US" altLang="zh-CN" sz="3200" dirty="0" smtClean="0"/>
              <a:t>,</a:t>
            </a:r>
          </a:p>
          <a:p>
            <a:r>
              <a:rPr lang="en-US" altLang="zh-CN" sz="3200" dirty="0" smtClean="0"/>
              <a:t>he </a:t>
            </a:r>
            <a:r>
              <a:rPr lang="en-US" altLang="zh-CN" sz="3200" dirty="0" smtClean="0"/>
              <a:t>had </a:t>
            </a:r>
            <a:r>
              <a:rPr lang="en-US" altLang="zh-CN" sz="3200" dirty="0" smtClean="0">
                <a:solidFill>
                  <a:srgbClr val="FF0000"/>
                </a:solidFill>
              </a:rPr>
              <a:t>managed to </a:t>
            </a:r>
            <a:r>
              <a:rPr lang="en-US" altLang="zh-CN" sz="3200" dirty="0" smtClean="0"/>
              <a:t>learn the contents of </a:t>
            </a:r>
            <a:r>
              <a:rPr lang="en-US" altLang="zh-CN" sz="3200" dirty="0" smtClean="0"/>
              <a:t>the letter</a:t>
            </a:r>
          </a:p>
          <a:p>
            <a:r>
              <a:rPr lang="en-US" altLang="zh-CN" sz="3200" dirty="0" smtClean="0"/>
              <a:t>by </a:t>
            </a:r>
            <a:r>
              <a:rPr lang="en-US" altLang="zh-CN" sz="3200" dirty="0" smtClean="0"/>
              <a:t>heart.</a:t>
            </a:r>
            <a:endParaRPr lang="zh-CN" altLang="en-US" sz="3200" dirty="0"/>
          </a:p>
        </p:txBody>
      </p:sp>
      <p:pic>
        <p:nvPicPr>
          <p:cNvPr id="7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214422"/>
            <a:ext cx="285752" cy="3061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720" y="3010793"/>
            <a:ext cx="8931612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play </a:t>
            </a:r>
            <a:r>
              <a:rPr lang="en-US" altLang="zh-CN" sz="3200" dirty="0" smtClean="0"/>
              <a:t>a joke(cheek) on </a:t>
            </a:r>
            <a:r>
              <a:rPr lang="en-US" altLang="zh-CN" sz="3200" dirty="0" err="1" smtClean="0"/>
              <a:t>sb</a:t>
            </a:r>
            <a:r>
              <a:rPr lang="en-US" altLang="zh-CN" sz="3200" dirty="0" smtClean="0"/>
              <a:t>: </a:t>
            </a:r>
            <a:r>
              <a:rPr lang="zh-CN" altLang="zh-CN" sz="3200" dirty="0" smtClean="0"/>
              <a:t>开某人玩</a:t>
            </a:r>
            <a:r>
              <a:rPr lang="zh-CN" altLang="zh-CN" sz="3200" dirty="0" smtClean="0"/>
              <a:t>笑</a:t>
            </a:r>
            <a:endParaRPr lang="en-US" altLang="zh-CN" sz="3200" dirty="0" smtClean="0"/>
          </a:p>
          <a:p>
            <a:r>
              <a:rPr lang="en-US" altLang="zh-CN" sz="3200" dirty="0" smtClean="0"/>
              <a:t>play a joke on </a:t>
            </a:r>
            <a:r>
              <a:rPr lang="zh-CN" altLang="zh-CN" sz="3200" dirty="0" smtClean="0"/>
              <a:t>开玩笑</a:t>
            </a:r>
            <a:r>
              <a:rPr lang="en-US" altLang="zh-CN" sz="3200" dirty="0" smtClean="0"/>
              <a:t>; play a trick on </a:t>
            </a:r>
            <a:r>
              <a:rPr lang="zh-CN" altLang="zh-CN" sz="3200" dirty="0" smtClean="0"/>
              <a:t>捉弄，单方</a:t>
            </a:r>
            <a:r>
              <a:rPr lang="zh-CN" altLang="zh-CN" sz="3200" dirty="0" smtClean="0"/>
              <a:t>面</a:t>
            </a:r>
            <a:endParaRPr lang="zh-CN" altLang="zh-CN" sz="3200" dirty="0" smtClean="0"/>
          </a:p>
          <a:p>
            <a:r>
              <a:rPr lang="en-US" altLang="zh-CN" sz="3200" dirty="0" smtClean="0"/>
              <a:t>have a joke with sb. </a:t>
            </a:r>
            <a:r>
              <a:rPr lang="zh-CN" altLang="zh-CN" sz="3200" dirty="0" smtClean="0"/>
              <a:t>和某人开玩笑，强调两人共</a:t>
            </a:r>
            <a:r>
              <a:rPr lang="zh-CN" altLang="zh-CN" sz="3200" dirty="0" smtClean="0"/>
              <a:t>同</a:t>
            </a:r>
            <a:endParaRPr lang="zh-CN" altLang="zh-CN" sz="3200" dirty="0" smtClean="0"/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.: He laughs best who laughs last. </a:t>
            </a:r>
            <a:endParaRPr lang="en-US" altLang="zh-CN" sz="3200" dirty="0" smtClean="0"/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after so many performances   </a:t>
            </a:r>
            <a:r>
              <a:rPr lang="zh-CN" altLang="en-US" sz="3200" dirty="0" smtClean="0">
                <a:solidFill>
                  <a:srgbClr val="FF0000"/>
                </a:solidFill>
              </a:rPr>
              <a:t>插入语</a:t>
            </a:r>
            <a:r>
              <a:rPr lang="zh-CN" altLang="en-US" sz="3200" dirty="0" smtClean="0"/>
              <a:t>，强调如此</a:t>
            </a:r>
            <a:endParaRPr lang="en-US" altLang="zh-CN" sz="3200" dirty="0" smtClean="0"/>
          </a:p>
          <a:p>
            <a:r>
              <a:rPr lang="zh-CN" altLang="en-US" sz="3200" dirty="0" smtClean="0"/>
              <a:t>多次</a:t>
            </a:r>
            <a:endParaRPr lang="en-US" altLang="zh-CN" sz="3200" dirty="0" smtClean="0"/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</a:t>
            </a: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manage to do 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sth</a:t>
            </a:r>
            <a:r>
              <a:rPr lang="en-US" altLang="zh-CN" sz="3200" dirty="0" smtClean="0"/>
              <a:t>.= be successful to do </a:t>
            </a:r>
            <a:r>
              <a:rPr lang="en-US" altLang="zh-CN" sz="3200" dirty="0" err="1" smtClean="0"/>
              <a:t>sth</a:t>
            </a:r>
            <a:r>
              <a:rPr lang="en-US" altLang="zh-CN" sz="3200" dirty="0" smtClean="0"/>
              <a:t>.</a:t>
            </a:r>
            <a:endParaRPr lang="zh-CN" altLang="zh-CN" sz="3200" dirty="0" smtClean="0"/>
          </a:p>
          <a:p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2910" y="642918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The </a:t>
            </a:r>
            <a:r>
              <a:rPr lang="en-US" altLang="zh-CN" sz="3200" dirty="0" smtClean="0">
                <a:solidFill>
                  <a:srgbClr val="FF0000"/>
                </a:solidFill>
              </a:rPr>
              <a:t>curtain</a:t>
            </a:r>
            <a:r>
              <a:rPr lang="en-US" altLang="zh-CN" sz="3200" dirty="0" smtClean="0"/>
              <a:t> went up on the final act of </a:t>
            </a:r>
            <a:r>
              <a:rPr lang="en-US" altLang="zh-CN" sz="3200" dirty="0" smtClean="0"/>
              <a:t>the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play and </a:t>
            </a:r>
            <a:r>
              <a:rPr lang="en-US" altLang="zh-CN" sz="3200" dirty="0" smtClean="0">
                <a:solidFill>
                  <a:srgbClr val="FF0000"/>
                </a:solidFill>
              </a:rPr>
              <a:t>revealed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the aristocrat </a:t>
            </a:r>
            <a:r>
              <a:rPr lang="en-US" altLang="zh-CN" sz="3200" dirty="0" smtClean="0"/>
              <a:t>sitting alone </a:t>
            </a:r>
            <a:r>
              <a:rPr lang="en-US" altLang="zh-CN" sz="3200" dirty="0" smtClean="0">
                <a:solidFill>
                  <a:srgbClr val="FF0000"/>
                </a:solidFill>
              </a:rPr>
              <a:t>behind bars </a:t>
            </a:r>
            <a:r>
              <a:rPr lang="en-US" altLang="zh-CN" sz="3200" dirty="0" smtClean="0"/>
              <a:t>in his dark cell. </a:t>
            </a:r>
            <a:endParaRPr lang="zh-CN" altLang="en-US" sz="3200" dirty="0"/>
          </a:p>
        </p:txBody>
      </p:sp>
      <p:pic>
        <p:nvPicPr>
          <p:cNvPr id="6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714356"/>
            <a:ext cx="285752" cy="306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7158" y="2333685"/>
            <a:ext cx="7715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 smtClean="0"/>
              <a:t>■</a:t>
            </a: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curtain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n. </a:t>
            </a:r>
            <a:r>
              <a:rPr lang="zh-CN" altLang="zh-CN" sz="3200" dirty="0" smtClean="0"/>
              <a:t>（舞台中的）幕</a:t>
            </a:r>
            <a:r>
              <a:rPr lang="zh-CN" altLang="zh-CN" sz="3200" dirty="0" smtClean="0"/>
              <a:t>布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a curtain of smoke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a curtain of mist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the curtain comes down on :it ends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draw the curtain over </a:t>
            </a:r>
            <a:r>
              <a:rPr lang="en-US" altLang="zh-CN" sz="3200" dirty="0" err="1" smtClean="0"/>
              <a:t>sth</a:t>
            </a:r>
            <a:r>
              <a:rPr lang="en-US" altLang="zh-CN" sz="3200" dirty="0" smtClean="0"/>
              <a:t>. </a:t>
            </a:r>
            <a:r>
              <a:rPr lang="zh-CN" altLang="en-US" sz="3200" dirty="0" smtClean="0"/>
              <a:t>对</a:t>
            </a:r>
            <a:r>
              <a:rPr lang="en-US" altLang="zh-CN" sz="3200" dirty="0" smtClean="0"/>
              <a:t>…</a:t>
            </a:r>
            <a:r>
              <a:rPr lang="zh-CN" altLang="en-US" sz="3200" dirty="0" smtClean="0"/>
              <a:t>不再提及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a blanket of snow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</a:t>
            </a:r>
            <a:r>
              <a:rPr lang="zh-CN" altLang="en-US" sz="3200" dirty="0" smtClean="0"/>
              <a:t>一场大雨</a:t>
            </a:r>
            <a:endParaRPr lang="en-US" altLang="zh-CN" sz="3200" dirty="0" smtClean="0"/>
          </a:p>
          <a:p>
            <a:endParaRPr lang="zh-CN" altLang="zh-CN" sz="3200" dirty="0" smtClean="0"/>
          </a:p>
          <a:p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85720" y="285728"/>
            <a:ext cx="792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reveal</a:t>
            </a:r>
            <a:r>
              <a:rPr lang="en-US" altLang="zh-CN" sz="3200" dirty="0" smtClean="0"/>
              <a:t> 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to show </a:t>
            </a:r>
            <a:r>
              <a:rPr lang="en-US" altLang="zh-CN" sz="3200" dirty="0" err="1" smtClean="0"/>
              <a:t>sth</a:t>
            </a:r>
            <a:r>
              <a:rPr lang="en-US" altLang="zh-CN" sz="3200" dirty="0" smtClean="0"/>
              <a:t>. especially </a:t>
            </a:r>
            <a:r>
              <a:rPr lang="en-US" altLang="zh-CN" sz="3200" dirty="0" err="1" smtClean="0"/>
              <a:t>sth</a:t>
            </a:r>
            <a:r>
              <a:rPr lang="en-US" altLang="zh-CN" sz="3200" dirty="0" smtClean="0"/>
              <a:t>. Hidden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The </a:t>
            </a:r>
            <a:r>
              <a:rPr lang="en-US" altLang="zh-CN" sz="3200" dirty="0" smtClean="0"/>
              <a:t>secret hasn’t been </a:t>
            </a:r>
            <a:r>
              <a:rPr lang="en-US" altLang="zh-CN" sz="3200" dirty="0" err="1" smtClean="0"/>
              <a:t>reveald</a:t>
            </a:r>
            <a:r>
              <a:rPr lang="en-US" altLang="zh-CN" sz="3200" dirty="0" smtClean="0"/>
              <a:t>.</a:t>
            </a:r>
          </a:p>
          <a:p>
            <a:r>
              <a:rPr lang="en-US" altLang="zh-CN" sz="3200" dirty="0" smtClean="0"/>
              <a:t>      revealer</a:t>
            </a:r>
            <a:r>
              <a:rPr lang="en-US" altLang="zh-CN" sz="3200" dirty="0" smtClean="0"/>
              <a:t>: </a:t>
            </a:r>
            <a:r>
              <a:rPr lang="zh-CN" altLang="zh-CN" sz="3200" dirty="0" smtClean="0"/>
              <a:t>探测</a:t>
            </a:r>
            <a:r>
              <a:rPr lang="zh-CN" altLang="zh-CN" sz="3200" dirty="0" smtClean="0"/>
              <a:t>器</a:t>
            </a:r>
            <a:endParaRPr lang="en-US" altLang="zh-CN" sz="3200" dirty="0" smtClean="0"/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behind bars </a:t>
            </a:r>
            <a:r>
              <a:rPr lang="en-US" altLang="zh-CN" sz="3200" dirty="0" smtClean="0"/>
              <a:t>= in </a:t>
            </a:r>
            <a:r>
              <a:rPr lang="en-US" altLang="zh-CN" sz="3200" dirty="0" err="1" smtClean="0"/>
              <a:t>prision</a:t>
            </a:r>
            <a:endParaRPr lang="zh-CN" altLang="zh-CN" sz="3200" dirty="0" smtClean="0">
              <a:solidFill>
                <a:srgbClr val="FF0000"/>
              </a:solidFill>
            </a:endParaRPr>
          </a:p>
          <a:p>
            <a:endParaRPr lang="zh-CN" altLang="zh-CN" sz="3200" dirty="0" smtClean="0"/>
          </a:p>
          <a:p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2786058"/>
            <a:ext cx="874316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Just then, the 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 appeared with the </a:t>
            </a:r>
            <a:r>
              <a:rPr lang="en-US" altLang="zh-CN" sz="3200" dirty="0" smtClean="0"/>
              <a:t>precious</a:t>
            </a:r>
          </a:p>
          <a:p>
            <a:r>
              <a:rPr lang="en-US" altLang="zh-CN" sz="3200" dirty="0" smtClean="0"/>
              <a:t>letter </a:t>
            </a:r>
            <a:r>
              <a:rPr lang="en-US" altLang="zh-CN" sz="3200" dirty="0" smtClean="0"/>
              <a:t>in his hands. He entered </a:t>
            </a:r>
            <a:r>
              <a:rPr lang="en-US" altLang="zh-CN" sz="3200" dirty="0" smtClean="0"/>
              <a:t>the cell </a:t>
            </a:r>
            <a:r>
              <a:rPr lang="en-US" altLang="zh-CN" sz="3200" dirty="0" smtClean="0"/>
              <a:t>and </a:t>
            </a:r>
            <a:r>
              <a:rPr lang="en-US" altLang="zh-CN" sz="3200" dirty="0" smtClean="0">
                <a:solidFill>
                  <a:srgbClr val="FF0000"/>
                </a:solidFill>
              </a:rPr>
              <a:t>present-</a:t>
            </a:r>
          </a:p>
          <a:p>
            <a:r>
              <a:rPr lang="en-US" altLang="zh-CN" sz="3200" dirty="0" err="1" smtClean="0">
                <a:solidFill>
                  <a:srgbClr val="FF0000"/>
                </a:solidFill>
              </a:rPr>
              <a:t>ed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the letter </a:t>
            </a:r>
            <a:r>
              <a:rPr lang="en-US" altLang="zh-CN" sz="3200" dirty="0" smtClean="0">
                <a:solidFill>
                  <a:srgbClr val="FF0000"/>
                </a:solidFill>
              </a:rPr>
              <a:t>to</a:t>
            </a:r>
            <a:r>
              <a:rPr lang="en-US" altLang="zh-CN" sz="3200" dirty="0" smtClean="0"/>
              <a:t> the aristocrat</a:t>
            </a:r>
            <a:r>
              <a:rPr lang="en-US" altLang="zh-CN" sz="3200" dirty="0" smtClean="0"/>
              <a:t>.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hand </a:t>
            </a:r>
            <a:r>
              <a:rPr lang="en-US" altLang="zh-CN" sz="3200" dirty="0" smtClean="0"/>
              <a:t>to == </a:t>
            </a:r>
            <a:r>
              <a:rPr lang="en-US" altLang="zh-CN" sz="3200" dirty="0" smtClean="0">
                <a:solidFill>
                  <a:srgbClr val="FF0000"/>
                </a:solidFill>
              </a:rPr>
              <a:t>present 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sth</a:t>
            </a:r>
            <a:r>
              <a:rPr lang="en-US" altLang="zh-CN" sz="3200" dirty="0" smtClean="0">
                <a:solidFill>
                  <a:srgbClr val="FF0000"/>
                </a:solidFill>
              </a:rPr>
              <a:t>. to </a:t>
            </a:r>
            <a:r>
              <a:rPr lang="en-US" altLang="zh-CN" sz="3200" dirty="0" smtClean="0"/>
              <a:t>== pass to </a:t>
            </a:r>
            <a:endParaRPr lang="en-US" altLang="zh-CN" sz="3200" dirty="0" smtClean="0"/>
          </a:p>
          <a:p>
            <a:r>
              <a:rPr lang="zh-CN" altLang="zh-CN" sz="3200" dirty="0" smtClean="0"/>
              <a:t>把</a:t>
            </a:r>
            <a:r>
              <a:rPr lang="zh-CN" altLang="zh-CN" sz="3200" dirty="0" smtClean="0"/>
              <a:t>……递给某人</a:t>
            </a:r>
          </a:p>
          <a:p>
            <a:endParaRPr lang="zh-CN" altLang="en-US" sz="3200" dirty="0"/>
          </a:p>
        </p:txBody>
      </p:sp>
      <p:pic>
        <p:nvPicPr>
          <p:cNvPr id="7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928934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472" y="571480"/>
            <a:ext cx="811427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But the copy he gave him had not been written </a:t>
            </a:r>
            <a:endParaRPr lang="en-US" altLang="zh-CN" sz="3200" dirty="0" smtClean="0"/>
          </a:p>
          <a:p>
            <a:r>
              <a:rPr lang="en-US" altLang="zh-CN" sz="3200" dirty="0" smtClean="0"/>
              <a:t>out </a:t>
            </a:r>
            <a:r>
              <a:rPr lang="en-US" altLang="zh-CN" sz="3200" dirty="0" smtClean="0"/>
              <a:t>in full </a:t>
            </a:r>
            <a:r>
              <a:rPr lang="en-US" altLang="zh-CN" sz="3200" dirty="0" smtClean="0">
                <a:solidFill>
                  <a:srgbClr val="FF0000"/>
                </a:solidFill>
              </a:rPr>
              <a:t>as usual</a:t>
            </a:r>
            <a:r>
              <a:rPr lang="en-US" altLang="zh-CN" sz="3200" dirty="0" smtClean="0"/>
              <a:t>. It was </a:t>
            </a:r>
            <a:r>
              <a:rPr lang="en-US" altLang="zh-CN" sz="3200" dirty="0" smtClean="0"/>
              <a:t>simply </a:t>
            </a:r>
            <a:r>
              <a:rPr lang="en-US" altLang="zh-CN" sz="3200" dirty="0" smtClean="0"/>
              <a:t>a </a:t>
            </a:r>
            <a:r>
              <a:rPr lang="en-US" altLang="zh-CN" sz="3200" dirty="0" smtClean="0">
                <a:solidFill>
                  <a:srgbClr val="FF0000"/>
                </a:solidFill>
              </a:rPr>
              <a:t>blank</a:t>
            </a:r>
            <a:r>
              <a:rPr lang="en-US" altLang="zh-CN" sz="3200" dirty="0" smtClean="0"/>
              <a:t> sheet </a:t>
            </a:r>
            <a:endParaRPr lang="en-US" altLang="zh-CN" sz="3200" dirty="0" smtClean="0"/>
          </a:p>
          <a:p>
            <a:r>
              <a:rPr lang="en-US" altLang="zh-CN" sz="3200" dirty="0" smtClean="0"/>
              <a:t>of </a:t>
            </a:r>
            <a:r>
              <a:rPr lang="en-US" altLang="zh-CN" sz="3200" dirty="0" smtClean="0"/>
              <a:t>paper</a:t>
            </a:r>
            <a:r>
              <a:rPr lang="en-US" altLang="zh-CN" sz="3200" dirty="0" smtClean="0"/>
              <a:t>.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blank </a:t>
            </a:r>
            <a:r>
              <a:rPr lang="en-US" altLang="zh-CN" sz="3200" dirty="0" smtClean="0"/>
              <a:t> adj.</a:t>
            </a:r>
            <a:r>
              <a:rPr lang="zh-CN" altLang="en-US" sz="3200" dirty="0" smtClean="0"/>
              <a:t>空白的</a:t>
            </a:r>
            <a:endParaRPr lang="en-US" altLang="zh-CN" sz="3200" dirty="0" smtClean="0"/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</a:t>
            </a:r>
            <a:r>
              <a:rPr lang="en-US" altLang="zh-CN" sz="3200" dirty="0" smtClean="0"/>
              <a:t> g</a:t>
            </a:r>
            <a:r>
              <a:rPr lang="en-US" altLang="zh-CN" sz="3200" dirty="0" smtClean="0"/>
              <a:t>o blank </a:t>
            </a:r>
            <a:r>
              <a:rPr lang="zh-CN" altLang="en-US" sz="3200" dirty="0" smtClean="0"/>
              <a:t>变得一片空白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</a:t>
            </a:r>
            <a:r>
              <a:rPr lang="zh-CN" altLang="en-US" sz="3200" dirty="0" smtClean="0"/>
              <a:t>我一走进考场，我的大脑就一片空白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a blank heart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a blank future   </a:t>
            </a:r>
            <a:r>
              <a:rPr lang="zh-CN" altLang="en-US" sz="3200" dirty="0" smtClean="0"/>
              <a:t>渺茫的前途</a:t>
            </a:r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give sb. a blank look </a:t>
            </a:r>
            <a:r>
              <a:rPr lang="zh-CN" altLang="en-US" sz="3200" dirty="0" smtClean="0"/>
              <a:t>茫然的看了一眼</a:t>
            </a:r>
            <a:endParaRPr lang="zh-CN" altLang="en-US" sz="3200" dirty="0"/>
          </a:p>
        </p:txBody>
      </p:sp>
      <p:pic>
        <p:nvPicPr>
          <p:cNvPr id="6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714356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57158" y="500042"/>
            <a:ext cx="77764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ngsuhChe" pitchFamily="49" charset="-127"/>
                <a:ea typeface="GungsuhChe" pitchFamily="49" charset="-127"/>
                <a:cs typeface="Times New Roman" pitchFamily="18" charset="0"/>
              </a:rPr>
              <a:t>§</a:t>
            </a:r>
            <a:r>
              <a:rPr kumimoji="0" lang="en-US" altLang="zh-CN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ngsuhChe" pitchFamily="49" charset="-127"/>
                <a:ea typeface="GungsuhChe" pitchFamily="49" charset="-127"/>
                <a:cs typeface="Times New Roman" pitchFamily="18" charset="0"/>
              </a:rPr>
              <a:t> Lesson 22 By heart </a:t>
            </a:r>
            <a:r>
              <a:rPr kumimoji="0" lang="zh-CN" alt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ngsuhChe" pitchFamily="49" charset="-127"/>
                <a:ea typeface="GungsuhChe" pitchFamily="49" charset="-127"/>
                <a:cs typeface="Times New Roman" pitchFamily="18" charset="0"/>
              </a:rPr>
              <a:t>熟记台词</a:t>
            </a:r>
            <a:endParaRPr kumimoji="0" lang="zh-CN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ungsuhChe" pitchFamily="49" charset="-127"/>
              <a:ea typeface="GungsuhChe" pitchFamily="49" charset="-127"/>
              <a:cs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1714488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 smtClean="0"/>
              <a:t>【</a:t>
            </a:r>
            <a:r>
              <a:rPr lang="en-US" altLang="zh-CN" sz="3200" dirty="0" smtClean="0"/>
              <a:t>New words and expressions</a:t>
            </a:r>
            <a:r>
              <a:rPr lang="zh-CN" altLang="zh-CN" sz="3200" dirty="0" smtClean="0"/>
              <a:t>】 生词和短语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run   (ran run) v. </a:t>
            </a:r>
            <a:r>
              <a:rPr lang="zh-CN" altLang="zh-CN" sz="3200" dirty="0" smtClean="0"/>
              <a:t>（戏剧、电影）</a:t>
            </a:r>
            <a:r>
              <a:rPr lang="zh-CN" altLang="en-US" sz="3200" dirty="0" smtClean="0"/>
              <a:t>连演，连映</a:t>
            </a:r>
            <a:endParaRPr lang="zh-CN" altLang="zh-CN" sz="3200" dirty="0" smtClean="0"/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lines	 n. </a:t>
            </a:r>
            <a:r>
              <a:rPr lang="zh-CN" altLang="zh-CN" sz="3200" dirty="0" smtClean="0"/>
              <a:t>（剧本中的）台词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part 	 n. </a:t>
            </a:r>
            <a:r>
              <a:rPr lang="zh-CN" altLang="zh-CN" sz="3200" dirty="0" smtClean="0"/>
              <a:t>剧中的角色，台词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falter 	 v. </a:t>
            </a:r>
            <a:r>
              <a:rPr lang="zh-CN" altLang="zh-CN" sz="3200" dirty="0" smtClean="0"/>
              <a:t>支吾，结巴说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cast (cast, cast ) 	v. </a:t>
            </a:r>
            <a:r>
              <a:rPr lang="zh-CN" altLang="zh-CN" sz="3200" dirty="0" smtClean="0"/>
              <a:t>选派</a:t>
            </a:r>
            <a:r>
              <a:rPr lang="en-US" altLang="zh-CN" sz="3200" dirty="0" smtClean="0"/>
              <a:t>……</a:t>
            </a:r>
            <a:r>
              <a:rPr lang="zh-CN" altLang="zh-CN" sz="3200" dirty="0" smtClean="0"/>
              <a:t>扮演角色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role 	 n. </a:t>
            </a:r>
            <a:r>
              <a:rPr lang="zh-CN" altLang="zh-CN" sz="3200" dirty="0" smtClean="0"/>
              <a:t>角色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1472" y="571480"/>
            <a:ext cx="80010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The 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looked on </a:t>
            </a:r>
            <a:r>
              <a:rPr lang="en-US" altLang="zh-CN" sz="3200" dirty="0" smtClean="0"/>
              <a:t>eagerly, </a:t>
            </a:r>
            <a:r>
              <a:rPr lang="en-US" altLang="zh-CN" sz="3200" dirty="0" smtClean="0">
                <a:solidFill>
                  <a:srgbClr val="FF0000"/>
                </a:solidFill>
              </a:rPr>
              <a:t>anxious to </a:t>
            </a:r>
            <a:r>
              <a:rPr lang="en-US" altLang="zh-CN" sz="3200" dirty="0" smtClean="0"/>
              <a:t>see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if </a:t>
            </a:r>
            <a:r>
              <a:rPr lang="en-US" altLang="zh-CN" sz="3200" dirty="0" smtClean="0"/>
              <a:t>his fellow </a:t>
            </a:r>
            <a:r>
              <a:rPr lang="en-US" altLang="zh-CN" sz="3200" dirty="0" smtClean="0"/>
              <a:t>actor had at last </a:t>
            </a:r>
            <a:r>
              <a:rPr lang="en-US" altLang="zh-CN" sz="3200" dirty="0" smtClean="0">
                <a:solidFill>
                  <a:srgbClr val="FF0000"/>
                </a:solidFill>
              </a:rPr>
              <a:t>learnt his lines</a:t>
            </a:r>
            <a:r>
              <a:rPr lang="en-US" altLang="zh-CN" sz="3200" dirty="0" smtClean="0"/>
              <a:t>. The noble </a:t>
            </a:r>
            <a:r>
              <a:rPr lang="en-US" altLang="zh-CN" sz="3200" dirty="0" smtClean="0">
                <a:solidFill>
                  <a:srgbClr val="FF0000"/>
                </a:solidFill>
              </a:rPr>
              <a:t>stared </a:t>
            </a:r>
            <a:r>
              <a:rPr lang="en-US" altLang="zh-CN" sz="3200" dirty="0" smtClean="0">
                <a:solidFill>
                  <a:srgbClr val="FF0000"/>
                </a:solidFill>
              </a:rPr>
              <a:t>at </a:t>
            </a:r>
            <a:r>
              <a:rPr lang="en-US" altLang="zh-CN" sz="3200" dirty="0" smtClean="0"/>
              <a:t>the blank sheet of paper for a few seconds</a:t>
            </a:r>
            <a:r>
              <a:rPr lang="en-US" altLang="zh-CN" sz="3200" dirty="0" smtClean="0"/>
              <a:t>.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</a:t>
            </a: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look on </a:t>
            </a:r>
            <a:r>
              <a:rPr lang="zh-CN" altLang="en-US" sz="3200" dirty="0" smtClean="0"/>
              <a:t>旁观</a:t>
            </a:r>
            <a:endParaRPr lang="en-US" altLang="zh-CN" sz="3200" dirty="0" smtClean="0"/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Only one man tried to help us; the rest just looked on in silence.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rgbClr val="FF0000"/>
                </a:solidFill>
              </a:rPr>
              <a:t>anxious</a:t>
            </a:r>
            <a:r>
              <a:rPr lang="en-US" altLang="zh-CN" sz="3200" dirty="0" smtClean="0"/>
              <a:t>,</a:t>
            </a:r>
            <a:r>
              <a:rPr lang="zh-CN" altLang="zh-CN" sz="3200" dirty="0" smtClean="0"/>
              <a:t>形容词短语做伴</a:t>
            </a:r>
            <a:r>
              <a:rPr lang="zh-CN" altLang="zh-CN" sz="3200" dirty="0" smtClean="0"/>
              <a:t>随状</a:t>
            </a:r>
            <a:r>
              <a:rPr lang="zh-CN" altLang="zh-CN" sz="3200" dirty="0" smtClean="0"/>
              <a:t>语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</a:t>
            </a:r>
            <a:r>
              <a:rPr lang="zh-CN" altLang="en-US" sz="3200" dirty="0" smtClean="0"/>
              <a:t>他又饿又渴地离开了。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endParaRPr lang="zh-CN" altLang="en-US" sz="3200" dirty="0"/>
          </a:p>
        </p:txBody>
      </p:sp>
      <p:pic>
        <p:nvPicPr>
          <p:cNvPr id="9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714356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4413" y="428604"/>
            <a:ext cx="8559587" cy="7478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Then, </a:t>
            </a:r>
            <a:r>
              <a:rPr lang="en-US" altLang="zh-CN" sz="3200" dirty="0" smtClean="0">
                <a:solidFill>
                  <a:srgbClr val="FF0000"/>
                </a:solidFill>
              </a:rPr>
              <a:t>squinting</a:t>
            </a:r>
            <a:r>
              <a:rPr lang="en-US" altLang="zh-CN" sz="3200" dirty="0" smtClean="0"/>
              <a:t> his eyes, he said: 'The light is </a:t>
            </a:r>
            <a:r>
              <a:rPr lang="en-US" altLang="zh-CN" sz="3200" dirty="0" smtClean="0">
                <a:solidFill>
                  <a:srgbClr val="FF0000"/>
                </a:solidFill>
              </a:rPr>
              <a:t>dim</a:t>
            </a:r>
            <a:r>
              <a:rPr lang="en-US" altLang="zh-CN" sz="3200" dirty="0" smtClean="0"/>
              <a:t>. </a:t>
            </a:r>
            <a:endParaRPr lang="en-US" altLang="zh-CN" sz="3200" dirty="0" smtClean="0"/>
          </a:p>
          <a:p>
            <a:r>
              <a:rPr lang="en-US" altLang="zh-CN" sz="3200" dirty="0" smtClean="0"/>
              <a:t>Read </a:t>
            </a:r>
            <a:r>
              <a:rPr lang="en-US" altLang="zh-CN" sz="3200" dirty="0" smtClean="0"/>
              <a:t>the letter to me</a:t>
            </a:r>
            <a:r>
              <a:rPr lang="en-US" altLang="zh-CN" sz="3200" dirty="0" smtClean="0"/>
              <a:t>.‘ </a:t>
            </a:r>
            <a:r>
              <a:rPr lang="en-US" altLang="zh-CN" sz="3200" dirty="0" smtClean="0"/>
              <a:t>And he promptly handed </a:t>
            </a:r>
            <a:endParaRPr lang="en-US" altLang="zh-CN" sz="3200" dirty="0" smtClean="0"/>
          </a:p>
          <a:p>
            <a:r>
              <a:rPr lang="en-US" altLang="zh-CN" sz="3200" dirty="0" smtClean="0"/>
              <a:t>the </a:t>
            </a:r>
            <a:r>
              <a:rPr lang="en-US" altLang="zh-CN" sz="3200" dirty="0" smtClean="0"/>
              <a:t>sheet of paper to the 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.</a:t>
            </a:r>
          </a:p>
          <a:p>
            <a:r>
              <a:rPr lang="zh-CN" altLang="zh-CN" sz="3200" dirty="0" smtClean="0"/>
              <a:t>■</a:t>
            </a: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squint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. </a:t>
            </a:r>
            <a:r>
              <a:rPr lang="zh-CN" altLang="zh-CN" sz="3200" dirty="0" smtClean="0"/>
              <a:t>眯着（眼）看，瞄</a:t>
            </a:r>
          </a:p>
          <a:p>
            <a:r>
              <a:rPr lang="en-US" altLang="zh-CN" sz="3200" dirty="0" smtClean="0"/>
              <a:t>      squint </a:t>
            </a:r>
            <a:r>
              <a:rPr lang="en-US" altLang="zh-CN" sz="3200" dirty="0" smtClean="0"/>
              <a:t>one's eyes </a:t>
            </a:r>
            <a:r>
              <a:rPr lang="zh-CN" altLang="zh-CN" sz="3200" dirty="0" smtClean="0"/>
              <a:t>眯上眼睛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</a:t>
            </a:r>
            <a:r>
              <a:rPr lang="en-US" altLang="zh-CN" sz="3200" dirty="0" smtClean="0"/>
              <a:t>He squinted his eyes and looked at the letter.</a:t>
            </a:r>
            <a:endParaRPr lang="zh-CN" altLang="zh-CN" sz="3200" dirty="0" smtClean="0"/>
          </a:p>
          <a:p>
            <a:r>
              <a:rPr lang="en-US" altLang="zh-CN" sz="3200" dirty="0" smtClean="0"/>
              <a:t>       pear </a:t>
            </a:r>
            <a:r>
              <a:rPr lang="en-US" altLang="zh-CN" sz="3200" dirty="0" smtClean="0"/>
              <a:t>at : </a:t>
            </a:r>
            <a:r>
              <a:rPr lang="zh-CN" altLang="zh-CN" sz="3200" dirty="0" smtClean="0"/>
              <a:t>眯着眼睛</a:t>
            </a:r>
            <a:r>
              <a:rPr lang="zh-CN" altLang="zh-CN" sz="3200" dirty="0" smtClean="0"/>
              <a:t>看</a:t>
            </a:r>
            <a:endParaRPr lang="en-US" altLang="zh-CN" sz="3200" dirty="0" smtClean="0"/>
          </a:p>
          <a:p>
            <a:r>
              <a:rPr lang="en-US" altLang="zh-CN" sz="3200" dirty="0" smtClean="0"/>
              <a:t> squinting: </a:t>
            </a:r>
            <a:r>
              <a:rPr lang="en-US" altLang="zh-CN" sz="3200" dirty="0" err="1" smtClean="0"/>
              <a:t>ing</a:t>
            </a:r>
            <a:r>
              <a:rPr lang="zh-CN" altLang="zh-CN" sz="3200" dirty="0" smtClean="0"/>
              <a:t>形式</a:t>
            </a:r>
            <a:r>
              <a:rPr lang="zh-CN" altLang="zh-CN" sz="3200" dirty="0" smtClean="0"/>
              <a:t>，</a:t>
            </a:r>
            <a:r>
              <a:rPr lang="zh-CN" altLang="en-US" sz="3200" dirty="0" smtClean="0"/>
              <a:t>此处做</a:t>
            </a:r>
            <a:r>
              <a:rPr lang="zh-CN" altLang="zh-CN" sz="3200" dirty="0" smtClean="0"/>
              <a:t>伴随状语</a:t>
            </a:r>
            <a:endParaRPr lang="en-US" altLang="zh-CN" sz="3200" dirty="0" smtClean="0"/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Waving his hand, he said goodbye to us.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</a:t>
            </a: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dim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adj. </a:t>
            </a:r>
            <a:r>
              <a:rPr lang="zh-CN" altLang="zh-CN" sz="3200" dirty="0" smtClean="0"/>
              <a:t>昏暗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, The </a:t>
            </a:r>
            <a:r>
              <a:rPr lang="en-US" altLang="zh-CN" sz="3200" dirty="0" smtClean="0"/>
              <a:t>room is too dim so I </a:t>
            </a:r>
            <a:r>
              <a:rPr lang="en-US" altLang="zh-CN" sz="3200" dirty="0" smtClean="0"/>
              <a:t>can’t </a:t>
            </a:r>
            <a:r>
              <a:rPr lang="en-US" altLang="zh-CN" sz="3200" dirty="0" smtClean="0"/>
              <a:t>read the </a:t>
            </a:r>
            <a:r>
              <a:rPr lang="en-US" altLang="zh-CN" sz="3200" dirty="0" smtClean="0"/>
              <a:t>letter.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dim eyes</a:t>
            </a:r>
            <a:r>
              <a:rPr lang="zh-CN" altLang="en-US" sz="3200" dirty="0" smtClean="0"/>
              <a:t>老眼昏花</a:t>
            </a:r>
            <a:endParaRPr lang="en-US" altLang="zh-CN" sz="3200" dirty="0" smtClean="0"/>
          </a:p>
          <a:p>
            <a:endParaRPr lang="zh-CN" altLang="zh-CN" sz="3200" dirty="0" smtClean="0"/>
          </a:p>
          <a:p>
            <a:endParaRPr lang="zh-CN" altLang="zh-CN" sz="3200" dirty="0" smtClean="0"/>
          </a:p>
          <a:p>
            <a:endParaRPr lang="zh-CN" altLang="en-US" sz="3200" dirty="0"/>
          </a:p>
        </p:txBody>
      </p:sp>
      <p:pic>
        <p:nvPicPr>
          <p:cNvPr id="9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571480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0034" y="357166"/>
            <a:ext cx="8286808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Future chances are dim.</a:t>
            </a:r>
            <a:r>
              <a:rPr lang="zh-CN" altLang="en-US" sz="3200" dirty="0" smtClean="0"/>
              <a:t>未来机会渺茫。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gloomy</a:t>
            </a:r>
            <a:r>
              <a:rPr lang="en-US" altLang="zh-CN" sz="3200" dirty="0" smtClean="0"/>
              <a:t>:(</a:t>
            </a:r>
            <a:r>
              <a:rPr lang="zh-CN" altLang="zh-CN" sz="3200" dirty="0" smtClean="0"/>
              <a:t>天气，心情</a:t>
            </a:r>
            <a:r>
              <a:rPr lang="en-US" altLang="zh-CN" sz="3200" dirty="0" smtClean="0"/>
              <a:t>)</a:t>
            </a:r>
            <a:r>
              <a:rPr lang="zh-CN" altLang="zh-CN" sz="3200" dirty="0" smtClean="0"/>
              <a:t>抑郁的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, The </a:t>
            </a:r>
            <a:r>
              <a:rPr lang="en-US" altLang="zh-CN" sz="3200" dirty="0" smtClean="0"/>
              <a:t>weather is gloomy today.</a:t>
            </a:r>
            <a:endParaRPr lang="zh-CN" altLang="zh-CN" sz="3200" dirty="0" smtClean="0"/>
          </a:p>
          <a:p>
            <a:r>
              <a:rPr lang="en-US" altLang="zh-CN" sz="3200" dirty="0" smtClean="0"/>
              <a:t>       He </a:t>
            </a:r>
            <a:r>
              <a:rPr lang="en-US" altLang="zh-CN" sz="3200" dirty="0" smtClean="0"/>
              <a:t>is in gloomy mood.</a:t>
            </a:r>
            <a:endParaRPr lang="zh-CN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dusky</a:t>
            </a:r>
            <a:r>
              <a:rPr lang="en-US" altLang="zh-CN" sz="3200" dirty="0" smtClean="0"/>
              <a:t>:(</a:t>
            </a:r>
            <a:r>
              <a:rPr lang="zh-CN" altLang="zh-CN" sz="3200" dirty="0" smtClean="0"/>
              <a:t>天色</a:t>
            </a:r>
            <a:r>
              <a:rPr lang="en-US" altLang="zh-CN" sz="3200" dirty="0" smtClean="0"/>
              <a:t>)</a:t>
            </a:r>
            <a:r>
              <a:rPr lang="zh-CN" altLang="zh-CN" sz="3200" dirty="0" smtClean="0"/>
              <a:t>昏暗的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Towards </a:t>
            </a:r>
            <a:r>
              <a:rPr lang="en-US" altLang="zh-CN" sz="3200" dirty="0" smtClean="0"/>
              <a:t>evening is getting dusky</a:t>
            </a:r>
            <a:r>
              <a:rPr lang="en-US" altLang="zh-CN" sz="3200" dirty="0" smtClean="0"/>
              <a:t>.</a:t>
            </a:r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misty</a:t>
            </a:r>
            <a:r>
              <a:rPr lang="en-US" altLang="zh-CN" sz="3200" dirty="0" smtClean="0"/>
              <a:t>:</a:t>
            </a:r>
            <a:r>
              <a:rPr lang="zh-CN" altLang="zh-CN" sz="3200" dirty="0" smtClean="0"/>
              <a:t>多雾的，迷蒙的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The </a:t>
            </a:r>
            <a:r>
              <a:rPr lang="en-US" altLang="zh-CN" sz="3200" dirty="0" smtClean="0"/>
              <a:t>building is out of sight on such a misty day.</a:t>
            </a:r>
            <a:endParaRPr lang="zh-CN" altLang="zh-CN" sz="3200" dirty="0" smtClean="0"/>
          </a:p>
          <a:p>
            <a:r>
              <a:rPr lang="en-US" altLang="zh-CN" sz="3200" dirty="0" smtClean="0"/>
              <a:t> </a:t>
            </a:r>
            <a:endParaRPr lang="zh-CN" altLang="zh-CN" sz="3200" dirty="0" smtClean="0"/>
          </a:p>
          <a:p>
            <a:endParaRPr lang="zh-CN" altLang="zh-CN" sz="3200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472" y="428604"/>
            <a:ext cx="869424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Finding that </a:t>
            </a:r>
            <a:r>
              <a:rPr lang="en-US" altLang="zh-CN" sz="3200" dirty="0" smtClean="0"/>
              <a:t>he could not remember a word of </a:t>
            </a:r>
            <a:r>
              <a:rPr lang="en-US" altLang="zh-CN" sz="3200" dirty="0" smtClean="0"/>
              <a:t>the</a:t>
            </a:r>
          </a:p>
          <a:p>
            <a:r>
              <a:rPr lang="en-US" altLang="zh-CN" sz="3200" dirty="0" smtClean="0"/>
              <a:t>letter </a:t>
            </a:r>
            <a:r>
              <a:rPr lang="en-US" altLang="zh-CN" sz="3200" dirty="0" smtClean="0"/>
              <a:t>either, the 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 replied: </a:t>
            </a:r>
            <a:r>
              <a:rPr lang="en-US" altLang="zh-CN" sz="3200" dirty="0" smtClean="0"/>
              <a:t>‘The </a:t>
            </a:r>
            <a:r>
              <a:rPr lang="en-US" altLang="zh-CN" sz="3200" dirty="0" smtClean="0"/>
              <a:t>light is </a:t>
            </a:r>
            <a:r>
              <a:rPr lang="en-US" altLang="zh-CN" sz="3200" dirty="0" smtClean="0"/>
              <a:t>indeed</a:t>
            </a:r>
          </a:p>
          <a:p>
            <a:r>
              <a:rPr lang="en-US" altLang="zh-CN" sz="3200" dirty="0" smtClean="0"/>
              <a:t>dim</a:t>
            </a:r>
            <a:r>
              <a:rPr lang="en-US" altLang="zh-CN" sz="3200" dirty="0" smtClean="0"/>
              <a:t>, </a:t>
            </a:r>
            <a:r>
              <a:rPr lang="en-US" altLang="zh-CN" sz="3200" dirty="0" smtClean="0">
                <a:solidFill>
                  <a:srgbClr val="FF0000"/>
                </a:solidFill>
              </a:rPr>
              <a:t>sire</a:t>
            </a:r>
            <a:r>
              <a:rPr lang="en-US" altLang="zh-CN" sz="3200" dirty="0" smtClean="0"/>
              <a:t>. I must get my glasses</a:t>
            </a:r>
            <a:r>
              <a:rPr lang="en-US" altLang="zh-CN" sz="3200" dirty="0" smtClean="0"/>
              <a:t>.</a:t>
            </a:r>
            <a:r>
              <a:rPr lang="en-US" altLang="zh-CN" sz="3200" dirty="0" smtClean="0"/>
              <a:t> With this, he 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hurri</a:t>
            </a:r>
            <a:r>
              <a:rPr lang="en-US" altLang="zh-CN" sz="3200" dirty="0" smtClean="0">
                <a:solidFill>
                  <a:srgbClr val="FF0000"/>
                </a:solidFill>
              </a:rPr>
              <a:t>-</a:t>
            </a:r>
          </a:p>
          <a:p>
            <a:r>
              <a:rPr lang="en-US" altLang="zh-CN" sz="3200" dirty="0" err="1" smtClean="0">
                <a:solidFill>
                  <a:srgbClr val="FF0000"/>
                </a:solidFill>
              </a:rPr>
              <a:t>ed</a:t>
            </a:r>
            <a:r>
              <a:rPr lang="en-US" altLang="zh-CN" sz="3200" dirty="0" smtClean="0">
                <a:solidFill>
                  <a:srgbClr val="FF0000"/>
                </a:solidFill>
              </a:rPr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off </a:t>
            </a:r>
            <a:r>
              <a:rPr lang="en-US" altLang="zh-CN" sz="3200" dirty="0" smtClean="0"/>
              <a:t>the stage. </a:t>
            </a:r>
            <a:endParaRPr lang="en-US" altLang="zh-CN" sz="3200" dirty="0" smtClean="0"/>
          </a:p>
          <a:p>
            <a:pPr marL="514350" indent="-514350">
              <a:buFont typeface="Wingdings" pitchFamily="2" charset="2"/>
              <a:buChar char="n"/>
            </a:pPr>
            <a:r>
              <a:rPr lang="en-US" altLang="zh-CN" sz="3200" dirty="0" smtClean="0"/>
              <a:t> </a:t>
            </a:r>
            <a:r>
              <a:rPr lang="en-US" altLang="zh-CN" sz="3200" dirty="0" smtClean="0"/>
              <a:t>sire</a:t>
            </a:r>
          </a:p>
          <a:p>
            <a:pPr marL="514350" indent="-514350"/>
            <a:r>
              <a:rPr lang="en-US" altLang="zh-CN" sz="3200" dirty="0" smtClean="0"/>
              <a:t>       your Majesty   </a:t>
            </a:r>
            <a:r>
              <a:rPr lang="zh-CN" altLang="en-US" sz="3200" dirty="0" smtClean="0"/>
              <a:t>面对面时</a:t>
            </a:r>
            <a:endParaRPr lang="en-US" altLang="zh-CN" sz="3200" dirty="0" smtClean="0"/>
          </a:p>
          <a:p>
            <a:pPr marL="514350" indent="-514350"/>
            <a:r>
              <a:rPr lang="en-US" altLang="zh-CN" sz="3200" dirty="0" smtClean="0"/>
              <a:t> </a:t>
            </a:r>
            <a:r>
              <a:rPr lang="en-US" altLang="zh-CN" sz="3200" dirty="0" smtClean="0"/>
              <a:t>      his/her  Majesty  </a:t>
            </a:r>
          </a:p>
          <a:p>
            <a:pPr marL="514350" indent="-514350"/>
            <a:r>
              <a:rPr lang="en-US" altLang="zh-CN" sz="3200" dirty="0" smtClean="0"/>
              <a:t> </a:t>
            </a:r>
            <a:r>
              <a:rPr lang="en-US" altLang="zh-CN" sz="3200" dirty="0" smtClean="0"/>
              <a:t>      my lord: </a:t>
            </a:r>
            <a:r>
              <a:rPr lang="zh-CN" altLang="en-US" sz="3200" dirty="0" smtClean="0"/>
              <a:t>法官大人</a:t>
            </a:r>
            <a:endParaRPr lang="en-US" altLang="zh-CN" sz="3200" dirty="0" smtClean="0"/>
          </a:p>
          <a:p>
            <a:pPr marL="514350" indent="-514350"/>
            <a:r>
              <a:rPr lang="en-US" altLang="zh-CN" sz="3200" dirty="0" smtClean="0"/>
              <a:t> </a:t>
            </a:r>
            <a:r>
              <a:rPr lang="en-US" altLang="zh-CN" sz="3200" dirty="0" smtClean="0"/>
              <a:t>      your Excellency</a:t>
            </a:r>
            <a:r>
              <a:rPr lang="zh-CN" altLang="en-US" sz="3200" dirty="0" smtClean="0"/>
              <a:t>阁下（高官）</a:t>
            </a:r>
            <a:endParaRPr lang="zh-CN" altLang="en-US" sz="3200" dirty="0"/>
          </a:p>
        </p:txBody>
      </p:sp>
      <p:pic>
        <p:nvPicPr>
          <p:cNvPr id="6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571480"/>
            <a:ext cx="285752" cy="306163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348" y="357166"/>
            <a:ext cx="842965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Much </a:t>
            </a:r>
            <a:r>
              <a:rPr lang="en-US" altLang="zh-CN" sz="3200" dirty="0" smtClean="0">
                <a:solidFill>
                  <a:srgbClr val="FF0000"/>
                </a:solidFill>
              </a:rPr>
              <a:t>to the aristocrat's amusement</a:t>
            </a:r>
            <a:r>
              <a:rPr lang="en-US" altLang="zh-CN" sz="3200" dirty="0" smtClean="0"/>
              <a:t>, the 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returned a few moments later with a pair of glasses and the usual copy of the letter which he </a:t>
            </a:r>
            <a:r>
              <a:rPr lang="en-US" altLang="zh-CN" sz="3200" dirty="0" smtClean="0">
                <a:solidFill>
                  <a:srgbClr val="FF0000"/>
                </a:solidFill>
              </a:rPr>
              <a:t>proceeded </a:t>
            </a:r>
            <a:r>
              <a:rPr lang="en-US" altLang="zh-CN" sz="3200" dirty="0" smtClean="0"/>
              <a:t>to read to the prisoner.</a:t>
            </a:r>
          </a:p>
          <a:p>
            <a:r>
              <a:rPr lang="en-US" altLang="zh-CN" sz="3200" dirty="0" smtClean="0"/>
              <a:t> </a:t>
            </a:r>
            <a:r>
              <a:rPr lang="zh-CN" altLang="zh-CN" sz="3200" dirty="0" smtClean="0"/>
              <a:t>■</a:t>
            </a: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proceed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v. </a:t>
            </a:r>
            <a:r>
              <a:rPr lang="zh-CN" altLang="zh-CN" sz="3200" dirty="0" smtClean="0"/>
              <a:t>继续进行</a:t>
            </a:r>
          </a:p>
          <a:p>
            <a:r>
              <a:rPr lang="en-US" altLang="zh-CN" sz="3200" dirty="0" smtClean="0"/>
              <a:t>        proceed </a:t>
            </a:r>
            <a:r>
              <a:rPr lang="en-US" altLang="zh-CN" sz="3200" dirty="0" smtClean="0"/>
              <a:t>vi. particular after stopping </a:t>
            </a:r>
            <a:endParaRPr lang="zh-CN" altLang="zh-CN" sz="3200" dirty="0" smtClean="0"/>
          </a:p>
          <a:p>
            <a:r>
              <a:rPr lang="en-US" altLang="zh-CN" sz="3200" dirty="0" smtClean="0"/>
              <a:t>        proceed </a:t>
            </a:r>
            <a:r>
              <a:rPr lang="en-US" altLang="zh-CN" sz="3200" dirty="0" smtClean="0"/>
              <a:t>to / with:</a:t>
            </a:r>
            <a:r>
              <a:rPr lang="zh-CN" altLang="zh-CN" sz="3200" dirty="0" smtClean="0"/>
              <a:t>进行继续某事</a:t>
            </a:r>
          </a:p>
          <a:p>
            <a:r>
              <a:rPr lang="en-US" altLang="zh-CN" sz="3200" dirty="0" smtClean="0"/>
              <a:t>        Let’s </a:t>
            </a:r>
            <a:r>
              <a:rPr lang="en-US" altLang="zh-CN" sz="3200" dirty="0" smtClean="0"/>
              <a:t>proceed to business</a:t>
            </a:r>
            <a:r>
              <a:rPr lang="en-US" altLang="zh-CN" sz="3200" dirty="0" smtClean="0"/>
              <a:t>.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 proceed to one’s master’s degree</a:t>
            </a:r>
            <a:endParaRPr lang="zh-CN" altLang="zh-CN" sz="3200" dirty="0" smtClean="0"/>
          </a:p>
          <a:p>
            <a:r>
              <a:rPr lang="en-US" altLang="zh-CN" sz="3200" dirty="0" smtClean="0"/>
              <a:t>        proceed </a:t>
            </a:r>
            <a:r>
              <a:rPr lang="en-US" altLang="zh-CN" sz="3200" dirty="0" smtClean="0"/>
              <a:t>from </a:t>
            </a:r>
            <a:r>
              <a:rPr lang="zh-CN" altLang="zh-CN" sz="3200" dirty="0" smtClean="0"/>
              <a:t>从什么着手开始继续</a:t>
            </a:r>
          </a:p>
          <a:p>
            <a:r>
              <a:rPr lang="en-US" altLang="zh-CN" sz="3200" dirty="0" smtClean="0"/>
              <a:t>        They </a:t>
            </a:r>
            <a:r>
              <a:rPr lang="en-US" altLang="zh-CN" sz="3200" dirty="0" smtClean="0"/>
              <a:t>proceed from lesson 1</a:t>
            </a:r>
            <a:r>
              <a:rPr lang="en-US" altLang="zh-CN" sz="3200" dirty="0" smtClean="0"/>
              <a:t>.</a:t>
            </a:r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/>
              <a:t>       proceeds n.</a:t>
            </a:r>
            <a:r>
              <a:rPr lang="zh-CN" altLang="en-US" sz="3200" dirty="0" smtClean="0"/>
              <a:t>营业额</a:t>
            </a:r>
            <a:endParaRPr lang="zh-CN" altLang="zh-CN" sz="3200" dirty="0" smtClean="0"/>
          </a:p>
          <a:p>
            <a:r>
              <a:rPr lang="en-US" altLang="zh-CN" sz="3200" dirty="0" smtClean="0"/>
              <a:t>                                                                                                                                                        </a:t>
            </a:r>
            <a:endParaRPr lang="zh-CN" altLang="zh-CN" sz="3200" dirty="0" smtClean="0"/>
          </a:p>
          <a:p>
            <a:endParaRPr lang="zh-CN" altLang="en-US" dirty="0"/>
          </a:p>
        </p:txBody>
      </p:sp>
      <p:pic>
        <p:nvPicPr>
          <p:cNvPr id="6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571480"/>
            <a:ext cx="285752" cy="3061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00034" y="0"/>
            <a:ext cx="892971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aristocrat 	n. </a:t>
            </a:r>
            <a:r>
              <a:rPr lang="zh-CN" altLang="zh-CN" sz="3200" dirty="0" smtClean="0"/>
              <a:t>贵族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imprison 	v.  </a:t>
            </a:r>
            <a:r>
              <a:rPr lang="zh-CN" altLang="zh-CN" sz="3200" dirty="0" smtClean="0"/>
              <a:t>关押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Bastille . 	     </a:t>
            </a:r>
            <a:r>
              <a:rPr lang="zh-CN" altLang="zh-CN" sz="3200" dirty="0" smtClean="0"/>
              <a:t>巴士底狱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err="1" smtClean="0"/>
              <a:t>gaoler</a:t>
            </a:r>
            <a:r>
              <a:rPr lang="en-US" altLang="zh-CN" sz="3200" dirty="0" smtClean="0"/>
              <a:t> 	          n.  </a:t>
            </a:r>
            <a:r>
              <a:rPr lang="zh-CN" altLang="zh-CN" sz="3200" dirty="0" smtClean="0"/>
              <a:t>监狱长，看守连演，连映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colleague 	n.  </a:t>
            </a:r>
            <a:r>
              <a:rPr lang="zh-CN" altLang="zh-CN" sz="3200" dirty="0" smtClean="0"/>
              <a:t>同事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curtain 	          n. </a:t>
            </a:r>
            <a:r>
              <a:rPr lang="zh-CN" altLang="zh-CN" sz="3200" dirty="0" smtClean="0"/>
              <a:t>（舞台中的）幕布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reveal 	          v. </a:t>
            </a:r>
            <a:r>
              <a:rPr lang="zh-CN" altLang="zh-CN" sz="3200" dirty="0" smtClean="0"/>
              <a:t>使显露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cell 	          n. </a:t>
            </a:r>
            <a:r>
              <a:rPr lang="zh-CN" altLang="zh-CN" sz="3200" dirty="0" smtClean="0"/>
              <a:t>单人监房，监号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blank 	          adj.  </a:t>
            </a:r>
            <a:r>
              <a:rPr lang="zh-CN" altLang="zh-CN" sz="3200" dirty="0" smtClean="0"/>
              <a:t>空白的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squint 	          v. </a:t>
            </a:r>
            <a:r>
              <a:rPr lang="zh-CN" altLang="zh-CN" sz="3200" dirty="0" smtClean="0"/>
              <a:t>眯着（眼）看，瞄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dim 	          adj. </a:t>
            </a:r>
            <a:r>
              <a:rPr lang="zh-CN" altLang="zh-CN" sz="3200" dirty="0" smtClean="0"/>
              <a:t>昏暗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sire 	          n. </a:t>
            </a:r>
            <a:r>
              <a:rPr lang="zh-CN" altLang="zh-CN" sz="3200" dirty="0" smtClean="0"/>
              <a:t>（古用法）陛下</a:t>
            </a:r>
          </a:p>
          <a:p>
            <a:r>
              <a:rPr lang="zh-CN" altLang="zh-CN" sz="3200" dirty="0" smtClean="0"/>
              <a:t>●</a:t>
            </a:r>
            <a:r>
              <a:rPr lang="en-US" altLang="zh-CN" sz="3200" dirty="0" smtClean="0"/>
              <a:t>proceed 	v. </a:t>
            </a:r>
            <a:r>
              <a:rPr lang="zh-CN" altLang="zh-CN" sz="3200" dirty="0" smtClean="0"/>
              <a:t>继续进行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00042"/>
            <a:ext cx="8865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 smtClean="0"/>
              <a:t>Listen to the tape then answer the question below</a:t>
            </a:r>
            <a:r>
              <a:rPr lang="en-US" altLang="zh-CN" sz="3200" dirty="0" smtClean="0"/>
              <a:t>.</a:t>
            </a:r>
            <a:endParaRPr lang="zh-CN" altLang="zh-CN" sz="3200" dirty="0" smtClean="0"/>
          </a:p>
        </p:txBody>
      </p:sp>
      <p:sp>
        <p:nvSpPr>
          <p:cNvPr id="9" name="矩形 8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-500098" y="2071678"/>
            <a:ext cx="1014419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Which actor read the letter in the end</a:t>
            </a:r>
            <a:r>
              <a:rPr lang="en-US" altLang="zh-CN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en-US" altLang="zh-CN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</a:t>
            </a:r>
            <a:r>
              <a:rPr lang="en-US" altLang="zh-CN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aristocrator</a:t>
            </a:r>
            <a:r>
              <a:rPr lang="en-US" altLang="zh-CN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or the </a:t>
            </a:r>
            <a:r>
              <a:rPr lang="en-US" altLang="zh-CN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gaoler</a:t>
            </a:r>
            <a:r>
              <a:rPr lang="en-US" altLang="zh-CN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</a:p>
        </p:txBody>
      </p:sp>
      <p:pic>
        <p:nvPicPr>
          <p:cNvPr id="16" name="内容占位符 15" descr="xswp1-042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358082" y="5286388"/>
            <a:ext cx="1285881" cy="13628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p_large_k2p4_34656a2061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2910" y="285728"/>
            <a:ext cx="74301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Some plays are so successful that they </a:t>
            </a:r>
          </a:p>
          <a:p>
            <a:r>
              <a:rPr lang="en-US" altLang="zh-CN" sz="3600" dirty="0" smtClean="0">
                <a:solidFill>
                  <a:srgbClr val="FF0000"/>
                </a:solidFill>
              </a:rPr>
              <a:t>run</a:t>
            </a:r>
            <a:r>
              <a:rPr lang="en-US" altLang="zh-CN" sz="3600" dirty="0" smtClean="0"/>
              <a:t> for years on end.</a:t>
            </a:r>
            <a:endParaRPr lang="zh-CN" altLang="en-US" sz="3600" dirty="0"/>
          </a:p>
        </p:txBody>
      </p:sp>
      <p:pic>
        <p:nvPicPr>
          <p:cNvPr id="9" name="内容占位符 8" descr="1182712008t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5720" y="500042"/>
            <a:ext cx="285752" cy="306163"/>
          </a:xfrm>
        </p:spPr>
      </p:pic>
      <p:sp>
        <p:nvSpPr>
          <p:cNvPr id="6" name="TextBox 5"/>
          <p:cNvSpPr txBox="1"/>
          <p:nvPr/>
        </p:nvSpPr>
        <p:spPr>
          <a:xfrm>
            <a:off x="571472" y="1643050"/>
            <a:ext cx="735811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run</a:t>
            </a:r>
            <a:r>
              <a:rPr lang="en-US" altLang="zh-CN" sz="3200" dirty="0" smtClean="0"/>
              <a:t> v. </a:t>
            </a:r>
            <a:r>
              <a:rPr lang="zh-CN" altLang="zh-CN" sz="3200" dirty="0" smtClean="0"/>
              <a:t>（戏剧、电影等）</a:t>
            </a:r>
            <a:r>
              <a:rPr lang="zh-CN" altLang="en-US" sz="3200" dirty="0" smtClean="0"/>
              <a:t>连演，连映</a:t>
            </a:r>
            <a:endParaRPr lang="en-US" altLang="zh-CN" sz="3200" dirty="0" smtClean="0"/>
          </a:p>
          <a:p>
            <a:r>
              <a:rPr lang="en-US" altLang="zh-CN" sz="3200" dirty="0" smtClean="0"/>
              <a:t>1. to manage</a:t>
            </a:r>
            <a:endParaRPr lang="zh-CN" altLang="zh-CN" sz="3200" dirty="0" smtClean="0"/>
          </a:p>
          <a:p>
            <a:r>
              <a:rPr lang="en-US" altLang="zh-CN" sz="3200" dirty="0" smtClean="0"/>
              <a:t>Run a successful  furniture business</a:t>
            </a:r>
          </a:p>
          <a:p>
            <a:r>
              <a:rPr lang="en-US" altLang="zh-CN" sz="3200" dirty="0" smtClean="0"/>
              <a:t>2.</a:t>
            </a:r>
            <a:r>
              <a:rPr lang="zh-CN" altLang="en-US" sz="3200" dirty="0" smtClean="0"/>
              <a:t>环绕</a:t>
            </a:r>
            <a:endParaRPr lang="en-US" altLang="zh-CN" sz="3200" dirty="0" smtClean="0"/>
          </a:p>
          <a:p>
            <a:r>
              <a:rPr lang="en-US" altLang="zh-CN" sz="3200" dirty="0" smtClean="0"/>
              <a:t>The high wall runs around the President’s Palace.</a:t>
            </a:r>
          </a:p>
          <a:p>
            <a:r>
              <a:rPr lang="en-US" altLang="zh-CN" sz="3200" dirty="0" smtClean="0"/>
              <a:t>3. to last</a:t>
            </a:r>
          </a:p>
          <a:p>
            <a:r>
              <a:rPr lang="en-US" altLang="zh-CN" sz="3200" dirty="0" smtClean="0"/>
              <a:t>The play runs for 5 years.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" name="内容占位符 5" descr="ef379dda1b5a72ceb7fd48f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4" name="矩形 3"/>
          <p:cNvSpPr/>
          <p:nvPr/>
        </p:nvSpPr>
        <p:spPr>
          <a:xfrm>
            <a:off x="500034" y="357166"/>
            <a:ext cx="785818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/>
              <a:t>4. to become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Passions run high.</a:t>
            </a:r>
          </a:p>
          <a:p>
            <a:r>
              <a:rPr lang="en-US" altLang="zh-CN" sz="3200" dirty="0" smtClean="0"/>
              <a:t>      The river ran dry.</a:t>
            </a:r>
          </a:p>
          <a:p>
            <a:r>
              <a:rPr lang="en-US" altLang="zh-CN" sz="3200" dirty="0" smtClean="0"/>
              <a:t>      The color runs.</a:t>
            </a:r>
          </a:p>
          <a:p>
            <a:endParaRPr lang="en-US" altLang="zh-CN" sz="3200" dirty="0" smtClean="0"/>
          </a:p>
          <a:p>
            <a:endParaRPr lang="en-US" altLang="zh-CN" dirty="0" smtClean="0"/>
          </a:p>
        </p:txBody>
      </p:sp>
      <p:sp>
        <p:nvSpPr>
          <p:cNvPr id="7" name="矩形 6"/>
          <p:cNvSpPr/>
          <p:nvPr/>
        </p:nvSpPr>
        <p:spPr>
          <a:xfrm>
            <a:off x="1714480" y="2786058"/>
            <a:ext cx="32119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Have a guess now</a:t>
            </a:r>
            <a:endParaRPr lang="zh-CN" alt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图片 7" descr="5149469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2643182"/>
            <a:ext cx="952500" cy="952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71604" y="3643314"/>
            <a:ext cx="38767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I have a running nose!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472" y="4500570"/>
            <a:ext cx="8572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5.run for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Run for presidency \mayor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110945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</a:pP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on end 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dirty="0" smtClean="0"/>
              <a:t>1</a:t>
            </a:r>
            <a:r>
              <a:rPr lang="zh-CN" altLang="en-US" sz="3200" dirty="0" smtClean="0"/>
              <a:t>．</a:t>
            </a:r>
            <a:r>
              <a:rPr lang="en-US" altLang="zh-CN" sz="3200" dirty="0" smtClean="0"/>
              <a:t>continuously: </a:t>
            </a:r>
            <a:r>
              <a:rPr lang="zh-CN" altLang="en-US" sz="3200" dirty="0" smtClean="0"/>
              <a:t>连续的，位于具体的时间之后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: He sat there for hours on end.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dirty="0" smtClean="0"/>
              <a:t>      We had hardly anything to eat for days on end.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dirty="0" smtClean="0"/>
              <a:t>      </a:t>
            </a:r>
            <a:r>
              <a:rPr lang="zh-CN" altLang="en-US" sz="3200" dirty="0" smtClean="0"/>
              <a:t>他把自己连续几个小时反锁在房间里。</a:t>
            </a:r>
            <a:endParaRPr lang="en-US" altLang="zh-CN" sz="3200" dirty="0" smtClean="0"/>
          </a:p>
        </p:txBody>
      </p:sp>
      <p:sp>
        <p:nvSpPr>
          <p:cNvPr id="6" name="矩形 5"/>
          <p:cNvSpPr/>
          <p:nvPr/>
        </p:nvSpPr>
        <p:spPr>
          <a:xfrm>
            <a:off x="571472" y="3000372"/>
            <a:ext cx="79296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/>
              <a:t>In many ways, this is unfortunate for the poor actors who are required to go on repeating the same </a:t>
            </a:r>
            <a:r>
              <a:rPr lang="en-US" altLang="zh-CN" sz="3200" dirty="0" smtClean="0">
                <a:solidFill>
                  <a:srgbClr val="FF0000"/>
                </a:solidFill>
              </a:rPr>
              <a:t>lines</a:t>
            </a: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002060"/>
                </a:solidFill>
              </a:rPr>
              <a:t>night after night</a:t>
            </a:r>
            <a:r>
              <a:rPr lang="en-US" altLang="zh-CN" sz="3200" dirty="0" smtClean="0"/>
              <a:t>. 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line</a:t>
            </a:r>
          </a:p>
          <a:p>
            <a:r>
              <a:rPr lang="en-US" altLang="zh-CN" sz="3200" dirty="0" smtClean="0"/>
              <a:t>on the line  </a:t>
            </a:r>
            <a:r>
              <a:rPr lang="zh-CN" altLang="en-US" sz="3200" dirty="0" smtClean="0"/>
              <a:t>在打电话</a:t>
            </a:r>
            <a:endParaRPr lang="en-US" altLang="zh-CN" sz="3200" dirty="0" smtClean="0"/>
          </a:p>
          <a:p>
            <a:r>
              <a:rPr lang="en-US" altLang="zh-CN" sz="3200" dirty="0" smtClean="0"/>
              <a:t>surf on line  </a:t>
            </a:r>
            <a:r>
              <a:rPr lang="zh-CN" altLang="en-US" sz="3200" dirty="0" smtClean="0"/>
              <a:t>网上冲浪</a:t>
            </a:r>
            <a:endParaRPr lang="en-US" altLang="zh-CN" sz="3200" dirty="0" smtClean="0"/>
          </a:p>
          <a:p>
            <a:r>
              <a:rPr lang="en-US" altLang="zh-CN" sz="3200" dirty="0" smtClean="0"/>
              <a:t>line business  </a:t>
            </a:r>
            <a:r>
              <a:rPr lang="zh-CN" altLang="en-US" sz="3200" dirty="0" smtClean="0"/>
              <a:t>行业</a:t>
            </a:r>
            <a:endParaRPr lang="zh-CN" altLang="en-US" sz="3200" dirty="0"/>
          </a:p>
        </p:txBody>
      </p:sp>
      <p:pic>
        <p:nvPicPr>
          <p:cNvPr id="7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3214686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583" y="285728"/>
            <a:ext cx="894641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What line of business is he in?</a:t>
            </a:r>
          </a:p>
          <a:p>
            <a:r>
              <a:rPr lang="en-US" altLang="zh-CN" sz="3200" dirty="0" smtClean="0"/>
              <a:t>Walk o f line</a:t>
            </a:r>
            <a:r>
              <a:rPr lang="zh-CN" altLang="en-US" sz="3200" dirty="0" smtClean="0"/>
              <a:t>阶层，职业，身份</a:t>
            </a:r>
            <a:endParaRPr lang="en-US" altLang="zh-CN" sz="3200" dirty="0" smtClean="0"/>
          </a:p>
          <a:p>
            <a:r>
              <a:rPr lang="en-US" altLang="zh-CN" sz="3200" dirty="0" smtClean="0"/>
              <a:t>Read between the line</a:t>
            </a:r>
            <a:r>
              <a:rPr lang="zh-CN" altLang="en-US" sz="3200" dirty="0" smtClean="0"/>
              <a:t>领会言外之意，弦外之音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dirty="0" smtClean="0">
                <a:solidFill>
                  <a:srgbClr val="FF0000"/>
                </a:solidFill>
              </a:rPr>
              <a:t>Lines  =part </a:t>
            </a:r>
            <a:r>
              <a:rPr lang="zh-CN" altLang="en-US" sz="3200" dirty="0" smtClean="0"/>
              <a:t>台词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endParaRPr lang="en-US" altLang="zh-CN" sz="3200" dirty="0" smtClean="0"/>
          </a:p>
          <a:p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3286124"/>
            <a:ext cx="117869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One would expect them to know their </a:t>
            </a:r>
            <a:r>
              <a:rPr lang="en-US" altLang="zh-CN" sz="3200" dirty="0" smtClean="0">
                <a:solidFill>
                  <a:srgbClr val="7030A0"/>
                </a:solidFill>
              </a:rPr>
              <a:t>parts</a:t>
            </a: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by </a:t>
            </a:r>
          </a:p>
          <a:p>
            <a:r>
              <a:rPr lang="en-US" altLang="zh-CN" sz="3200" dirty="0" smtClean="0">
                <a:solidFill>
                  <a:srgbClr val="FF0000"/>
                </a:solidFill>
              </a:rPr>
              <a:t>heart </a:t>
            </a:r>
            <a:r>
              <a:rPr lang="en-US" altLang="zh-CN" sz="3200" dirty="0" smtClean="0"/>
              <a:t>and never have cause to </a:t>
            </a:r>
            <a:r>
              <a:rPr lang="en-US" altLang="zh-CN" sz="3200" dirty="0" smtClean="0">
                <a:solidFill>
                  <a:srgbClr val="FF0000"/>
                </a:solidFill>
              </a:rPr>
              <a:t>falter</a:t>
            </a:r>
            <a:r>
              <a:rPr lang="en-US" altLang="zh-CN" sz="3200" dirty="0" smtClean="0"/>
              <a:t>. Yet this is not</a:t>
            </a:r>
          </a:p>
          <a:p>
            <a:r>
              <a:rPr lang="en-US" altLang="zh-CN" sz="3200" dirty="0" smtClean="0"/>
              <a:t>always the case.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FF0000"/>
                </a:solidFill>
              </a:rPr>
              <a:t>part </a:t>
            </a:r>
          </a:p>
          <a:p>
            <a:r>
              <a:rPr lang="en-US" altLang="zh-CN" sz="3200" dirty="0" smtClean="0"/>
              <a:t>He’s learning the parts of  Romeo.</a:t>
            </a:r>
            <a:endParaRPr lang="zh-CN" altLang="zh-CN" sz="3200" dirty="0" smtClean="0"/>
          </a:p>
          <a:p>
            <a:endParaRPr lang="zh-CN" altLang="en-US" sz="3200" dirty="0"/>
          </a:p>
        </p:txBody>
      </p:sp>
      <p:pic>
        <p:nvPicPr>
          <p:cNvPr id="8" name="内容占位符 8" descr="1182712008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3429000"/>
            <a:ext cx="285752" cy="30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5" descr="ef379dda1b5a72ceb7fd48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85720" y="214290"/>
            <a:ext cx="700092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falter  </a:t>
            </a:r>
            <a:r>
              <a:rPr lang="zh-CN" altLang="en-US" sz="3200" dirty="0" smtClean="0"/>
              <a:t>结结巴巴，支支吾吾</a:t>
            </a:r>
            <a:endParaRPr lang="en-US" altLang="zh-CN" sz="3200" dirty="0" smtClean="0"/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 Her voice faltered  as she tried to explain.</a:t>
            </a:r>
          </a:p>
          <a:p>
            <a:r>
              <a:rPr lang="en-US" altLang="zh-CN" sz="3200" dirty="0" smtClean="0"/>
              <a:t>      When it comes to speak English ,  I begin to falter.</a:t>
            </a:r>
          </a:p>
          <a:p>
            <a:r>
              <a:rPr lang="en-US" altLang="zh-CN" sz="3200" dirty="0" smtClean="0"/>
              <a:t>       falter a few words</a:t>
            </a:r>
          </a:p>
          <a:p>
            <a:pPr>
              <a:buFont typeface="Wingdings" pitchFamily="2" charset="2"/>
              <a:buChar char="n"/>
            </a:pPr>
            <a:r>
              <a:rPr lang="en-US" altLang="zh-CN" sz="3200" dirty="0" smtClean="0"/>
              <a:t>  </a:t>
            </a:r>
            <a:r>
              <a:rPr lang="en-US" altLang="zh-CN" sz="3200" dirty="0" smtClean="0">
                <a:solidFill>
                  <a:srgbClr val="FF0000"/>
                </a:solidFill>
              </a:rPr>
              <a:t>learn/ know …by heart</a:t>
            </a:r>
            <a:r>
              <a:rPr lang="en-US" altLang="zh-CN" sz="3200" dirty="0" smtClean="0"/>
              <a:t>: </a:t>
            </a:r>
            <a:r>
              <a:rPr lang="zh-CN" altLang="zh-CN" sz="3200" dirty="0" smtClean="0"/>
              <a:t>把…牢记在心</a:t>
            </a:r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.: The sentence is so important that you must learn it by heart.</a:t>
            </a:r>
            <a:endParaRPr lang="zh-CN" altLang="zh-CN" sz="3200" dirty="0" smtClean="0"/>
          </a:p>
          <a:p>
            <a:r>
              <a:rPr lang="en-US" altLang="zh-CN" sz="3200" dirty="0" smtClean="0"/>
              <a:t>       heart and soul </a:t>
            </a:r>
            <a:r>
              <a:rPr lang="zh-CN" altLang="zh-CN" sz="3200" dirty="0" smtClean="0"/>
              <a:t>全心全意</a:t>
            </a:r>
            <a:r>
              <a:rPr lang="zh-CN" altLang="en-US" sz="3200" dirty="0" smtClean="0"/>
              <a:t>地</a:t>
            </a:r>
            <a:endParaRPr lang="zh-CN" altLang="zh-CN" sz="3200" dirty="0" smtClean="0"/>
          </a:p>
          <a:p>
            <a:r>
              <a:rPr lang="en-US" altLang="zh-CN" sz="3200" dirty="0" err="1" smtClean="0"/>
              <a:t>Eg</a:t>
            </a:r>
            <a:r>
              <a:rPr lang="en-US" altLang="zh-CN" sz="3200" dirty="0" smtClean="0"/>
              <a:t>: We serve the students heart and soul.</a:t>
            </a:r>
            <a:endParaRPr lang="zh-CN" altLang="zh-CN" sz="3200" dirty="0" smtClean="0"/>
          </a:p>
          <a:p>
            <a:r>
              <a:rPr lang="en-US" altLang="zh-CN" sz="3200" dirty="0" smtClean="0"/>
              <a:t>       take heart </a:t>
            </a:r>
            <a:r>
              <a:rPr lang="zh-CN" altLang="zh-CN" sz="3200" dirty="0" smtClean="0"/>
              <a:t>鼓起勇气，恢复信心</a:t>
            </a:r>
          </a:p>
          <a:p>
            <a:r>
              <a:rPr lang="en-US" altLang="zh-CN" sz="3200" dirty="0" smtClean="0"/>
              <a:t>       lose heart </a:t>
            </a:r>
            <a:r>
              <a:rPr lang="zh-CN" altLang="zh-CN" sz="3200" dirty="0" smtClean="0"/>
              <a:t>失去信心</a:t>
            </a:r>
          </a:p>
          <a:p>
            <a:r>
              <a:rPr lang="en-US" altLang="zh-CN" sz="3200" dirty="0" smtClean="0"/>
              <a:t>       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1715</Words>
  <Application>Microsoft Office PowerPoint</Application>
  <PresentationFormat>全屏显示(4:3)</PresentationFormat>
  <Paragraphs>221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helloworld</cp:lastModifiedBy>
  <cp:revision>80</cp:revision>
  <dcterms:created xsi:type="dcterms:W3CDTF">2010-11-18T23:58:22Z</dcterms:created>
  <dcterms:modified xsi:type="dcterms:W3CDTF">2010-11-20T02:38:02Z</dcterms:modified>
</cp:coreProperties>
</file>