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3" r:id="rId6"/>
    <p:sldId id="265" r:id="rId7"/>
    <p:sldId id="274" r:id="rId8"/>
    <p:sldId id="270" r:id="rId9"/>
    <p:sldId id="273" r:id="rId10"/>
    <p:sldId id="275" r:id="rId11"/>
    <p:sldId id="262" r:id="rId12"/>
    <p:sldId id="288" r:id="rId13"/>
    <p:sldId id="282" r:id="rId14"/>
    <p:sldId id="281" r:id="rId15"/>
    <p:sldId id="289" r:id="rId16"/>
    <p:sldId id="290" r:id="rId17"/>
    <p:sldId id="291" r:id="rId18"/>
    <p:sldId id="292" r:id="rId19"/>
    <p:sldId id="293" r:id="rId20"/>
    <p:sldId id="260" r:id="rId21"/>
    <p:sldId id="294" r:id="rId22"/>
    <p:sldId id="272" r:id="rId23"/>
    <p:sldId id="287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86483" autoAdjust="0"/>
  </p:normalViewPr>
  <p:slideViewPr>
    <p:cSldViewPr snapToGrid="0" showGuides="1">
      <p:cViewPr>
        <p:scale>
          <a:sx n="75" d="100"/>
          <a:sy n="75" d="100"/>
        </p:scale>
        <p:origin x="1224" y="9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9E8B-8668-4EE9-81CF-39121E276770}" type="datetimeFigureOut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A3964B-983B-4977-99D1-6ED45E880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9" b="785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C83E5F6-6557-4CD2-A412-A6CBAA1ABD11}"/>
              </a:ext>
            </a:extLst>
          </p:cNvPr>
          <p:cNvSpPr>
            <a:spLocks/>
          </p:cNvSpPr>
          <p:nvPr/>
        </p:nvSpPr>
        <p:spPr>
          <a:xfrm>
            <a:off x="0" y="-3853"/>
            <a:ext cx="7730247" cy="6861853"/>
          </a:xfrm>
          <a:custGeom>
            <a:avLst/>
            <a:gdLst>
              <a:gd name="connsiteX0" fmla="*/ 0 w 7725906"/>
              <a:gd name="connsiteY0" fmla="*/ 0 h 6858000"/>
              <a:gd name="connsiteX1" fmla="*/ 1 w 7725906"/>
              <a:gd name="connsiteY1" fmla="*/ 0 h 6858000"/>
              <a:gd name="connsiteX2" fmla="*/ 2371242 w 7725906"/>
              <a:gd name="connsiteY2" fmla="*/ 0 h 6858000"/>
              <a:gd name="connsiteX3" fmla="*/ 3862953 w 7725906"/>
              <a:gd name="connsiteY3" fmla="*/ 0 h 6858000"/>
              <a:gd name="connsiteX4" fmla="*/ 7725906 w 7725906"/>
              <a:gd name="connsiteY4" fmla="*/ 3862953 h 6858000"/>
              <a:gd name="connsiteX5" fmla="*/ 6320150 w 7725906"/>
              <a:gd name="connsiteY5" fmla="*/ 6843796 h 6858000"/>
              <a:gd name="connsiteX6" fmla="*/ 6301154 w 7725906"/>
              <a:gd name="connsiteY6" fmla="*/ 6858000 h 6858000"/>
              <a:gd name="connsiteX7" fmla="*/ 2371242 w 7725906"/>
              <a:gd name="connsiteY7" fmla="*/ 6858000 h 6858000"/>
              <a:gd name="connsiteX8" fmla="*/ 1424752 w 7725906"/>
              <a:gd name="connsiteY8" fmla="*/ 6858000 h 6858000"/>
              <a:gd name="connsiteX9" fmla="*/ 1 w 7725906"/>
              <a:gd name="connsiteY9" fmla="*/ 6858000 h 6858000"/>
              <a:gd name="connsiteX10" fmla="*/ 1 w 7725906"/>
              <a:gd name="connsiteY10" fmla="*/ 3862986 h 6858000"/>
              <a:gd name="connsiteX11" fmla="*/ 0 w 7725906"/>
              <a:gd name="connsiteY11" fmla="*/ 3862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25906" h="6858000">
                <a:moveTo>
                  <a:pt x="0" y="0"/>
                </a:moveTo>
                <a:lnTo>
                  <a:pt x="1" y="0"/>
                </a:lnTo>
                <a:lnTo>
                  <a:pt x="2371242" y="0"/>
                </a:lnTo>
                <a:lnTo>
                  <a:pt x="3862953" y="0"/>
                </a:lnTo>
                <a:cubicBezTo>
                  <a:pt x="5996403" y="0"/>
                  <a:pt x="7725906" y="1729503"/>
                  <a:pt x="7725906" y="3862953"/>
                </a:cubicBezTo>
                <a:cubicBezTo>
                  <a:pt x="7725906" y="5063019"/>
                  <a:pt x="7178680" y="6135273"/>
                  <a:pt x="6320150" y="6843796"/>
                </a:cubicBezTo>
                <a:lnTo>
                  <a:pt x="6301154" y="6858000"/>
                </a:lnTo>
                <a:lnTo>
                  <a:pt x="2371242" y="6858000"/>
                </a:lnTo>
                <a:lnTo>
                  <a:pt x="1424752" y="6858000"/>
                </a:lnTo>
                <a:lnTo>
                  <a:pt x="1" y="6858000"/>
                </a:lnTo>
                <a:lnTo>
                  <a:pt x="1" y="3862986"/>
                </a:lnTo>
                <a:lnTo>
                  <a:pt x="0" y="386295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6750" y="952500"/>
            <a:ext cx="5810250" cy="19050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altLang="zh-CN" dirty="0"/>
              <a:t>Presentation Title Goes Here</a:t>
            </a:r>
            <a:endParaRPr lang="zh-CN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666750" y="3219450"/>
            <a:ext cx="5334000" cy="476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add subtitle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5781674"/>
            <a:ext cx="1666875" cy="342900"/>
          </a:xfrm>
          <a:prstGeom prst="rect">
            <a:avLst/>
          </a:prstGeom>
        </p:spPr>
        <p:txBody>
          <a:bodyPr vert="horz" rtlCol="0" anchor="ctr"/>
          <a:lstStyle>
            <a:lvl1pPr marL="0" indent="0" algn="l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50" y="5781674"/>
            <a:ext cx="1514475" cy="342900"/>
          </a:xfrm>
          <a:prstGeom prst="rect">
            <a:avLst/>
          </a:prstGeom>
        </p:spPr>
        <p:txBody>
          <a:bodyPr vert="horz" rtlCol="0" anchor="ctr"/>
          <a:lstStyle>
            <a:lvl1pPr marL="0" indent="0" algn="r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21854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D10539A-C1C4-6938-E08F-ABBF8809B51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27E2AD-3652-ED88-F70A-AB4CB38FE0A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t="-4780" b="-92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21FF61-D406-0CC5-1220-B0D3CCB8BCF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2A54-1ED4-49C6-8154-FC2019FF8FB3}" type="datetime1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96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accent1">
                <a:alpha val="9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60400" y="1500188"/>
            <a:ext cx="2836800" cy="9144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lnSpc>
                <a:spcPct val="100000"/>
              </a:lnSpc>
              <a:defRPr sz="280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 hasCustomPrompt="1"/>
          </p:nvPr>
        </p:nvSpPr>
        <p:spPr>
          <a:xfrm>
            <a:off x="3746500" y="1500187"/>
            <a:ext cx="7772400" cy="4633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2025/9/24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9" name="Group 8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3621019" y="1500188"/>
              <a:ext cx="0" cy="4633913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Freeform: Shape 11"/>
            <p:cNvSpPr>
              <a:spLocks noChangeAspect="1"/>
            </p:cNvSpPr>
            <p:nvPr/>
          </p:nvSpPr>
          <p:spPr bwMode="auto">
            <a:xfrm>
              <a:off x="2626456" y="5219207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04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691655-6B77-4DAF-AB38-A73A3DDE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00" t="12500" r="8330" b="3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91EDD95-E964-451B-A1CA-2E621A776E7C}"/>
              </a:ext>
            </a:extLst>
          </p:cNvPr>
          <p:cNvSpPr>
            <a:spLocks/>
          </p:cNvSpPr>
          <p:nvPr/>
        </p:nvSpPr>
        <p:spPr>
          <a:xfrm>
            <a:off x="0" y="-3853"/>
            <a:ext cx="7730247" cy="6861853"/>
          </a:xfrm>
          <a:custGeom>
            <a:avLst/>
            <a:gdLst>
              <a:gd name="connsiteX0" fmla="*/ 0 w 7725906"/>
              <a:gd name="connsiteY0" fmla="*/ 0 h 6858000"/>
              <a:gd name="connsiteX1" fmla="*/ 1 w 7725906"/>
              <a:gd name="connsiteY1" fmla="*/ 0 h 6858000"/>
              <a:gd name="connsiteX2" fmla="*/ 2371242 w 7725906"/>
              <a:gd name="connsiteY2" fmla="*/ 0 h 6858000"/>
              <a:gd name="connsiteX3" fmla="*/ 3862953 w 7725906"/>
              <a:gd name="connsiteY3" fmla="*/ 0 h 6858000"/>
              <a:gd name="connsiteX4" fmla="*/ 7725906 w 7725906"/>
              <a:gd name="connsiteY4" fmla="*/ 3862953 h 6858000"/>
              <a:gd name="connsiteX5" fmla="*/ 6320150 w 7725906"/>
              <a:gd name="connsiteY5" fmla="*/ 6843796 h 6858000"/>
              <a:gd name="connsiteX6" fmla="*/ 6301154 w 7725906"/>
              <a:gd name="connsiteY6" fmla="*/ 6858000 h 6858000"/>
              <a:gd name="connsiteX7" fmla="*/ 2371242 w 7725906"/>
              <a:gd name="connsiteY7" fmla="*/ 6858000 h 6858000"/>
              <a:gd name="connsiteX8" fmla="*/ 1424752 w 7725906"/>
              <a:gd name="connsiteY8" fmla="*/ 6858000 h 6858000"/>
              <a:gd name="connsiteX9" fmla="*/ 1 w 7725906"/>
              <a:gd name="connsiteY9" fmla="*/ 6858000 h 6858000"/>
              <a:gd name="connsiteX10" fmla="*/ 1 w 7725906"/>
              <a:gd name="connsiteY10" fmla="*/ 3862986 h 6858000"/>
              <a:gd name="connsiteX11" fmla="*/ 0 w 7725906"/>
              <a:gd name="connsiteY11" fmla="*/ 3862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25906" h="6858000">
                <a:moveTo>
                  <a:pt x="0" y="0"/>
                </a:moveTo>
                <a:lnTo>
                  <a:pt x="1" y="0"/>
                </a:lnTo>
                <a:lnTo>
                  <a:pt x="2371242" y="0"/>
                </a:lnTo>
                <a:lnTo>
                  <a:pt x="3862953" y="0"/>
                </a:lnTo>
                <a:cubicBezTo>
                  <a:pt x="5996403" y="0"/>
                  <a:pt x="7725906" y="1729503"/>
                  <a:pt x="7725906" y="3862953"/>
                </a:cubicBezTo>
                <a:cubicBezTo>
                  <a:pt x="7725906" y="5063019"/>
                  <a:pt x="7178680" y="6135273"/>
                  <a:pt x="6320150" y="6843796"/>
                </a:cubicBezTo>
                <a:lnTo>
                  <a:pt x="6301154" y="6858000"/>
                </a:lnTo>
                <a:lnTo>
                  <a:pt x="2371242" y="6858000"/>
                </a:lnTo>
                <a:lnTo>
                  <a:pt x="1424752" y="6858000"/>
                </a:lnTo>
                <a:lnTo>
                  <a:pt x="1" y="6858000"/>
                </a:lnTo>
                <a:lnTo>
                  <a:pt x="1" y="3862986"/>
                </a:lnTo>
                <a:lnTo>
                  <a:pt x="0" y="3862953"/>
                </a:lnTo>
                <a:close/>
              </a:path>
            </a:pathLst>
          </a:custGeom>
          <a:gradFill flip="none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57250" y="1905000"/>
            <a:ext cx="5334000" cy="857250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US" altLang="zh-CN" dirty="0"/>
              <a:t>Click to add title</a:t>
            </a:r>
            <a:endParaRPr lang="zh-CN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57250" y="2762250"/>
            <a:ext cx="5334000" cy="9525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0" i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US" altLang="zh-CN" dirty="0"/>
              <a:t>Click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6549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D10539A-C1C4-6938-E08F-ABBF8809B51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27E2AD-3652-ED88-F70A-AB4CB38FE0A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0">
              <a:blip r:embed="rId2"/>
              <a:srcRect/>
              <a:stretch>
                <a:fillRect t="-4780" b="-92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1FF61-D406-0CC5-1220-B0D3CCB8BCF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2A54-1ED4-49C6-8154-FC2019FF8FB3}" type="datetime1">
              <a:rPr lang="zh-CN" altLang="en-US" smtClean="0"/>
              <a:t>2025/9/24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812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D36A-0885-4071-9EF1-0FE4286E17CF}" type="datetime1">
              <a:rPr lang="zh-CN" altLang="en-US" smtClean="0"/>
              <a:t>2025/9/24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8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8D41A9-6852-4875-898A-CB06BA3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9" b="785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CA209C7-9819-4C62-A63A-BB1393E24863}"/>
              </a:ext>
            </a:extLst>
          </p:cNvPr>
          <p:cNvSpPr>
            <a:spLocks/>
          </p:cNvSpPr>
          <p:nvPr/>
        </p:nvSpPr>
        <p:spPr>
          <a:xfrm>
            <a:off x="0" y="-3853"/>
            <a:ext cx="7730247" cy="6861853"/>
          </a:xfrm>
          <a:custGeom>
            <a:avLst/>
            <a:gdLst>
              <a:gd name="connsiteX0" fmla="*/ 0 w 7725906"/>
              <a:gd name="connsiteY0" fmla="*/ 0 h 6858000"/>
              <a:gd name="connsiteX1" fmla="*/ 1 w 7725906"/>
              <a:gd name="connsiteY1" fmla="*/ 0 h 6858000"/>
              <a:gd name="connsiteX2" fmla="*/ 2371242 w 7725906"/>
              <a:gd name="connsiteY2" fmla="*/ 0 h 6858000"/>
              <a:gd name="connsiteX3" fmla="*/ 3862953 w 7725906"/>
              <a:gd name="connsiteY3" fmla="*/ 0 h 6858000"/>
              <a:gd name="connsiteX4" fmla="*/ 7725906 w 7725906"/>
              <a:gd name="connsiteY4" fmla="*/ 3862953 h 6858000"/>
              <a:gd name="connsiteX5" fmla="*/ 6320150 w 7725906"/>
              <a:gd name="connsiteY5" fmla="*/ 6843796 h 6858000"/>
              <a:gd name="connsiteX6" fmla="*/ 6301154 w 7725906"/>
              <a:gd name="connsiteY6" fmla="*/ 6858000 h 6858000"/>
              <a:gd name="connsiteX7" fmla="*/ 2371242 w 7725906"/>
              <a:gd name="connsiteY7" fmla="*/ 6858000 h 6858000"/>
              <a:gd name="connsiteX8" fmla="*/ 1424752 w 7725906"/>
              <a:gd name="connsiteY8" fmla="*/ 6858000 h 6858000"/>
              <a:gd name="connsiteX9" fmla="*/ 1 w 7725906"/>
              <a:gd name="connsiteY9" fmla="*/ 6858000 h 6858000"/>
              <a:gd name="connsiteX10" fmla="*/ 1 w 7725906"/>
              <a:gd name="connsiteY10" fmla="*/ 3862986 h 6858000"/>
              <a:gd name="connsiteX11" fmla="*/ 0 w 7725906"/>
              <a:gd name="connsiteY11" fmla="*/ 3862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25906" h="6858000">
                <a:moveTo>
                  <a:pt x="0" y="0"/>
                </a:moveTo>
                <a:lnTo>
                  <a:pt x="1" y="0"/>
                </a:lnTo>
                <a:lnTo>
                  <a:pt x="2371242" y="0"/>
                </a:lnTo>
                <a:lnTo>
                  <a:pt x="3862953" y="0"/>
                </a:lnTo>
                <a:cubicBezTo>
                  <a:pt x="5996403" y="0"/>
                  <a:pt x="7725906" y="1729503"/>
                  <a:pt x="7725906" y="3862953"/>
                </a:cubicBezTo>
                <a:cubicBezTo>
                  <a:pt x="7725906" y="5063019"/>
                  <a:pt x="7178680" y="6135273"/>
                  <a:pt x="6320150" y="6843796"/>
                </a:cubicBezTo>
                <a:lnTo>
                  <a:pt x="6301154" y="6858000"/>
                </a:lnTo>
                <a:lnTo>
                  <a:pt x="2371242" y="6858000"/>
                </a:lnTo>
                <a:lnTo>
                  <a:pt x="1424752" y="6858000"/>
                </a:lnTo>
                <a:lnTo>
                  <a:pt x="1" y="6858000"/>
                </a:lnTo>
                <a:lnTo>
                  <a:pt x="1" y="3862986"/>
                </a:lnTo>
                <a:lnTo>
                  <a:pt x="0" y="386295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66750" y="952500"/>
            <a:ext cx="5810250" cy="19050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5781674"/>
            <a:ext cx="1666875" cy="342900"/>
          </a:xfrm>
          <a:prstGeom prst="rect">
            <a:avLst/>
          </a:prstGeom>
        </p:spPr>
        <p:txBody>
          <a:bodyPr vert="horz" rtlCol="0" anchor="ctr"/>
          <a:lstStyle>
            <a:lvl1pPr marL="0" indent="0" algn="l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Speaker name and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50" y="5781674"/>
            <a:ext cx="1514475" cy="342900"/>
          </a:xfrm>
          <a:prstGeom prst="rect">
            <a:avLst/>
          </a:prstGeom>
        </p:spPr>
        <p:txBody>
          <a:bodyPr vert="horz" rtlCol="0" anchor="ctr"/>
          <a:lstStyle>
            <a:lvl1pPr marL="0" indent="0" algn="r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3695142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</a:t>
            </a:r>
            <a:r>
              <a:rPr lang="en-US" altLang="zh-CN" dirty="0"/>
              <a:t>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EBC5-1D0D-411D-9EE3-C6F41EFD080C}" type="datetime1">
              <a:rPr lang="zh-CN" altLang="en-US" smtClean="0"/>
              <a:t>2025/9/24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OfficePLUS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10.sv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9.png"/><Relationship Id="rId5" Type="http://schemas.openxmlformats.org/officeDocument/2006/relationships/tags" Target="../tags/tag30.xml"/><Relationship Id="rId10" Type="http://schemas.openxmlformats.org/officeDocument/2006/relationships/image" Target="../media/image8.svg"/><Relationship Id="rId4" Type="http://schemas.openxmlformats.org/officeDocument/2006/relationships/tags" Target="../tags/tag29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400" y="1133476"/>
            <a:ext cx="11114672" cy="1905000"/>
          </a:xfr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电商行业基于</a:t>
            </a:r>
            <a:r>
              <a:rPr lang="en-US" altLang="zh-CN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</a:t>
            </a:r>
            <a:r>
              <a:rPr lang="zh-CN" alt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智能客服项目</a:t>
            </a:r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66750" y="3219450"/>
            <a:ext cx="1932071" cy="1169670"/>
          </a:xfrm>
        </p:spPr>
        <p:txBody>
          <a:bodyPr wrap="square">
            <a:normAutofit/>
          </a:bodyPr>
          <a:lstStyle/>
          <a:p>
            <a:r>
              <a:rPr lang="zh-CN" altLang="en-US" sz="2800" b="1" spc="300" dirty="0"/>
              <a:t>立项汇报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76275" y="5637295"/>
            <a:ext cx="1932071" cy="696128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汇报人：缪传海（项目部）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60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altLang="zh-CN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04.</a:t>
            </a:r>
            <a:r>
              <a:rPr lang="zh-CN" altLang="en-US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核心方案设计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52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6750" y="1307433"/>
            <a:ext cx="10858500" cy="3042037"/>
            <a:chOff x="666750" y="1307433"/>
            <a:chExt cx="10858500" cy="3042037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DF982A8-E8ED-419D-B102-31BC86503E08}"/>
                </a:ext>
              </a:extLst>
            </p:cNvPr>
            <p:cNvGrpSpPr/>
            <p:nvPr/>
          </p:nvGrpSpPr>
          <p:grpSpPr>
            <a:xfrm>
              <a:off x="1476286" y="3771900"/>
              <a:ext cx="2620139" cy="577570"/>
              <a:chOff x="1828033" y="2781300"/>
              <a:chExt cx="2620139" cy="577570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C6B91222-ADAA-48C2-8B30-F129AE89EA05}"/>
                  </a:ext>
                </a:extLst>
              </p:cNvPr>
              <p:cNvGrpSpPr/>
              <p:nvPr/>
            </p:nvGrpSpPr>
            <p:grpSpPr>
              <a:xfrm>
                <a:off x="1828033" y="2781300"/>
                <a:ext cx="577572" cy="577570"/>
                <a:chOff x="3866383" y="1521362"/>
                <a:chExt cx="444222" cy="444220"/>
              </a:xfrm>
            </p:grpSpPr>
            <p:sp>
              <p:nvSpPr>
                <p:cNvPr id="5" name="椭圆 4">
                  <a:extLst>
                    <a:ext uri="{FF2B5EF4-FFF2-40B4-BE49-F238E27FC236}">
                      <a16:creationId xmlns:a16="http://schemas.microsoft.com/office/drawing/2014/main" id="{C6A30489-0C6C-4195-A7C5-AD1C4A7EBF81}"/>
                    </a:ext>
                  </a:extLst>
                </p:cNvPr>
                <p:cNvSpPr/>
                <p:nvPr/>
              </p:nvSpPr>
              <p:spPr>
                <a:xfrm>
                  <a:off x="3866383" y="1521362"/>
                  <a:ext cx="444222" cy="444220"/>
                </a:xfrm>
                <a:prstGeom prst="ellipse">
                  <a:avLst/>
                </a:prstGeom>
                <a:solidFill>
                  <a:schemeClr val="accent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>
                  <a:outerShdw blurRad="254000" dist="127000" algn="ctr" rotWithShape="0">
                    <a:schemeClr val="accent1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" name="任意多边形 5">
                  <a:extLst>
                    <a:ext uri="{FF2B5EF4-FFF2-40B4-BE49-F238E27FC236}">
                      <a16:creationId xmlns:a16="http://schemas.microsoft.com/office/drawing/2014/main" id="{F729AF39-2257-404A-9957-AE1CF1443D07}"/>
                    </a:ext>
                  </a:extLst>
                </p:cNvPr>
                <p:cNvSpPr/>
                <p:nvPr/>
              </p:nvSpPr>
              <p:spPr bwMode="auto">
                <a:xfrm>
                  <a:off x="3985714" y="1666389"/>
                  <a:ext cx="205561" cy="154170"/>
                </a:xfrm>
                <a:custGeom>
                  <a:avLst/>
                  <a:gdLst>
                    <a:gd name="connsiteX0" fmla="*/ 505433 w 533400"/>
                    <a:gd name="connsiteY0" fmla="*/ 621 h 400050"/>
                    <a:gd name="connsiteX1" fmla="*/ 534008 w 533400"/>
                    <a:gd name="connsiteY1" fmla="*/ 29196 h 400050"/>
                    <a:gd name="connsiteX2" fmla="*/ 534008 w 533400"/>
                    <a:gd name="connsiteY2" fmla="*/ 372096 h 400050"/>
                    <a:gd name="connsiteX3" fmla="*/ 505433 w 533400"/>
                    <a:gd name="connsiteY3" fmla="*/ 400671 h 400050"/>
                    <a:gd name="connsiteX4" fmla="*/ 29183 w 533400"/>
                    <a:gd name="connsiteY4" fmla="*/ 400671 h 400050"/>
                    <a:gd name="connsiteX5" fmla="*/ 608 w 533400"/>
                    <a:gd name="connsiteY5" fmla="*/ 372096 h 400050"/>
                    <a:gd name="connsiteX6" fmla="*/ 608 w 533400"/>
                    <a:gd name="connsiteY6" fmla="*/ 29196 h 400050"/>
                    <a:gd name="connsiteX7" fmla="*/ 29183 w 533400"/>
                    <a:gd name="connsiteY7" fmla="*/ 621 h 400050"/>
                    <a:gd name="connsiteX8" fmla="*/ 505433 w 533400"/>
                    <a:gd name="connsiteY8" fmla="*/ 621 h 400050"/>
                    <a:gd name="connsiteX9" fmla="*/ 391419 w 533400"/>
                    <a:gd name="connsiteY9" fmla="*/ 198646 h 400050"/>
                    <a:gd name="connsiteX10" fmla="*/ 351414 w 533400"/>
                    <a:gd name="connsiteY10" fmla="*/ 204170 h 400050"/>
                    <a:gd name="connsiteX11" fmla="*/ 351414 w 533400"/>
                    <a:gd name="connsiteY11" fmla="*/ 204170 h 400050"/>
                    <a:gd name="connsiteX12" fmla="*/ 267118 w 533400"/>
                    <a:gd name="connsiteY12" fmla="*/ 315613 h 400050"/>
                    <a:gd name="connsiteX13" fmla="*/ 264641 w 533400"/>
                    <a:gd name="connsiteY13" fmla="*/ 318470 h 400050"/>
                    <a:gd name="connsiteX14" fmla="*/ 224255 w 533400"/>
                    <a:gd name="connsiteY14" fmla="*/ 318756 h 400050"/>
                    <a:gd name="connsiteX15" fmla="*/ 224255 w 533400"/>
                    <a:gd name="connsiteY15" fmla="*/ 318756 h 400050"/>
                    <a:gd name="connsiteX16" fmla="*/ 162152 w 533400"/>
                    <a:gd name="connsiteY16" fmla="*/ 257415 h 400050"/>
                    <a:gd name="connsiteX17" fmla="*/ 160247 w 533400"/>
                    <a:gd name="connsiteY17" fmla="*/ 255701 h 400050"/>
                    <a:gd name="connsiteX18" fmla="*/ 120052 w 533400"/>
                    <a:gd name="connsiteY18" fmla="*/ 259606 h 400050"/>
                    <a:gd name="connsiteX19" fmla="*/ 120052 w 533400"/>
                    <a:gd name="connsiteY19" fmla="*/ 259606 h 400050"/>
                    <a:gd name="connsiteX20" fmla="*/ 32517 w 533400"/>
                    <a:gd name="connsiteY20" fmla="*/ 366095 h 400050"/>
                    <a:gd name="connsiteX21" fmla="*/ 30326 w 533400"/>
                    <a:gd name="connsiteY21" fmla="*/ 372096 h 400050"/>
                    <a:gd name="connsiteX22" fmla="*/ 39851 w 533400"/>
                    <a:gd name="connsiteY22" fmla="*/ 381621 h 400050"/>
                    <a:gd name="connsiteX23" fmla="*/ 39851 w 533400"/>
                    <a:gd name="connsiteY23" fmla="*/ 381621 h 400050"/>
                    <a:gd name="connsiteX24" fmla="*/ 497242 w 533400"/>
                    <a:gd name="connsiteY24" fmla="*/ 381621 h 400050"/>
                    <a:gd name="connsiteX25" fmla="*/ 502480 w 533400"/>
                    <a:gd name="connsiteY25" fmla="*/ 380002 h 400050"/>
                    <a:gd name="connsiteX26" fmla="*/ 505147 w 533400"/>
                    <a:gd name="connsiteY26" fmla="*/ 366762 h 400050"/>
                    <a:gd name="connsiteX27" fmla="*/ 505147 w 533400"/>
                    <a:gd name="connsiteY27" fmla="*/ 366762 h 400050"/>
                    <a:gd name="connsiteX28" fmla="*/ 397991 w 533400"/>
                    <a:gd name="connsiteY28" fmla="*/ 205504 h 400050"/>
                    <a:gd name="connsiteX29" fmla="*/ 391419 w 533400"/>
                    <a:gd name="connsiteY29" fmla="*/ 198646 h 400050"/>
                    <a:gd name="connsiteX30" fmla="*/ 95858 w 533400"/>
                    <a:gd name="connsiteY30" fmla="*/ 57771 h 400050"/>
                    <a:gd name="connsiteX31" fmla="*/ 57758 w 533400"/>
                    <a:gd name="connsiteY31" fmla="*/ 95871 h 400050"/>
                    <a:gd name="connsiteX32" fmla="*/ 95858 w 533400"/>
                    <a:gd name="connsiteY32" fmla="*/ 133971 h 400050"/>
                    <a:gd name="connsiteX33" fmla="*/ 133958 w 533400"/>
                    <a:gd name="connsiteY33" fmla="*/ 95871 h 400050"/>
                    <a:gd name="connsiteX34" fmla="*/ 95858 w 533400"/>
                    <a:gd name="connsiteY34" fmla="*/ 57771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33400" h="400050">
                      <a:moveTo>
                        <a:pt x="505433" y="621"/>
                      </a:moveTo>
                      <a:cubicBezTo>
                        <a:pt x="521245" y="621"/>
                        <a:pt x="534008" y="13385"/>
                        <a:pt x="534008" y="29196"/>
                      </a:cubicBezTo>
                      <a:lnTo>
                        <a:pt x="534008" y="372096"/>
                      </a:lnTo>
                      <a:cubicBezTo>
                        <a:pt x="534008" y="387907"/>
                        <a:pt x="521245" y="400671"/>
                        <a:pt x="505433" y="400671"/>
                      </a:cubicBezTo>
                      <a:lnTo>
                        <a:pt x="29183" y="400671"/>
                      </a:lnTo>
                      <a:cubicBezTo>
                        <a:pt x="13371" y="400671"/>
                        <a:pt x="608" y="387907"/>
                        <a:pt x="608" y="372096"/>
                      </a:cubicBezTo>
                      <a:lnTo>
                        <a:pt x="608" y="29196"/>
                      </a:lnTo>
                      <a:cubicBezTo>
                        <a:pt x="608" y="13385"/>
                        <a:pt x="13371" y="621"/>
                        <a:pt x="29183" y="621"/>
                      </a:cubicBezTo>
                      <a:lnTo>
                        <a:pt x="505433" y="621"/>
                      </a:lnTo>
                      <a:close/>
                      <a:moveTo>
                        <a:pt x="391419" y="198646"/>
                      </a:moveTo>
                      <a:cubicBezTo>
                        <a:pt x="378846" y="189121"/>
                        <a:pt x="360939" y="191597"/>
                        <a:pt x="351414" y="204170"/>
                      </a:cubicBezTo>
                      <a:lnTo>
                        <a:pt x="351414" y="204170"/>
                      </a:lnTo>
                      <a:lnTo>
                        <a:pt x="267118" y="315613"/>
                      </a:lnTo>
                      <a:cubicBezTo>
                        <a:pt x="266355" y="316660"/>
                        <a:pt x="265498" y="317518"/>
                        <a:pt x="264641" y="318470"/>
                      </a:cubicBezTo>
                      <a:cubicBezTo>
                        <a:pt x="253592" y="329710"/>
                        <a:pt x="235495" y="329805"/>
                        <a:pt x="224255" y="318756"/>
                      </a:cubicBezTo>
                      <a:lnTo>
                        <a:pt x="224255" y="318756"/>
                      </a:lnTo>
                      <a:lnTo>
                        <a:pt x="162152" y="257415"/>
                      </a:lnTo>
                      <a:cubicBezTo>
                        <a:pt x="161485" y="256844"/>
                        <a:pt x="160914" y="256177"/>
                        <a:pt x="160247" y="255701"/>
                      </a:cubicBezTo>
                      <a:cubicBezTo>
                        <a:pt x="148055" y="245699"/>
                        <a:pt x="130053" y="247414"/>
                        <a:pt x="120052" y="259606"/>
                      </a:cubicBezTo>
                      <a:lnTo>
                        <a:pt x="120052" y="259606"/>
                      </a:lnTo>
                      <a:lnTo>
                        <a:pt x="32517" y="366095"/>
                      </a:lnTo>
                      <a:cubicBezTo>
                        <a:pt x="31088" y="367810"/>
                        <a:pt x="30326" y="369905"/>
                        <a:pt x="30326" y="372096"/>
                      </a:cubicBezTo>
                      <a:cubicBezTo>
                        <a:pt x="30326" y="377335"/>
                        <a:pt x="34612" y="381621"/>
                        <a:pt x="39851" y="381621"/>
                      </a:cubicBezTo>
                      <a:lnTo>
                        <a:pt x="39851" y="381621"/>
                      </a:lnTo>
                      <a:lnTo>
                        <a:pt x="497242" y="381621"/>
                      </a:lnTo>
                      <a:cubicBezTo>
                        <a:pt x="499146" y="381621"/>
                        <a:pt x="500956" y="381050"/>
                        <a:pt x="502480" y="380002"/>
                      </a:cubicBezTo>
                      <a:cubicBezTo>
                        <a:pt x="506862" y="377049"/>
                        <a:pt x="508005" y="371144"/>
                        <a:pt x="505147" y="366762"/>
                      </a:cubicBezTo>
                      <a:lnTo>
                        <a:pt x="505147" y="366762"/>
                      </a:lnTo>
                      <a:lnTo>
                        <a:pt x="397991" y="205504"/>
                      </a:lnTo>
                      <a:cubicBezTo>
                        <a:pt x="396181" y="202932"/>
                        <a:pt x="393990" y="200551"/>
                        <a:pt x="391419" y="198646"/>
                      </a:cubicBezTo>
                      <a:close/>
                      <a:moveTo>
                        <a:pt x="95858" y="57771"/>
                      </a:moveTo>
                      <a:cubicBezTo>
                        <a:pt x="74808" y="57771"/>
                        <a:pt x="57758" y="74821"/>
                        <a:pt x="57758" y="95871"/>
                      </a:cubicBezTo>
                      <a:cubicBezTo>
                        <a:pt x="57758" y="116921"/>
                        <a:pt x="74808" y="133971"/>
                        <a:pt x="95858" y="133971"/>
                      </a:cubicBezTo>
                      <a:cubicBezTo>
                        <a:pt x="116908" y="133971"/>
                        <a:pt x="133958" y="116921"/>
                        <a:pt x="133958" y="95871"/>
                      </a:cubicBezTo>
                      <a:cubicBezTo>
                        <a:pt x="133958" y="74821"/>
                        <a:pt x="116908" y="57771"/>
                        <a:pt x="95858" y="577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BD7469A-748A-4C44-988E-D3E25486E306}"/>
                  </a:ext>
                </a:extLst>
              </p:cNvPr>
              <p:cNvSpPr txBox="1"/>
              <p:nvPr/>
            </p:nvSpPr>
            <p:spPr>
              <a:xfrm>
                <a:off x="2447308" y="2885419"/>
                <a:ext cx="2000864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电商知识图谱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9EEA5D2-6CBF-42A2-9FBD-02EFAF803D64}"/>
                </a:ext>
              </a:extLst>
            </p:cNvPr>
            <p:cNvGrpSpPr>
              <a:grpSpLocks/>
            </p:cNvGrpSpPr>
            <p:nvPr/>
          </p:nvGrpSpPr>
          <p:grpSpPr>
            <a:xfrm>
              <a:off x="4779579" y="3771900"/>
              <a:ext cx="577572" cy="577570"/>
              <a:chOff x="4669386" y="1521362"/>
              <a:chExt cx="444222" cy="444220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769EAAE8-BFFD-4D4D-9181-B9273B4D4B7C}"/>
                  </a:ext>
                </a:extLst>
              </p:cNvPr>
              <p:cNvSpPr/>
              <p:nvPr/>
            </p:nvSpPr>
            <p:spPr>
              <a:xfrm>
                <a:off x="4669386" y="1521362"/>
                <a:ext cx="444222" cy="444220"/>
              </a:xfrm>
              <a:prstGeom prst="ellipse">
                <a:avLst/>
              </a:prstGeom>
              <a:solidFill>
                <a:schemeClr val="accent2"/>
              </a:solidFill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accent2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任意多边形 8">
                <a:extLst>
                  <a:ext uri="{FF2B5EF4-FFF2-40B4-BE49-F238E27FC236}">
                    <a16:creationId xmlns:a16="http://schemas.microsoft.com/office/drawing/2014/main" id="{02647878-711C-4D57-A703-0B7F806D3D40}"/>
                  </a:ext>
                </a:extLst>
              </p:cNvPr>
              <p:cNvSpPr/>
              <p:nvPr/>
            </p:nvSpPr>
            <p:spPr bwMode="auto">
              <a:xfrm>
                <a:off x="4788717" y="1657906"/>
                <a:ext cx="205561" cy="171132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A733A9E-4BE3-4DAF-B3D8-02BB7027C565}"/>
                </a:ext>
              </a:extLst>
            </p:cNvPr>
            <p:cNvSpPr txBox="1"/>
            <p:nvPr/>
          </p:nvSpPr>
          <p:spPr>
            <a:xfrm>
              <a:off x="5398855" y="3876019"/>
              <a:ext cx="2000863" cy="36933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多模态搜索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CAEBEB9-C7EE-49EF-8882-A4D92E04DFC5}"/>
                </a:ext>
              </a:extLst>
            </p:cNvPr>
            <p:cNvGrpSpPr/>
            <p:nvPr/>
          </p:nvGrpSpPr>
          <p:grpSpPr>
            <a:xfrm>
              <a:off x="8082872" y="3771900"/>
              <a:ext cx="2632842" cy="577570"/>
              <a:chOff x="8434619" y="2781300"/>
              <a:chExt cx="2632842" cy="577570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181D9F14-701E-40E7-997A-85C89BC1143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8434619" y="2781300"/>
                <a:ext cx="577572" cy="577570"/>
                <a:chOff x="5472389" y="1521362"/>
                <a:chExt cx="444222" cy="444220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A6F81A63-B903-4CD8-9AED-ABFAA82E8CA3}"/>
                    </a:ext>
                  </a:extLst>
                </p:cNvPr>
                <p:cNvSpPr/>
                <p:nvPr/>
              </p:nvSpPr>
              <p:spPr>
                <a:xfrm>
                  <a:off x="5472389" y="1521362"/>
                  <a:ext cx="444222" cy="444220"/>
                </a:xfrm>
                <a:prstGeom prst="ellipse">
                  <a:avLst/>
                </a:prstGeom>
                <a:solidFill>
                  <a:schemeClr val="accent3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>
                  <a:outerShdw blurRad="254000" dist="127000" algn="ctr" rotWithShape="0">
                    <a:schemeClr val="accent3"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任意多边形 11">
                  <a:extLst>
                    <a:ext uri="{FF2B5EF4-FFF2-40B4-BE49-F238E27FC236}">
                      <a16:creationId xmlns:a16="http://schemas.microsoft.com/office/drawing/2014/main" id="{4792AA57-3B90-46F3-B1C6-3F2F71FF01AF}"/>
                    </a:ext>
                  </a:extLst>
                </p:cNvPr>
                <p:cNvSpPr/>
                <p:nvPr/>
              </p:nvSpPr>
              <p:spPr bwMode="auto">
                <a:xfrm>
                  <a:off x="5591719" y="1649866"/>
                  <a:ext cx="205561" cy="187207"/>
                </a:xfrm>
                <a:custGeom>
                  <a:avLst/>
                  <a:gdLst>
                    <a:gd name="connsiteX0" fmla="*/ 125329 w 533400"/>
                    <a:gd name="connsiteY0" fmla="*/ 229221 h 485775"/>
                    <a:gd name="connsiteX1" fmla="*/ 125329 w 533400"/>
                    <a:gd name="connsiteY1" fmla="*/ 276846 h 485775"/>
                    <a:gd name="connsiteX2" fmla="*/ 144379 w 533400"/>
                    <a:gd name="connsiteY2" fmla="*/ 276846 h 485775"/>
                    <a:gd name="connsiteX3" fmla="*/ 144379 w 533400"/>
                    <a:gd name="connsiteY3" fmla="*/ 229221 h 485775"/>
                    <a:gd name="connsiteX4" fmla="*/ 392029 w 533400"/>
                    <a:gd name="connsiteY4" fmla="*/ 229221 h 485775"/>
                    <a:gd name="connsiteX5" fmla="*/ 392029 w 533400"/>
                    <a:gd name="connsiteY5" fmla="*/ 276846 h 485775"/>
                    <a:gd name="connsiteX6" fmla="*/ 411079 w 533400"/>
                    <a:gd name="connsiteY6" fmla="*/ 276846 h 485775"/>
                    <a:gd name="connsiteX7" fmla="*/ 411079 w 533400"/>
                    <a:gd name="connsiteY7" fmla="*/ 229221 h 485775"/>
                    <a:gd name="connsiteX8" fmla="*/ 534904 w 533400"/>
                    <a:gd name="connsiteY8" fmla="*/ 229221 h 485775"/>
                    <a:gd name="connsiteX9" fmla="*/ 534904 w 533400"/>
                    <a:gd name="connsiteY9" fmla="*/ 457821 h 485775"/>
                    <a:gd name="connsiteX10" fmla="*/ 506329 w 533400"/>
                    <a:gd name="connsiteY10" fmla="*/ 486396 h 485775"/>
                    <a:gd name="connsiteX11" fmla="*/ 30079 w 533400"/>
                    <a:gd name="connsiteY11" fmla="*/ 486396 h 485775"/>
                    <a:gd name="connsiteX12" fmla="*/ 1504 w 533400"/>
                    <a:gd name="connsiteY12" fmla="*/ 457821 h 485775"/>
                    <a:gd name="connsiteX13" fmla="*/ 1504 w 533400"/>
                    <a:gd name="connsiteY13" fmla="*/ 229221 h 485775"/>
                    <a:gd name="connsiteX14" fmla="*/ 125329 w 533400"/>
                    <a:gd name="connsiteY14" fmla="*/ 229221 h 485775"/>
                    <a:gd name="connsiteX15" fmla="*/ 372979 w 533400"/>
                    <a:gd name="connsiteY15" fmla="*/ 621 h 485775"/>
                    <a:gd name="connsiteX16" fmla="*/ 411079 w 533400"/>
                    <a:gd name="connsiteY16" fmla="*/ 36816 h 485775"/>
                    <a:gd name="connsiteX17" fmla="*/ 411079 w 533400"/>
                    <a:gd name="connsiteY17" fmla="*/ 38721 h 485775"/>
                    <a:gd name="connsiteX18" fmla="*/ 411079 w 533400"/>
                    <a:gd name="connsiteY18" fmla="*/ 114921 h 485775"/>
                    <a:gd name="connsiteX19" fmla="*/ 506329 w 533400"/>
                    <a:gd name="connsiteY19" fmla="*/ 114921 h 485775"/>
                    <a:gd name="connsiteX20" fmla="*/ 534904 w 533400"/>
                    <a:gd name="connsiteY20" fmla="*/ 143496 h 485775"/>
                    <a:gd name="connsiteX21" fmla="*/ 534904 w 533400"/>
                    <a:gd name="connsiteY21" fmla="*/ 210171 h 485775"/>
                    <a:gd name="connsiteX22" fmla="*/ 1504 w 533400"/>
                    <a:gd name="connsiteY22" fmla="*/ 210171 h 485775"/>
                    <a:gd name="connsiteX23" fmla="*/ 1504 w 533400"/>
                    <a:gd name="connsiteY23" fmla="*/ 143496 h 485775"/>
                    <a:gd name="connsiteX24" fmla="*/ 30079 w 533400"/>
                    <a:gd name="connsiteY24" fmla="*/ 114921 h 485775"/>
                    <a:gd name="connsiteX25" fmla="*/ 125329 w 533400"/>
                    <a:gd name="connsiteY25" fmla="*/ 114921 h 485775"/>
                    <a:gd name="connsiteX26" fmla="*/ 125329 w 533400"/>
                    <a:gd name="connsiteY26" fmla="*/ 38721 h 485775"/>
                    <a:gd name="connsiteX27" fmla="*/ 161524 w 533400"/>
                    <a:gd name="connsiteY27" fmla="*/ 621 h 485775"/>
                    <a:gd name="connsiteX28" fmla="*/ 163429 w 533400"/>
                    <a:gd name="connsiteY28" fmla="*/ 621 h 485775"/>
                    <a:gd name="connsiteX29" fmla="*/ 372979 w 533400"/>
                    <a:gd name="connsiteY29" fmla="*/ 621 h 485775"/>
                    <a:gd name="connsiteX30" fmla="*/ 372979 w 533400"/>
                    <a:gd name="connsiteY30" fmla="*/ 19671 h 485775"/>
                    <a:gd name="connsiteX31" fmla="*/ 163429 w 533400"/>
                    <a:gd name="connsiteY31" fmla="*/ 19671 h 485775"/>
                    <a:gd name="connsiteX32" fmla="*/ 144474 w 533400"/>
                    <a:gd name="connsiteY32" fmla="*/ 37292 h 485775"/>
                    <a:gd name="connsiteX33" fmla="*/ 144379 w 533400"/>
                    <a:gd name="connsiteY33" fmla="*/ 38721 h 485775"/>
                    <a:gd name="connsiteX34" fmla="*/ 144379 w 533400"/>
                    <a:gd name="connsiteY34" fmla="*/ 114921 h 485775"/>
                    <a:gd name="connsiteX35" fmla="*/ 392029 w 533400"/>
                    <a:gd name="connsiteY35" fmla="*/ 114921 h 485775"/>
                    <a:gd name="connsiteX36" fmla="*/ 392029 w 533400"/>
                    <a:gd name="connsiteY36" fmla="*/ 38721 h 485775"/>
                    <a:gd name="connsiteX37" fmla="*/ 375836 w 533400"/>
                    <a:gd name="connsiteY37" fmla="*/ 19862 h 485775"/>
                    <a:gd name="connsiteX38" fmla="*/ 374408 w 533400"/>
                    <a:gd name="connsiteY38" fmla="*/ 19671 h 485775"/>
                    <a:gd name="connsiteX39" fmla="*/ 372979 w 533400"/>
                    <a:gd name="connsiteY39" fmla="*/ 19671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485775">
                      <a:moveTo>
                        <a:pt x="125329" y="229221"/>
                      </a:moveTo>
                      <a:lnTo>
                        <a:pt x="125329" y="276846"/>
                      </a:lnTo>
                      <a:lnTo>
                        <a:pt x="144379" y="276846"/>
                      </a:lnTo>
                      <a:lnTo>
                        <a:pt x="144379" y="229221"/>
                      </a:lnTo>
                      <a:lnTo>
                        <a:pt x="392029" y="229221"/>
                      </a:lnTo>
                      <a:lnTo>
                        <a:pt x="392029" y="276846"/>
                      </a:lnTo>
                      <a:lnTo>
                        <a:pt x="411079" y="276846"/>
                      </a:lnTo>
                      <a:lnTo>
                        <a:pt x="411079" y="229221"/>
                      </a:lnTo>
                      <a:lnTo>
                        <a:pt x="534904" y="229221"/>
                      </a:lnTo>
                      <a:lnTo>
                        <a:pt x="534904" y="457821"/>
                      </a:lnTo>
                      <a:cubicBezTo>
                        <a:pt x="534904" y="473632"/>
                        <a:pt x="522141" y="486396"/>
                        <a:pt x="506329" y="486396"/>
                      </a:cubicBezTo>
                      <a:lnTo>
                        <a:pt x="30079" y="486396"/>
                      </a:lnTo>
                      <a:cubicBezTo>
                        <a:pt x="14267" y="486396"/>
                        <a:pt x="1504" y="473632"/>
                        <a:pt x="1504" y="457821"/>
                      </a:cubicBezTo>
                      <a:lnTo>
                        <a:pt x="1504" y="229221"/>
                      </a:lnTo>
                      <a:lnTo>
                        <a:pt x="125329" y="229221"/>
                      </a:lnTo>
                      <a:close/>
                      <a:moveTo>
                        <a:pt x="372979" y="621"/>
                      </a:moveTo>
                      <a:cubicBezTo>
                        <a:pt x="393363" y="621"/>
                        <a:pt x="410031" y="16623"/>
                        <a:pt x="411079" y="36816"/>
                      </a:cubicBezTo>
                      <a:lnTo>
                        <a:pt x="411079" y="38721"/>
                      </a:lnTo>
                      <a:lnTo>
                        <a:pt x="411079" y="114921"/>
                      </a:lnTo>
                      <a:lnTo>
                        <a:pt x="506329" y="114921"/>
                      </a:lnTo>
                      <a:cubicBezTo>
                        <a:pt x="522141" y="114921"/>
                        <a:pt x="534904" y="127685"/>
                        <a:pt x="534904" y="143496"/>
                      </a:cubicBezTo>
                      <a:lnTo>
                        <a:pt x="534904" y="210171"/>
                      </a:lnTo>
                      <a:lnTo>
                        <a:pt x="1504" y="210171"/>
                      </a:lnTo>
                      <a:lnTo>
                        <a:pt x="1504" y="143496"/>
                      </a:lnTo>
                      <a:cubicBezTo>
                        <a:pt x="1504" y="127685"/>
                        <a:pt x="14267" y="114921"/>
                        <a:pt x="30079" y="114921"/>
                      </a:cubicBezTo>
                      <a:lnTo>
                        <a:pt x="125329" y="114921"/>
                      </a:lnTo>
                      <a:lnTo>
                        <a:pt x="125329" y="38721"/>
                      </a:lnTo>
                      <a:cubicBezTo>
                        <a:pt x="125329" y="18337"/>
                        <a:pt x="141331" y="1669"/>
                        <a:pt x="161524" y="621"/>
                      </a:cubicBezTo>
                      <a:lnTo>
                        <a:pt x="163429" y="621"/>
                      </a:lnTo>
                      <a:lnTo>
                        <a:pt x="372979" y="621"/>
                      </a:lnTo>
                      <a:close/>
                      <a:moveTo>
                        <a:pt x="372979" y="19671"/>
                      </a:moveTo>
                      <a:lnTo>
                        <a:pt x="163429" y="19671"/>
                      </a:lnTo>
                      <a:cubicBezTo>
                        <a:pt x="153428" y="19671"/>
                        <a:pt x="145141" y="27482"/>
                        <a:pt x="144474" y="37292"/>
                      </a:cubicBezTo>
                      <a:lnTo>
                        <a:pt x="144379" y="38721"/>
                      </a:lnTo>
                      <a:lnTo>
                        <a:pt x="144379" y="114921"/>
                      </a:lnTo>
                      <a:lnTo>
                        <a:pt x="392029" y="114921"/>
                      </a:lnTo>
                      <a:lnTo>
                        <a:pt x="392029" y="38721"/>
                      </a:lnTo>
                      <a:cubicBezTo>
                        <a:pt x="392029" y="29196"/>
                        <a:pt x="384981" y="21290"/>
                        <a:pt x="375836" y="19862"/>
                      </a:cubicBezTo>
                      <a:lnTo>
                        <a:pt x="374408" y="19671"/>
                      </a:lnTo>
                      <a:lnTo>
                        <a:pt x="372979" y="19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0FED441C-C3EF-4B8C-8FDB-BD4C2309A43E}"/>
                  </a:ext>
                </a:extLst>
              </p:cNvPr>
              <p:cNvSpPr txBox="1"/>
              <p:nvPr/>
            </p:nvSpPr>
            <p:spPr>
              <a:xfrm>
                <a:off x="9066598" y="2885419"/>
                <a:ext cx="2000863" cy="369332"/>
              </a:xfrm>
              <a:prstGeom prst="rect">
                <a:avLst/>
              </a:prstGeom>
              <a:noFill/>
            </p:spPr>
            <p:txBody>
              <a:bodyPr wrap="none" rtlCol="0" anchor="b"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LLM</a:t>
                </a:r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适配优化</a:t>
                </a:r>
              </a:p>
            </p:txBody>
          </p: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730F1568-E559-4C3E-9522-EFA39CB04D3F}"/>
                </a:ext>
              </a:extLst>
            </p:cNvPr>
            <p:cNvSpPr txBox="1"/>
            <p:nvPr/>
          </p:nvSpPr>
          <p:spPr>
            <a:xfrm>
              <a:off x="666750" y="1307433"/>
              <a:ext cx="10858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400" b="1" spc="400" dirty="0">
                  <a:solidFill>
                    <a:schemeClr val="tx1"/>
                  </a:solidFill>
                </a:rPr>
                <a:t>三大核心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13B5AF18-B243-4C90-A7E7-21FB836F9452}"/>
                </a:ext>
              </a:extLst>
            </p:cNvPr>
            <p:cNvCxnSpPr>
              <a:cxnSpLocks/>
            </p:cNvCxnSpPr>
            <p:nvPr/>
          </p:nvCxnSpPr>
          <p:spPr>
            <a:xfrm>
              <a:off x="5637935" y="1976465"/>
              <a:ext cx="903429" cy="0"/>
            </a:xfrm>
            <a:prstGeom prst="line">
              <a:avLst/>
            </a:prstGeom>
            <a:ln w="190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核心方案设计</a:t>
            </a:r>
            <a:endParaRPr lang="en-US" spc="300" dirty="0">
              <a:effectLst>
                <a:outerShdw blurRad="25400" dist="50800" dir="2700000" algn="tl">
                  <a:schemeClr val="bg2">
                    <a:lumMod val="75000"/>
                    <a:alpha val="6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89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BCC7F-0C7B-69FD-7C0E-33559C30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核心方案设计</a:t>
            </a:r>
          </a:p>
        </p:txBody>
      </p:sp>
      <p:grpSp>
        <p:nvGrpSpPr>
          <p:cNvPr id="23" name="组合 7">
            <a:extLst>
              <a:ext uri="{FF2B5EF4-FFF2-40B4-BE49-F238E27FC236}">
                <a16:creationId xmlns:a16="http://schemas.microsoft.com/office/drawing/2014/main" id="{F1EB620B-D850-B68C-326F-7DBBEA8DFE0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555127" y="2949580"/>
            <a:ext cx="6720901" cy="3908420"/>
            <a:chOff x="1795166" y="1661565"/>
            <a:chExt cx="6720901" cy="3908420"/>
          </a:xfrm>
        </p:grpSpPr>
        <p:grpSp>
          <p:nvGrpSpPr>
            <p:cNvPr id="24" name="组合 0">
              <a:extLst>
                <a:ext uri="{FF2B5EF4-FFF2-40B4-BE49-F238E27FC236}">
                  <a16:creationId xmlns:a16="http://schemas.microsoft.com/office/drawing/2014/main" id="{0E5CC1B5-051A-1005-0917-B3EB15368E23}"/>
                </a:ext>
              </a:extLst>
            </p:cNvPr>
            <p:cNvGrpSpPr/>
            <p:nvPr/>
          </p:nvGrpSpPr>
          <p:grpSpPr>
            <a:xfrm>
              <a:off x="1795166" y="1661565"/>
              <a:ext cx="4380393" cy="3908420"/>
              <a:chOff x="1795166" y="1661565"/>
              <a:chExt cx="4380393" cy="3908420"/>
            </a:xfrm>
          </p:grpSpPr>
          <p:sp>
            <p:nvSpPr>
              <p:cNvPr id="55" name="0">
                <a:extLst>
                  <a:ext uri="{FF2B5EF4-FFF2-40B4-BE49-F238E27FC236}">
                    <a16:creationId xmlns:a16="http://schemas.microsoft.com/office/drawing/2014/main" id="{767FC3DC-3615-415E-8459-4552005B7F86}"/>
                  </a:ext>
                </a:extLst>
              </p:cNvPr>
              <p:cNvSpPr/>
              <p:nvPr/>
            </p:nvSpPr>
            <p:spPr>
              <a:xfrm>
                <a:off x="1795166" y="5127177"/>
                <a:ext cx="4380393" cy="44280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56" name="0">
                <a:extLst>
                  <a:ext uri="{FF2B5EF4-FFF2-40B4-BE49-F238E27FC236}">
                    <a16:creationId xmlns:a16="http://schemas.microsoft.com/office/drawing/2014/main" id="{61F685EE-985E-5C9C-8DD4-EFF0C3D7DE68}"/>
                  </a:ext>
                </a:extLst>
              </p:cNvPr>
              <p:cNvSpPr/>
              <p:nvPr/>
            </p:nvSpPr>
            <p:spPr>
              <a:xfrm>
                <a:off x="1796769" y="4677561"/>
                <a:ext cx="4375766" cy="449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56" y="0"/>
                    </a:moveTo>
                    <a:lnTo>
                      <a:pt x="3148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45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57" name="0">
                <a:extLst>
                  <a:ext uri="{FF2B5EF4-FFF2-40B4-BE49-F238E27FC236}">
                    <a16:creationId xmlns:a16="http://schemas.microsoft.com/office/drawing/2014/main" id="{79C0A467-91BA-841E-9EA8-D8F9A60E32A1}"/>
                  </a:ext>
                </a:extLst>
              </p:cNvPr>
              <p:cNvSpPr/>
              <p:nvPr/>
            </p:nvSpPr>
            <p:spPr>
              <a:xfrm>
                <a:off x="2073899" y="4459715"/>
                <a:ext cx="3790108" cy="442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58" name="0">
                <a:extLst>
                  <a:ext uri="{FF2B5EF4-FFF2-40B4-BE49-F238E27FC236}">
                    <a16:creationId xmlns:a16="http://schemas.microsoft.com/office/drawing/2014/main" id="{221B794B-34B2-CB44-A373-6FD9009B4C37}"/>
                  </a:ext>
                </a:extLst>
              </p:cNvPr>
              <p:cNvSpPr/>
              <p:nvPr/>
            </p:nvSpPr>
            <p:spPr>
              <a:xfrm>
                <a:off x="2075501" y="4009779"/>
                <a:ext cx="3786104" cy="449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56" y="0"/>
                    </a:moveTo>
                    <a:lnTo>
                      <a:pt x="3148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456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59" name="0">
                <a:extLst>
                  <a:ext uri="{FF2B5EF4-FFF2-40B4-BE49-F238E27FC236}">
                    <a16:creationId xmlns:a16="http://schemas.microsoft.com/office/drawing/2014/main" id="{89C34716-15ED-973B-8823-5129BA4BA769}"/>
                  </a:ext>
                </a:extLst>
              </p:cNvPr>
              <p:cNvSpPr/>
              <p:nvPr/>
            </p:nvSpPr>
            <p:spPr>
              <a:xfrm>
                <a:off x="2354232" y="3792241"/>
                <a:ext cx="3228640" cy="44280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1" name="0">
                <a:extLst>
                  <a:ext uri="{FF2B5EF4-FFF2-40B4-BE49-F238E27FC236}">
                    <a16:creationId xmlns:a16="http://schemas.microsoft.com/office/drawing/2014/main" id="{9663F3E7-9842-36B3-0DE1-11BCF4988909}"/>
                  </a:ext>
                </a:extLst>
              </p:cNvPr>
              <p:cNvSpPr/>
              <p:nvPr/>
            </p:nvSpPr>
            <p:spPr>
              <a:xfrm>
                <a:off x="2354231" y="3347368"/>
                <a:ext cx="3232646" cy="45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02" y="0"/>
                    </a:moveTo>
                    <a:lnTo>
                      <a:pt x="3671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90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3" name="0">
                <a:extLst>
                  <a:ext uri="{FF2B5EF4-FFF2-40B4-BE49-F238E27FC236}">
                    <a16:creationId xmlns:a16="http://schemas.microsoft.com/office/drawing/2014/main" id="{B05C21F9-F5BF-B9FA-DAF4-DD457E5F69FE}"/>
                  </a:ext>
                </a:extLst>
              </p:cNvPr>
              <p:cNvSpPr/>
              <p:nvPr/>
            </p:nvSpPr>
            <p:spPr>
              <a:xfrm>
                <a:off x="2627356" y="3130020"/>
                <a:ext cx="2683192" cy="4428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4" name="0">
                <a:extLst>
                  <a:ext uri="{FF2B5EF4-FFF2-40B4-BE49-F238E27FC236}">
                    <a16:creationId xmlns:a16="http://schemas.microsoft.com/office/drawing/2014/main" id="{FD8BE48C-A328-961A-ACE3-CA5C9E607618}"/>
                  </a:ext>
                </a:extLst>
              </p:cNvPr>
              <p:cNvSpPr/>
              <p:nvPr/>
            </p:nvSpPr>
            <p:spPr>
              <a:xfrm>
                <a:off x="2627356" y="2687213"/>
                <a:ext cx="2683193" cy="450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45" y="0"/>
                    </a:moveTo>
                    <a:lnTo>
                      <a:pt x="445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14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5" name="0">
                <a:extLst>
                  <a:ext uri="{FF2B5EF4-FFF2-40B4-BE49-F238E27FC236}">
                    <a16:creationId xmlns:a16="http://schemas.microsoft.com/office/drawing/2014/main" id="{9E16EA67-AF51-080C-6FC7-8D6471294E26}"/>
                  </a:ext>
                </a:extLst>
              </p:cNvPr>
              <p:cNvSpPr/>
              <p:nvPr/>
            </p:nvSpPr>
            <p:spPr>
              <a:xfrm>
                <a:off x="2903684" y="2466055"/>
                <a:ext cx="2137744" cy="4428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6" name="0">
                <a:extLst>
                  <a:ext uri="{FF2B5EF4-FFF2-40B4-BE49-F238E27FC236}">
                    <a16:creationId xmlns:a16="http://schemas.microsoft.com/office/drawing/2014/main" id="{6273119B-FDB6-E224-8A54-529BAF9BD42B}"/>
                  </a:ext>
                </a:extLst>
              </p:cNvPr>
              <p:cNvSpPr/>
              <p:nvPr/>
            </p:nvSpPr>
            <p:spPr>
              <a:xfrm>
                <a:off x="2903684" y="2016119"/>
                <a:ext cx="2129735" cy="449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11" y="0"/>
                    </a:moveTo>
                    <a:lnTo>
                      <a:pt x="5597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011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7" name="0">
                <a:extLst>
                  <a:ext uri="{FF2B5EF4-FFF2-40B4-BE49-F238E27FC236}">
                    <a16:creationId xmlns:a16="http://schemas.microsoft.com/office/drawing/2014/main" id="{35F6E1FA-83E0-871F-5E99-8AE7E7E72D31}"/>
                  </a:ext>
                </a:extLst>
              </p:cNvPr>
              <p:cNvSpPr/>
              <p:nvPr/>
            </p:nvSpPr>
            <p:spPr>
              <a:xfrm>
                <a:off x="3180813" y="1796231"/>
                <a:ext cx="1576275" cy="4428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68" name="0">
                <a:extLst>
                  <a:ext uri="{FF2B5EF4-FFF2-40B4-BE49-F238E27FC236}">
                    <a16:creationId xmlns:a16="http://schemas.microsoft.com/office/drawing/2014/main" id="{AE5B6449-C5EE-978F-3F7E-4C02B79441D5}"/>
                  </a:ext>
                </a:extLst>
              </p:cNvPr>
              <p:cNvSpPr/>
              <p:nvPr/>
            </p:nvSpPr>
            <p:spPr>
              <a:xfrm>
                <a:off x="3180813" y="1661565"/>
                <a:ext cx="1576275" cy="134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35" y="0"/>
                    </a:moveTo>
                    <a:lnTo>
                      <a:pt x="646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135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 dirty="0">
                  <a:latin typeface="+mn-ea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29" name="组合1">
              <a:extLst>
                <a:ext uri="{FF2B5EF4-FFF2-40B4-BE49-F238E27FC236}">
                  <a16:creationId xmlns:a16="http://schemas.microsoft.com/office/drawing/2014/main" id="{5AB2C99A-4A6B-06DC-F9A4-313B4F6F644C}"/>
                </a:ext>
              </a:extLst>
            </p:cNvPr>
            <p:cNvGrpSpPr/>
            <p:nvPr/>
          </p:nvGrpSpPr>
          <p:grpSpPr>
            <a:xfrm>
              <a:off x="3718662" y="1851348"/>
              <a:ext cx="4797405" cy="314638"/>
              <a:chOff x="3718662" y="1851348"/>
              <a:chExt cx="4797405" cy="314638"/>
            </a:xfrm>
          </p:grpSpPr>
          <p:cxnSp>
            <p:nvCxnSpPr>
              <p:cNvPr id="51" name="1">
                <a:extLst>
                  <a:ext uri="{FF2B5EF4-FFF2-40B4-BE49-F238E27FC236}">
                    <a16:creationId xmlns:a16="http://schemas.microsoft.com/office/drawing/2014/main" id="{B1F7A870-644F-C24E-8C60-733A0C17D745}"/>
                  </a:ext>
                </a:extLst>
              </p:cNvPr>
              <p:cNvCxnSpPr/>
              <p:nvPr/>
            </p:nvCxnSpPr>
            <p:spPr>
              <a:xfrm>
                <a:off x="4761901" y="2008667"/>
                <a:ext cx="2283773" cy="0"/>
              </a:xfrm>
              <a:prstGeom prst="line">
                <a:avLst/>
              </a:prstGeom>
              <a:ln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Index-1">
                <a:extLst>
                  <a:ext uri="{FF2B5EF4-FFF2-40B4-BE49-F238E27FC236}">
                    <a16:creationId xmlns:a16="http://schemas.microsoft.com/office/drawing/2014/main" id="{2676A13A-2377-9439-2314-AE5303473AA7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718662" y="1871899"/>
                <a:ext cx="533400" cy="2914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  <a:endParaRPr lang="zh-CN" alt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4" name="Title-1">
                <a:extLst>
                  <a:ext uri="{FF2B5EF4-FFF2-40B4-BE49-F238E27FC236}">
                    <a16:creationId xmlns:a16="http://schemas.microsoft.com/office/drawing/2014/main" id="{3DCE2A8A-342E-0574-0836-716C4D2F336C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 flipH="1">
                <a:off x="7401418" y="1851348"/>
                <a:ext cx="1114649" cy="314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hangingPunct="0">
                  <a:lnSpc>
                    <a:spcPct val="125000"/>
                  </a:lnSpc>
                </a:pPr>
                <a:r>
                  <a:rPr lang="zh-CN" altLang="en-US" b="1" spc="150" dirty="0">
                    <a:ln w="9525">
                      <a:noFill/>
                    </a:ln>
                    <a:solidFill>
                      <a:schemeClr val="accent2"/>
                    </a:solidFill>
                    <a:uFillTx/>
                    <a:latin typeface="+mj-ea"/>
                    <a:ea typeface="+mj-ea"/>
                    <a:cs typeface="思源宋体 CN Heavy" panose="02020900000000000000" charset="-122"/>
                    <a:sym typeface="+mn-ea"/>
                  </a:rPr>
                  <a:t>交互层</a:t>
                </a:r>
                <a:endParaRPr lang="en-US" b="1" dirty="0">
                  <a:solidFill>
                    <a:schemeClr val="accent2"/>
                  </a:solidFill>
                  <a:latin typeface="+mj-ea"/>
                  <a:ea typeface="+mj-ea"/>
                  <a:cs typeface="Lato Regular" panose="020F0502020204030203" pitchFamily="34" charset="0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30" name="组合 2">
              <a:extLst>
                <a:ext uri="{FF2B5EF4-FFF2-40B4-BE49-F238E27FC236}">
                  <a16:creationId xmlns:a16="http://schemas.microsoft.com/office/drawing/2014/main" id="{47BBCE50-9F5E-DC50-0448-F95F7B362FB8}"/>
                </a:ext>
              </a:extLst>
            </p:cNvPr>
            <p:cNvGrpSpPr/>
            <p:nvPr/>
          </p:nvGrpSpPr>
          <p:grpSpPr>
            <a:xfrm>
              <a:off x="3718662" y="2503635"/>
              <a:ext cx="4797405" cy="329553"/>
              <a:chOff x="3718662" y="2503635"/>
              <a:chExt cx="4797405" cy="329553"/>
            </a:xfrm>
          </p:grpSpPr>
          <p:cxnSp>
            <p:nvCxnSpPr>
              <p:cNvPr id="47" name="2">
                <a:extLst>
                  <a:ext uri="{FF2B5EF4-FFF2-40B4-BE49-F238E27FC236}">
                    <a16:creationId xmlns:a16="http://schemas.microsoft.com/office/drawing/2014/main" id="{9E44BB96-A88C-E63A-9599-459F00E0FB0B}"/>
                  </a:ext>
                </a:extLst>
              </p:cNvPr>
              <p:cNvCxnSpPr/>
              <p:nvPr/>
            </p:nvCxnSpPr>
            <p:spPr>
              <a:xfrm>
                <a:off x="5046241" y="2660954"/>
                <a:ext cx="1999433" cy="0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Index-2">
                <a:extLst>
                  <a:ext uri="{FF2B5EF4-FFF2-40B4-BE49-F238E27FC236}">
                    <a16:creationId xmlns:a16="http://schemas.microsoft.com/office/drawing/2014/main" id="{DC9FB9E2-C280-F941-5EE3-2E6C026D2269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718662" y="2541723"/>
                <a:ext cx="533400" cy="2914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j-lt"/>
                  </a:rPr>
                  <a:t>02</a:t>
                </a:r>
                <a:endParaRPr lang="zh-CN" alt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0" name="Title-2">
                <a:extLst>
                  <a:ext uri="{FF2B5EF4-FFF2-40B4-BE49-F238E27FC236}">
                    <a16:creationId xmlns:a16="http://schemas.microsoft.com/office/drawing/2014/main" id="{4F208E8E-8AB2-9157-C2FF-5EBD3CA15EC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 flipH="1">
                <a:off x="7401418" y="2503635"/>
                <a:ext cx="1114649" cy="314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hangingPunct="0">
                  <a:lnSpc>
                    <a:spcPct val="125000"/>
                  </a:lnSpc>
                </a:pPr>
                <a:r>
                  <a:rPr lang="zh-CN" altLang="en-US" b="1" spc="150" dirty="0">
                    <a:ln w="9525">
                      <a:noFill/>
                    </a:ln>
                    <a:solidFill>
                      <a:schemeClr val="accent1"/>
                    </a:solidFill>
                    <a:uFillTx/>
                    <a:latin typeface="+mj-ea"/>
                    <a:ea typeface="+mj-ea"/>
                    <a:cs typeface="思源宋体 CN Heavy" panose="02020900000000000000" charset="-122"/>
                    <a:sym typeface="+mn-ea"/>
                  </a:rPr>
                  <a:t>应用层</a:t>
                </a:r>
                <a:endParaRPr lang="en-US" b="1" dirty="0">
                  <a:solidFill>
                    <a:schemeClr val="accent1"/>
                  </a:solidFill>
                  <a:latin typeface="+mj-ea"/>
                  <a:ea typeface="+mj-ea"/>
                  <a:cs typeface="Lato Regular" panose="020F0502020204030203" pitchFamily="34" charset="0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31" name="组合 3">
              <a:extLst>
                <a:ext uri="{FF2B5EF4-FFF2-40B4-BE49-F238E27FC236}">
                  <a16:creationId xmlns:a16="http://schemas.microsoft.com/office/drawing/2014/main" id="{A30F8FEB-2CFD-1325-CEE1-2BED9CA4BECD}"/>
                </a:ext>
              </a:extLst>
            </p:cNvPr>
            <p:cNvGrpSpPr/>
            <p:nvPr/>
          </p:nvGrpSpPr>
          <p:grpSpPr>
            <a:xfrm>
              <a:off x="3718662" y="3155922"/>
              <a:ext cx="4797405" cy="341231"/>
              <a:chOff x="3718662" y="3155922"/>
              <a:chExt cx="4797405" cy="341231"/>
            </a:xfrm>
          </p:grpSpPr>
          <p:cxnSp>
            <p:nvCxnSpPr>
              <p:cNvPr id="43" name="3">
                <a:extLst>
                  <a:ext uri="{FF2B5EF4-FFF2-40B4-BE49-F238E27FC236}">
                    <a16:creationId xmlns:a16="http://schemas.microsoft.com/office/drawing/2014/main" id="{CDCA2CD8-F54A-53F4-73CD-9DAA01F035F2}"/>
                  </a:ext>
                </a:extLst>
              </p:cNvPr>
              <p:cNvCxnSpPr/>
              <p:nvPr/>
            </p:nvCxnSpPr>
            <p:spPr>
              <a:xfrm>
                <a:off x="5315361" y="3310788"/>
                <a:ext cx="1730313" cy="4907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Index-3">
                <a:extLst>
                  <a:ext uri="{FF2B5EF4-FFF2-40B4-BE49-F238E27FC236}">
                    <a16:creationId xmlns:a16="http://schemas.microsoft.com/office/drawing/2014/main" id="{B2DD5A93-ABA3-3C8B-216D-E49503A233CB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718662" y="3205688"/>
                <a:ext cx="533400" cy="2914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j-lt"/>
                  </a:rPr>
                  <a:t>03</a:t>
                </a:r>
                <a:endParaRPr lang="zh-CN" alt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6" name="Title-3">
                <a:extLst>
                  <a:ext uri="{FF2B5EF4-FFF2-40B4-BE49-F238E27FC236}">
                    <a16:creationId xmlns:a16="http://schemas.microsoft.com/office/drawing/2014/main" id="{7F3904E1-1B26-1B72-9244-C3ED2ADFBC51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 flipH="1">
                <a:off x="7401418" y="3155922"/>
                <a:ext cx="1114649" cy="314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hangingPunct="0">
                  <a:lnSpc>
                    <a:spcPct val="125000"/>
                  </a:lnSpc>
                </a:pPr>
                <a:r>
                  <a:rPr lang="zh-CN" altLang="en-US" b="1" spc="150" dirty="0">
                    <a:ln w="9525">
                      <a:noFill/>
                    </a:ln>
                    <a:solidFill>
                      <a:schemeClr val="accent2"/>
                    </a:solidFill>
                    <a:uFillTx/>
                    <a:latin typeface="+mj-ea"/>
                    <a:ea typeface="+mj-ea"/>
                    <a:cs typeface="思源宋体 CN Heavy" panose="02020900000000000000" charset="-122"/>
                    <a:sym typeface="+mn-ea"/>
                  </a:rPr>
                  <a:t>模型层</a:t>
                </a:r>
                <a:endParaRPr lang="en-US" b="1" dirty="0">
                  <a:solidFill>
                    <a:schemeClr val="accent2"/>
                  </a:solidFill>
                  <a:latin typeface="+mj-ea"/>
                  <a:ea typeface="+mj-ea"/>
                  <a:cs typeface="Lato Regular" panose="020F0502020204030203" pitchFamily="34" charset="0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33" name="组合 4">
              <a:extLst>
                <a:ext uri="{FF2B5EF4-FFF2-40B4-BE49-F238E27FC236}">
                  <a16:creationId xmlns:a16="http://schemas.microsoft.com/office/drawing/2014/main" id="{380EEA83-5D82-B921-BA23-6323606836AD}"/>
                </a:ext>
              </a:extLst>
            </p:cNvPr>
            <p:cNvGrpSpPr/>
            <p:nvPr/>
          </p:nvGrpSpPr>
          <p:grpSpPr>
            <a:xfrm>
              <a:off x="3718662" y="3808209"/>
              <a:ext cx="4797405" cy="351169"/>
              <a:chOff x="3718662" y="3808209"/>
              <a:chExt cx="4797405" cy="351169"/>
            </a:xfrm>
          </p:grpSpPr>
          <p:cxnSp>
            <p:nvCxnSpPr>
              <p:cNvPr id="39" name="4">
                <a:extLst>
                  <a:ext uri="{FF2B5EF4-FFF2-40B4-BE49-F238E27FC236}">
                    <a16:creationId xmlns:a16="http://schemas.microsoft.com/office/drawing/2014/main" id="{1F9502C9-1E8A-879C-093B-97C218FD9983}"/>
                  </a:ext>
                </a:extLst>
              </p:cNvPr>
              <p:cNvCxnSpPr/>
              <p:nvPr/>
            </p:nvCxnSpPr>
            <p:spPr>
              <a:xfrm>
                <a:off x="5587685" y="3964993"/>
                <a:ext cx="1463336" cy="1071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ndex-4">
                <a:extLst>
                  <a:ext uri="{FF2B5EF4-FFF2-40B4-BE49-F238E27FC236}">
                    <a16:creationId xmlns:a16="http://schemas.microsoft.com/office/drawing/2014/main" id="{4BABCB95-5210-3E80-F5BF-F815A33801D9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718662" y="3867913"/>
                <a:ext cx="533400" cy="2914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j-lt"/>
                  </a:rPr>
                  <a:t>04</a:t>
                </a:r>
                <a:endParaRPr lang="zh-CN" alt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" name="Title-4">
                <a:extLst>
                  <a:ext uri="{FF2B5EF4-FFF2-40B4-BE49-F238E27FC236}">
                    <a16:creationId xmlns:a16="http://schemas.microsoft.com/office/drawing/2014/main" id="{666C9631-79FE-BEF6-9119-C36C8F826E4D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 flipH="1">
                <a:off x="7401418" y="3808209"/>
                <a:ext cx="1114649" cy="314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hangingPunct="0">
                  <a:lnSpc>
                    <a:spcPct val="125000"/>
                  </a:lnSpc>
                </a:pPr>
                <a:r>
                  <a:rPr lang="zh-CN" altLang="en-US" b="1" spc="150" dirty="0">
                    <a:ln w="9525">
                      <a:noFill/>
                    </a:ln>
                    <a:solidFill>
                      <a:schemeClr val="accent1"/>
                    </a:solidFill>
                    <a:uFillTx/>
                    <a:latin typeface="+mj-ea"/>
                    <a:ea typeface="+mj-ea"/>
                    <a:cs typeface="思源宋体 CN Heavy" panose="02020900000000000000" charset="-122"/>
                    <a:sym typeface="+mn-ea"/>
                  </a:rPr>
                  <a:t>检索层</a:t>
                </a:r>
                <a:endParaRPr lang="en-US" b="1" dirty="0">
                  <a:solidFill>
                    <a:schemeClr val="accent1"/>
                  </a:solidFill>
                  <a:latin typeface="+mj-ea"/>
                  <a:ea typeface="+mj-ea"/>
                  <a:cs typeface="Lato Regular" panose="020F0502020204030203" pitchFamily="34" charset="0"/>
                  <a:sym typeface="思源黑体" panose="020B0500000000000000" pitchFamily="34" charset="-122"/>
                </a:endParaRPr>
              </a:p>
            </p:txBody>
          </p:sp>
        </p:grpSp>
        <p:grpSp>
          <p:nvGrpSpPr>
            <p:cNvPr id="34" name="组合 5">
              <a:extLst>
                <a:ext uri="{FF2B5EF4-FFF2-40B4-BE49-F238E27FC236}">
                  <a16:creationId xmlns:a16="http://schemas.microsoft.com/office/drawing/2014/main" id="{928D9679-3363-E78A-B188-7718A037F0D1}"/>
                </a:ext>
              </a:extLst>
            </p:cNvPr>
            <p:cNvGrpSpPr/>
            <p:nvPr/>
          </p:nvGrpSpPr>
          <p:grpSpPr>
            <a:xfrm>
              <a:off x="3718662" y="4460496"/>
              <a:ext cx="4797405" cy="366352"/>
              <a:chOff x="3718662" y="4460496"/>
              <a:chExt cx="4797405" cy="366352"/>
            </a:xfrm>
          </p:grpSpPr>
          <p:cxnSp>
            <p:nvCxnSpPr>
              <p:cNvPr id="35" name="5">
                <a:extLst>
                  <a:ext uri="{FF2B5EF4-FFF2-40B4-BE49-F238E27FC236}">
                    <a16:creationId xmlns:a16="http://schemas.microsoft.com/office/drawing/2014/main" id="{D3558111-2D67-99DC-B35B-CBA4110B96C8}"/>
                  </a:ext>
                </a:extLst>
              </p:cNvPr>
              <p:cNvCxnSpPr/>
              <p:nvPr/>
            </p:nvCxnSpPr>
            <p:spPr>
              <a:xfrm flipV="1">
                <a:off x="5868820" y="4613321"/>
                <a:ext cx="1176854" cy="8988"/>
              </a:xfrm>
              <a:prstGeom prst="lin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Index-5">
                <a:extLst>
                  <a:ext uri="{FF2B5EF4-FFF2-40B4-BE49-F238E27FC236}">
                    <a16:creationId xmlns:a16="http://schemas.microsoft.com/office/drawing/2014/main" id="{719671AD-971B-E6CB-EEAE-C257F6C05E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718662" y="4535383"/>
                <a:ext cx="533400" cy="2914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j-lt"/>
                  </a:rPr>
                  <a:t>05</a:t>
                </a:r>
                <a:endParaRPr lang="zh-CN" alt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8" name="Title-5">
                <a:extLst>
                  <a:ext uri="{FF2B5EF4-FFF2-40B4-BE49-F238E27FC236}">
                    <a16:creationId xmlns:a16="http://schemas.microsoft.com/office/drawing/2014/main" id="{743265FE-E860-3CB4-8DA9-7456F1B3CD65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7401418" y="4460496"/>
                <a:ext cx="1114649" cy="314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hangingPunct="0">
                  <a:lnSpc>
                    <a:spcPct val="125000"/>
                  </a:lnSpc>
                </a:pPr>
                <a:r>
                  <a:rPr lang="zh-CN" altLang="en-US" b="1" spc="150" dirty="0">
                    <a:ln w="9525">
                      <a:noFill/>
                    </a:ln>
                    <a:solidFill>
                      <a:schemeClr val="accent2"/>
                    </a:solidFill>
                    <a:uFillTx/>
                    <a:latin typeface="+mj-ea"/>
                    <a:ea typeface="+mj-ea"/>
                    <a:cs typeface="思源宋体 CN Heavy" panose="02020900000000000000" charset="-122"/>
                    <a:sym typeface="+mn-ea"/>
                  </a:rPr>
                  <a:t>数据层</a:t>
                </a:r>
                <a:endParaRPr lang="en-US" b="1" dirty="0">
                  <a:solidFill>
                    <a:schemeClr val="accent2"/>
                  </a:solidFill>
                  <a:latin typeface="+mj-ea"/>
                  <a:ea typeface="+mj-ea"/>
                  <a:cs typeface="Lato Regular" panose="020F0502020204030203" pitchFamily="34" charset="0"/>
                  <a:sym typeface="思源黑体" panose="020B0500000000000000" pitchFamily="34" charset="-122"/>
                </a:endParaRPr>
              </a:p>
            </p:txBody>
          </p: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32D6439-ECEC-89FA-8706-3DA3E31A0027}"/>
              </a:ext>
            </a:extLst>
          </p:cNvPr>
          <p:cNvSpPr txBox="1"/>
          <p:nvPr/>
        </p:nvSpPr>
        <p:spPr>
          <a:xfrm>
            <a:off x="666750" y="1297908"/>
            <a:ext cx="1085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pc="400" dirty="0">
                <a:solidFill>
                  <a:schemeClr val="tx1"/>
                </a:solidFill>
              </a:rPr>
              <a:t>分层架构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759F40A-016A-C910-628F-54D52698B1BB}"/>
              </a:ext>
            </a:extLst>
          </p:cNvPr>
          <p:cNvCxnSpPr>
            <a:cxnSpLocks/>
          </p:cNvCxnSpPr>
          <p:nvPr/>
        </p:nvCxnSpPr>
        <p:spPr>
          <a:xfrm>
            <a:off x="5637935" y="1966940"/>
            <a:ext cx="903429" cy="0"/>
          </a:xfrm>
          <a:prstGeom prst="line">
            <a:avLst/>
          </a:prstGeom>
          <a:ln w="190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11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2189DC-C31D-740B-5E29-B5480AFC54B6}"/>
              </a:ext>
            </a:extLst>
          </p:cNvPr>
          <p:cNvGrpSpPr/>
          <p:nvPr/>
        </p:nvGrpSpPr>
        <p:grpSpPr>
          <a:xfrm>
            <a:off x="643272" y="1161077"/>
            <a:ext cx="10905456" cy="4774719"/>
            <a:chOff x="643272" y="1161077"/>
            <a:chExt cx="10905456" cy="477471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E6CAE8A-7A83-E570-7F26-9BB92895BE19}"/>
                </a:ext>
              </a:extLst>
            </p:cNvPr>
            <p:cNvGrpSpPr/>
            <p:nvPr/>
          </p:nvGrpSpPr>
          <p:grpSpPr>
            <a:xfrm>
              <a:off x="643272" y="2668483"/>
              <a:ext cx="10905456" cy="3267313"/>
              <a:chOff x="643272" y="2668483"/>
              <a:chExt cx="10905456" cy="326731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52FBF27-EC66-0506-ADF9-E417C86F3CD8}"/>
                  </a:ext>
                </a:extLst>
              </p:cNvPr>
              <p:cNvGrpSpPr/>
              <p:nvPr/>
            </p:nvGrpSpPr>
            <p:grpSpPr>
              <a:xfrm>
                <a:off x="643272" y="2668483"/>
                <a:ext cx="4806240" cy="3267313"/>
                <a:chOff x="649622" y="2037730"/>
                <a:chExt cx="4806240" cy="3267313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7A19952-8455-796D-35AB-DDBF43AE4143}"/>
                    </a:ext>
                  </a:extLst>
                </p:cNvPr>
                <p:cNvGrpSpPr/>
                <p:nvPr/>
              </p:nvGrpSpPr>
              <p:grpSpPr>
                <a:xfrm>
                  <a:off x="649622" y="2037730"/>
                  <a:ext cx="2211839" cy="2144979"/>
                  <a:chOff x="1640428" y="1428937"/>
                  <a:chExt cx="1773961" cy="1879942"/>
                </a:xfrm>
              </p:grpSpPr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4A21FD4-5A90-57CA-FCA4-8710E7C3D36B}"/>
                      </a:ext>
                    </a:extLst>
                  </p:cNvPr>
                  <p:cNvSpPr txBox="1"/>
                  <p:nvPr/>
                </p:nvSpPr>
                <p:spPr>
                  <a:xfrm>
                    <a:off x="1640428" y="2052104"/>
                    <a:ext cx="177396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 anchor="b" anchorCtr="0">
                    <a:normAutofit/>
                  </a:bodyPr>
                  <a:lstStyle/>
                  <a:p>
                    <a:pPr>
                      <a:lnSpc>
                        <a:spcPct val="100000"/>
                      </a:lnSpc>
                      <a:buSzPct val="25000"/>
                    </a:pPr>
                    <a:r>
                      <a:rPr lang="zh-CN" altLang="en-US" sz="1600" b="1" dirty="0"/>
                      <a:t>技术选型</a:t>
                    </a: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AFF58259-E9AA-EE43-F5A2-99FDDAB2FA37}"/>
                      </a:ext>
                    </a:extLst>
                  </p:cNvPr>
                  <p:cNvSpPr/>
                  <p:nvPr/>
                </p:nvSpPr>
                <p:spPr>
                  <a:xfrm flipH="1">
                    <a:off x="1640428" y="2856266"/>
                    <a:ext cx="1773961" cy="45261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spAutoFit/>
                  </a:bodyPr>
                  <a:lstStyle/>
                  <a:p>
                    <a:pPr lvl="0" defTabSz="913765">
                      <a:lnSpc>
                        <a:spcPct val="120000"/>
                      </a:lnSpc>
                      <a:buSzPct val="25000"/>
                      <a:defRPr/>
                    </a:pPr>
                    <a:r>
                      <a:rPr lang="en-US" altLang="zh-CN" sz="1200" dirty="0"/>
                      <a:t>Elasticsearch </a:t>
                    </a:r>
                    <a:r>
                      <a:rPr lang="zh-CN" altLang="en-US" sz="1200" dirty="0"/>
                      <a:t>检索、火山方舟 </a:t>
                    </a:r>
                    <a:r>
                      <a:rPr lang="en-US" altLang="zh-CN" sz="1200" dirty="0"/>
                      <a:t>LLM</a:t>
                    </a:r>
                    <a:r>
                      <a:rPr lang="zh-CN" altLang="en-US" sz="1200" dirty="0"/>
                      <a:t>、</a:t>
                    </a:r>
                    <a:r>
                      <a:rPr lang="en-US" altLang="zh-CN" sz="1200" dirty="0"/>
                      <a:t>Neo4j </a:t>
                    </a:r>
                    <a:r>
                      <a:rPr lang="zh-CN" altLang="en-US" sz="1200" dirty="0"/>
                      <a:t>图谱</a:t>
                    </a:r>
                    <a:endPara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74A974F-B295-0ED6-0F33-E332ED2D2C2B}"/>
                      </a:ext>
                    </a:extLst>
                  </p:cNvPr>
                  <p:cNvSpPr txBox="1"/>
                  <p:nvPr/>
                </p:nvSpPr>
                <p:spPr>
                  <a:xfrm>
                    <a:off x="1640428" y="1428937"/>
                    <a:ext cx="1773961" cy="674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CN"/>
                    </a:defPPr>
                    <a:lvl1pPr algn="r">
                      <a:defRPr sz="2000" b="1">
                        <a:solidFill>
                          <a:schemeClr val="accent5"/>
                        </a:solidFill>
                        <a:effectLst>
                          <a:outerShdw blurRad="254000" dist="127000" algn="ctr" rotWithShape="0">
                            <a:schemeClr val="accent5">
                              <a:alpha val="40000"/>
                            </a:schemeClr>
                          </a:outerShdw>
                        </a:effectLst>
                      </a:defRPr>
                    </a:lvl1pPr>
                  </a:lstStyle>
                  <a:p>
                    <a:pPr algn="l"/>
                    <a:r>
                      <a:rPr lang="en-US" altLang="zh-CN" sz="4400" dirty="0">
                        <a:solidFill>
                          <a:schemeClr val="accent1"/>
                        </a:solidFill>
                        <a:effectLst>
                          <a:outerShdw blurRad="254000" dist="127000" algn="ctr" rotWithShape="0">
                            <a:schemeClr val="accent1">
                              <a:alpha val="40000"/>
                            </a:schemeClr>
                          </a:outerShdw>
                        </a:effectLst>
                      </a:rPr>
                      <a:t>01.</a:t>
                    </a:r>
                    <a:endParaRPr lang="zh-CN" altLang="en-US" sz="4400" dirty="0">
                      <a:solidFill>
                        <a:schemeClr val="accent1"/>
                      </a:solidFill>
                      <a:effectLst>
                        <a:outerShdw blurRad="254000" dist="127000" algn="ctr" rotWithShape="0">
                          <a:schemeClr val="accent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0" name="Rectangle: Diagonal Corners Rounded 39">
                  <a:extLst>
                    <a:ext uri="{FF2B5EF4-FFF2-40B4-BE49-F238E27FC236}">
                      <a16:creationId xmlns:a16="http://schemas.microsoft.com/office/drawing/2014/main" id="{6B11733B-8E74-ED9A-8CAC-65220B98F84C}"/>
                    </a:ext>
                  </a:extLst>
                </p:cNvPr>
                <p:cNvSpPr/>
                <p:nvPr/>
              </p:nvSpPr>
              <p:spPr>
                <a:xfrm flipH="1">
                  <a:off x="2861461" y="2173538"/>
                  <a:ext cx="2594401" cy="3131505"/>
                </a:xfrm>
                <a:prstGeom prst="round2DiagRect">
                  <a:avLst>
                    <a:gd name="adj1" fmla="val 0"/>
                    <a:gd name="adj2" fmla="val 15243"/>
                  </a:avLst>
                </a:prstGeom>
                <a:blipFill rotWithShape="0">
                  <a:blip r:embed="rId3"/>
                  <a:srcRect/>
                  <a:stretch>
                    <a:fillRect l="-57389" r="-5738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0E1E458-57F4-006B-0F4A-E99CBC72399E}"/>
                  </a:ext>
                </a:extLst>
              </p:cNvPr>
              <p:cNvGrpSpPr/>
              <p:nvPr/>
            </p:nvGrpSpPr>
            <p:grpSpPr>
              <a:xfrm>
                <a:off x="6377222" y="2804291"/>
                <a:ext cx="5171506" cy="3131505"/>
                <a:chOff x="6383572" y="2241442"/>
                <a:chExt cx="5171506" cy="3131505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C66BA28-C031-BF03-35FA-DFFFB5EE4CB3}"/>
                    </a:ext>
                  </a:extLst>
                </p:cNvPr>
                <p:cNvGrpSpPr/>
                <p:nvPr/>
              </p:nvGrpSpPr>
              <p:grpSpPr>
                <a:xfrm>
                  <a:off x="9343239" y="3068645"/>
                  <a:ext cx="2211839" cy="2144979"/>
                  <a:chOff x="9343239" y="3097362"/>
                  <a:chExt cx="2211839" cy="2144979"/>
                </a:xfrm>
              </p:grpSpPr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ADA6470B-6206-AEA6-386D-B09C2FF0CD92}"/>
                      </a:ext>
                    </a:extLst>
                  </p:cNvPr>
                  <p:cNvSpPr txBox="1"/>
                  <p:nvPr/>
                </p:nvSpPr>
                <p:spPr>
                  <a:xfrm>
                    <a:off x="9343239" y="3808384"/>
                    <a:ext cx="2211839" cy="7374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 anchor="b" anchorCtr="0">
                    <a:normAutofit/>
                  </a:bodyPr>
                  <a:lstStyle/>
                  <a:p>
                    <a:pPr>
                      <a:lnSpc>
                        <a:spcPct val="100000"/>
                      </a:lnSpc>
                      <a:buSzPct val="25000"/>
                    </a:pPr>
                    <a:r>
                      <a:rPr lang="zh-CN" altLang="en-US" sz="1600" b="1" dirty="0"/>
                      <a:t>集成亮点</a:t>
                    </a: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888780E9-DACA-E15B-E1A7-C2D26CA14065}"/>
                      </a:ext>
                    </a:extLst>
                  </p:cNvPr>
                  <p:cNvSpPr/>
                  <p:nvPr/>
                </p:nvSpPr>
                <p:spPr>
                  <a:xfrm flipH="1">
                    <a:off x="9343239" y="4725918"/>
                    <a:ext cx="2211839" cy="51642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spAutoFit/>
                  </a:bodyPr>
                  <a:lstStyle/>
                  <a:p>
                    <a:pPr lvl="0" defTabSz="913765">
                      <a:lnSpc>
                        <a:spcPct val="120000"/>
                      </a:lnSpc>
                      <a:buSzPct val="25000"/>
                      <a:defRPr/>
                    </a:pPr>
                    <a:r>
                      <a:rPr lang="zh-CN" altLang="en-US" sz="1200" dirty="0"/>
                      <a:t>全业务系统打通（商品 </a:t>
                    </a:r>
                    <a:r>
                      <a:rPr lang="en-US" altLang="zh-CN" sz="1200" dirty="0"/>
                      <a:t>- </a:t>
                    </a:r>
                    <a:r>
                      <a:rPr lang="zh-CN" altLang="en-US" sz="1200" dirty="0"/>
                      <a:t>订单 </a:t>
                    </a:r>
                    <a:r>
                      <a:rPr lang="en-US" altLang="zh-CN" sz="1200" dirty="0"/>
                      <a:t>- </a:t>
                    </a:r>
                    <a:r>
                      <a:rPr lang="zh-CN" altLang="en-US" sz="1200" dirty="0"/>
                      <a:t>物流 </a:t>
                    </a:r>
                    <a:r>
                      <a:rPr lang="en-US" altLang="zh-CN" sz="1200" dirty="0"/>
                      <a:t>- </a:t>
                    </a:r>
                    <a:r>
                      <a:rPr lang="zh-CN" altLang="en-US" sz="1200" dirty="0"/>
                      <a:t>支付）、多渠道适配</a:t>
                    </a:r>
                    <a:endPara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1E180082-4B29-5600-0352-7B53B30C3E06}"/>
                      </a:ext>
                    </a:extLst>
                  </p:cNvPr>
                  <p:cNvSpPr txBox="1"/>
                  <p:nvPr/>
                </p:nvSpPr>
                <p:spPr>
                  <a:xfrm>
                    <a:off x="9343239" y="3097362"/>
                    <a:ext cx="2211839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zh-CN"/>
                    </a:defPPr>
                    <a:lvl1pPr algn="r">
                      <a:defRPr sz="2000" b="1">
                        <a:solidFill>
                          <a:schemeClr val="accent5"/>
                        </a:solidFill>
                        <a:effectLst>
                          <a:outerShdw blurRad="254000" dist="127000" algn="ctr" rotWithShape="0">
                            <a:schemeClr val="accent5">
                              <a:alpha val="40000"/>
                            </a:schemeClr>
                          </a:outerShdw>
                        </a:effectLst>
                      </a:defRPr>
                    </a:lvl1pPr>
                  </a:lstStyle>
                  <a:p>
                    <a:pPr algn="l"/>
                    <a:r>
                      <a:rPr lang="en-US" altLang="zh-CN" sz="4400" dirty="0">
                        <a:solidFill>
                          <a:schemeClr val="accent3"/>
                        </a:solidFill>
                        <a:effectLst>
                          <a:outerShdw blurRad="254000" dist="127000" algn="ctr" rotWithShape="0">
                            <a:schemeClr val="accent3">
                              <a:alpha val="40000"/>
                            </a:schemeClr>
                          </a:outerShdw>
                        </a:effectLst>
                      </a:rPr>
                      <a:t>02.</a:t>
                    </a:r>
                    <a:endParaRPr lang="zh-CN" altLang="en-US" sz="4400" dirty="0">
                      <a:solidFill>
                        <a:schemeClr val="accent3"/>
                      </a:solidFill>
                      <a:effectLst>
                        <a:outerShdw blurRad="254000" dist="127000" algn="ctr" rotWithShape="0">
                          <a:schemeClr val="accent3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1" name="Rectangle: Diagonal Corners Rounded 40">
                  <a:extLst>
                    <a:ext uri="{FF2B5EF4-FFF2-40B4-BE49-F238E27FC236}">
                      <a16:creationId xmlns:a16="http://schemas.microsoft.com/office/drawing/2014/main" id="{83FECBDF-94AF-DCB0-890C-AEC02C6E81AE}"/>
                    </a:ext>
                  </a:extLst>
                </p:cNvPr>
                <p:cNvSpPr/>
                <p:nvPr/>
              </p:nvSpPr>
              <p:spPr>
                <a:xfrm flipH="1">
                  <a:off x="6383572" y="2241442"/>
                  <a:ext cx="2594401" cy="3131505"/>
                </a:xfrm>
                <a:prstGeom prst="round2DiagRect">
                  <a:avLst>
                    <a:gd name="adj1" fmla="val 0"/>
                    <a:gd name="adj2" fmla="val 15243"/>
                  </a:avLst>
                </a:prstGeom>
                <a:blipFill rotWithShape="0">
                  <a:blip r:embed="rId4"/>
                  <a:srcRect/>
                  <a:stretch>
                    <a:fillRect l="-40330" r="-40330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</a:endParaRPr>
                </a:p>
              </p:txBody>
            </p:sp>
          </p:grp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ED100B-EC49-735B-2FF0-3D6420D4A43A}"/>
                </a:ext>
              </a:extLst>
            </p:cNvPr>
            <p:cNvSpPr txBox="1"/>
            <p:nvPr/>
          </p:nvSpPr>
          <p:spPr>
            <a:xfrm>
              <a:off x="1096507" y="1161077"/>
              <a:ext cx="99862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solidFill>
                    <a:schemeClr val="tx1"/>
                  </a:solidFill>
                </a:rPr>
                <a:t>关键技术与集成亮点</a:t>
              </a:r>
            </a:p>
          </p:txBody>
        </p: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核心方案设计</a:t>
            </a:r>
            <a:endParaRPr lang="en-US" spc="300" dirty="0">
              <a:effectLst>
                <a:outerShdw blurRad="25400" dist="50800" dir="2700000" algn="tl">
                  <a:schemeClr val="bg2">
                    <a:lumMod val="75000"/>
                    <a:alpha val="6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36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altLang="zh-CN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</a:t>
            </a:r>
            <a:r>
              <a:rPr lang="zh-CN" altLang="en-US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实施计划与预算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699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75CF90-EAC7-7761-9F56-BB7EDDEC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实施计划与预算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8A8451B-3F8F-67D5-4048-6942C0587DF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21060" y="2283840"/>
            <a:ext cx="7737179" cy="4385820"/>
            <a:chOff x="2312872" y="1459470"/>
            <a:chExt cx="7737179" cy="438582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4C79E3F-D4BF-1225-C568-45C7352709CB}"/>
                </a:ext>
              </a:extLst>
            </p:cNvPr>
            <p:cNvGrpSpPr/>
            <p:nvPr/>
          </p:nvGrpSpPr>
          <p:grpSpPr>
            <a:xfrm>
              <a:off x="2312872" y="2460409"/>
              <a:ext cx="7737179" cy="3384881"/>
              <a:chOff x="2826065" y="2404423"/>
              <a:chExt cx="7737179" cy="3384881"/>
            </a:xfrm>
          </p:grpSpPr>
          <p:sp>
            <p:nvSpPr>
              <p:cNvPr id="23" name="0">
                <a:extLst>
                  <a:ext uri="{FF2B5EF4-FFF2-40B4-BE49-F238E27FC236}">
                    <a16:creationId xmlns:a16="http://schemas.microsoft.com/office/drawing/2014/main" id="{64F5A779-9578-7B5F-F10E-5A0052B60BF7}"/>
                  </a:ext>
                </a:extLst>
              </p:cNvPr>
              <p:cNvSpPr/>
              <p:nvPr/>
            </p:nvSpPr>
            <p:spPr>
              <a:xfrm rot="20529339">
                <a:off x="8751684" y="5395198"/>
                <a:ext cx="936744" cy="353783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0">
                <a:extLst>
                  <a:ext uri="{FF2B5EF4-FFF2-40B4-BE49-F238E27FC236}">
                    <a16:creationId xmlns:a16="http://schemas.microsoft.com/office/drawing/2014/main" id="{637ED63B-B28A-03C5-E4C6-0AE15ACBFBCA}"/>
                  </a:ext>
                </a:extLst>
              </p:cNvPr>
              <p:cNvSpPr/>
              <p:nvPr/>
            </p:nvSpPr>
            <p:spPr>
              <a:xfrm>
                <a:off x="3161843" y="2409779"/>
                <a:ext cx="5953760" cy="3211830"/>
              </a:xfrm>
              <a:custGeom>
                <a:avLst/>
                <a:gdLst>
                  <a:gd name="connsiteX0" fmla="*/ 9376 w 9376"/>
                  <a:gd name="connsiteY0" fmla="*/ 5058 h 5058"/>
                  <a:gd name="connsiteX1" fmla="*/ 1501 w 9376"/>
                  <a:gd name="connsiteY1" fmla="*/ 3039 h 5058"/>
                  <a:gd name="connsiteX2" fmla="*/ 6397 w 9376"/>
                  <a:gd name="connsiteY2" fmla="*/ 1107 h 5058"/>
                  <a:gd name="connsiteX3" fmla="*/ 0 w 9376"/>
                  <a:gd name="connsiteY3" fmla="*/ 0 h 5058"/>
                  <a:gd name="connsiteX0" fmla="*/ 10000 w 10000"/>
                  <a:gd name="connsiteY0" fmla="*/ 10000 h 10000"/>
                  <a:gd name="connsiteX1" fmla="*/ 1601 w 10000"/>
                  <a:gd name="connsiteY1" fmla="*/ 6008 h 10000"/>
                  <a:gd name="connsiteX2" fmla="*/ 6823 w 10000"/>
                  <a:gd name="connsiteY2" fmla="*/ 2189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1601 w 10000"/>
                  <a:gd name="connsiteY1" fmla="*/ 6008 h 10000"/>
                  <a:gd name="connsiteX2" fmla="*/ 6823 w 10000"/>
                  <a:gd name="connsiteY2" fmla="*/ 2189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1601 w 10000"/>
                  <a:gd name="connsiteY1" fmla="*/ 6008 h 10000"/>
                  <a:gd name="connsiteX2" fmla="*/ 6823 w 10000"/>
                  <a:gd name="connsiteY2" fmla="*/ 2189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1601 w 10000"/>
                  <a:gd name="connsiteY1" fmla="*/ 6008 h 10000"/>
                  <a:gd name="connsiteX2" fmla="*/ 6823 w 10000"/>
                  <a:gd name="connsiteY2" fmla="*/ 2189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1601 w 10000"/>
                  <a:gd name="connsiteY1" fmla="*/ 6008 h 10000"/>
                  <a:gd name="connsiteX2" fmla="*/ 6823 w 10000"/>
                  <a:gd name="connsiteY2" fmla="*/ 2189 h 10000"/>
                  <a:gd name="connsiteX3" fmla="*/ 0 w 10000"/>
                  <a:gd name="connsiteY3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5754" y="9253"/>
                      <a:pt x="1649" y="8074"/>
                      <a:pt x="1601" y="6008"/>
                    </a:cubicBezTo>
                    <a:cubicBezTo>
                      <a:pt x="1553" y="3942"/>
                      <a:pt x="6861" y="4008"/>
                      <a:pt x="6823" y="2189"/>
                    </a:cubicBezTo>
                    <a:cubicBezTo>
                      <a:pt x="6784" y="370"/>
                      <a:pt x="1898" y="1518"/>
                      <a:pt x="0" y="0"/>
                    </a:cubicBezTo>
                  </a:path>
                </a:pathLst>
              </a:custGeom>
              <a:noFill/>
              <a:ln w="279400" cap="rnd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5" name="0">
                <a:extLst>
                  <a:ext uri="{FF2B5EF4-FFF2-40B4-BE49-F238E27FC236}">
                    <a16:creationId xmlns:a16="http://schemas.microsoft.com/office/drawing/2014/main" id="{F887BBC5-B150-A157-5229-8B284473DEA5}"/>
                  </a:ext>
                </a:extLst>
              </p:cNvPr>
              <p:cNvSpPr/>
              <p:nvPr/>
            </p:nvSpPr>
            <p:spPr>
              <a:xfrm>
                <a:off x="3508331" y="2923217"/>
                <a:ext cx="3270670" cy="441813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45000"/>
                      </a:schemeClr>
                    </a:gs>
                    <a:gs pos="38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0">
                <a:extLst>
                  <a:ext uri="{FF2B5EF4-FFF2-40B4-BE49-F238E27FC236}">
                    <a16:creationId xmlns:a16="http://schemas.microsoft.com/office/drawing/2014/main" id="{696A2D0B-4398-2237-6775-9D8F66DD2FD2}"/>
                  </a:ext>
                </a:extLst>
              </p:cNvPr>
              <p:cNvSpPr/>
              <p:nvPr/>
            </p:nvSpPr>
            <p:spPr>
              <a:xfrm flipH="1">
                <a:off x="4463293" y="3949921"/>
                <a:ext cx="3606878" cy="838374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45000"/>
                      </a:schemeClr>
                    </a:gs>
                    <a:gs pos="31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0">
                <a:extLst>
                  <a:ext uri="{FF2B5EF4-FFF2-40B4-BE49-F238E27FC236}">
                    <a16:creationId xmlns:a16="http://schemas.microsoft.com/office/drawing/2014/main" id="{9FE42B7D-C420-93C0-AB72-85F46900B868}"/>
                  </a:ext>
                </a:extLst>
              </p:cNvPr>
              <p:cNvSpPr/>
              <p:nvPr/>
            </p:nvSpPr>
            <p:spPr>
              <a:xfrm rot="319249" flipH="1" flipV="1">
                <a:off x="5911459" y="5446493"/>
                <a:ext cx="4651785" cy="342811"/>
              </a:xfrm>
              <a:prstGeom prst="arc">
                <a:avLst>
                  <a:gd name="adj1" fmla="val 11796187"/>
                  <a:gd name="adj2" fmla="val 21475629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34000"/>
                      </a:schemeClr>
                    </a:gs>
                    <a:gs pos="69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0">
                <a:extLst>
                  <a:ext uri="{FF2B5EF4-FFF2-40B4-BE49-F238E27FC236}">
                    <a16:creationId xmlns:a16="http://schemas.microsoft.com/office/drawing/2014/main" id="{2B25C58F-56BB-73CE-8B2C-E652E7D9897E}"/>
                  </a:ext>
                </a:extLst>
              </p:cNvPr>
              <p:cNvSpPr/>
              <p:nvPr/>
            </p:nvSpPr>
            <p:spPr>
              <a:xfrm rot="522230" flipV="1">
                <a:off x="2826065" y="2503830"/>
                <a:ext cx="1718450" cy="342811"/>
              </a:xfrm>
              <a:prstGeom prst="arc">
                <a:avLst>
                  <a:gd name="adj1" fmla="val 11796187"/>
                  <a:gd name="adj2" fmla="val 21475629"/>
                </a:avLst>
              </a:prstGeom>
              <a:noFill/>
              <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45000"/>
                      </a:schemeClr>
                    </a:gs>
                    <a:gs pos="69000">
                      <a:schemeClr val="accent1">
                        <a:lumMod val="60000"/>
                        <a:lumOff val="40000"/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0">
                <a:extLst>
                  <a:ext uri="{FF2B5EF4-FFF2-40B4-BE49-F238E27FC236}">
                    <a16:creationId xmlns:a16="http://schemas.microsoft.com/office/drawing/2014/main" id="{85E39D4A-6649-EF3D-20BC-AC013BDF7EEE}"/>
                  </a:ext>
                </a:extLst>
              </p:cNvPr>
              <p:cNvSpPr/>
              <p:nvPr/>
            </p:nvSpPr>
            <p:spPr>
              <a:xfrm>
                <a:off x="3174720" y="2404423"/>
                <a:ext cx="5953760" cy="3211830"/>
              </a:xfrm>
              <a:custGeom>
                <a:avLst/>
                <a:gdLst>
                  <a:gd name="connsiteX0" fmla="*/ 9376 w 9376"/>
                  <a:gd name="connsiteY0" fmla="*/ 5058 h 5058"/>
                  <a:gd name="connsiteX1" fmla="*/ 1501 w 9376"/>
                  <a:gd name="connsiteY1" fmla="*/ 3039 h 5058"/>
                  <a:gd name="connsiteX2" fmla="*/ 6397 w 9376"/>
                  <a:gd name="connsiteY2" fmla="*/ 1107 h 5058"/>
                  <a:gd name="connsiteX3" fmla="*/ 0 w 9376"/>
                  <a:gd name="connsiteY3" fmla="*/ 0 h 5058"/>
                  <a:gd name="connsiteX0" fmla="*/ 10000 w 10000"/>
                  <a:gd name="connsiteY0" fmla="*/ 10000 h 10000"/>
                  <a:gd name="connsiteX1" fmla="*/ 1601 w 10000"/>
                  <a:gd name="connsiteY1" fmla="*/ 6008 h 10000"/>
                  <a:gd name="connsiteX2" fmla="*/ 6823 w 10000"/>
                  <a:gd name="connsiteY2" fmla="*/ 2189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1601 w 10000"/>
                  <a:gd name="connsiteY1" fmla="*/ 6008 h 10000"/>
                  <a:gd name="connsiteX2" fmla="*/ 6823 w 10000"/>
                  <a:gd name="connsiteY2" fmla="*/ 2189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1601 w 10000"/>
                  <a:gd name="connsiteY1" fmla="*/ 6008 h 10000"/>
                  <a:gd name="connsiteX2" fmla="*/ 6823 w 10000"/>
                  <a:gd name="connsiteY2" fmla="*/ 2189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1601 w 10000"/>
                  <a:gd name="connsiteY1" fmla="*/ 6008 h 10000"/>
                  <a:gd name="connsiteX2" fmla="*/ 6823 w 10000"/>
                  <a:gd name="connsiteY2" fmla="*/ 2189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1601 w 10000"/>
                  <a:gd name="connsiteY1" fmla="*/ 6008 h 10000"/>
                  <a:gd name="connsiteX2" fmla="*/ 6823 w 10000"/>
                  <a:gd name="connsiteY2" fmla="*/ 2189 h 10000"/>
                  <a:gd name="connsiteX3" fmla="*/ 0 w 10000"/>
                  <a:gd name="connsiteY3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5754" y="9253"/>
                      <a:pt x="1649" y="8074"/>
                      <a:pt x="1601" y="6008"/>
                    </a:cubicBezTo>
                    <a:cubicBezTo>
                      <a:pt x="1553" y="3942"/>
                      <a:pt x="6861" y="4008"/>
                      <a:pt x="6823" y="2189"/>
                    </a:cubicBezTo>
                    <a:cubicBezTo>
                      <a:pt x="6784" y="370"/>
                      <a:pt x="1898" y="1518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AE78277-2D34-6A48-67FA-243933E7E09A}"/>
                </a:ext>
              </a:extLst>
            </p:cNvPr>
            <p:cNvGrpSpPr/>
            <p:nvPr/>
          </p:nvGrpSpPr>
          <p:grpSpPr>
            <a:xfrm>
              <a:off x="3304246" y="1459470"/>
              <a:ext cx="2286282" cy="1164518"/>
              <a:chOff x="3971019" y="1459470"/>
              <a:chExt cx="2286282" cy="1164518"/>
            </a:xfrm>
          </p:grpSpPr>
          <p:sp>
            <p:nvSpPr>
              <p:cNvPr id="18" name="1">
                <a:extLst>
                  <a:ext uri="{FF2B5EF4-FFF2-40B4-BE49-F238E27FC236}">
                    <a16:creationId xmlns:a16="http://schemas.microsoft.com/office/drawing/2014/main" id="{F90AE58E-CB42-FCF0-B97E-11A325E7AC65}"/>
                  </a:ext>
                </a:extLst>
              </p:cNvPr>
              <p:cNvSpPr/>
              <p:nvPr/>
            </p:nvSpPr>
            <p:spPr>
              <a:xfrm>
                <a:off x="4108698" y="2114994"/>
                <a:ext cx="282676" cy="282676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1">
                <a:extLst>
                  <a:ext uri="{FF2B5EF4-FFF2-40B4-BE49-F238E27FC236}">
                    <a16:creationId xmlns:a16="http://schemas.microsoft.com/office/drawing/2014/main" id="{1F5BD066-C130-59BC-0986-EC4B5F526E0A}"/>
                  </a:ext>
                </a:extLst>
              </p:cNvPr>
              <p:cNvSpPr/>
              <p:nvPr/>
            </p:nvSpPr>
            <p:spPr>
              <a:xfrm>
                <a:off x="4167764" y="2173708"/>
                <a:ext cx="165249" cy="16524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1" descr="定位">
                <a:extLst>
                  <a:ext uri="{FF2B5EF4-FFF2-40B4-BE49-F238E27FC236}">
                    <a16:creationId xmlns:a16="http://schemas.microsoft.com/office/drawing/2014/main" id="{ADA2BA1F-36F0-15D8-DC6A-EBC49A291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971019" y="2065434"/>
                <a:ext cx="558554" cy="558554"/>
              </a:xfrm>
              <a:prstGeom prst="rect">
                <a:avLst/>
              </a:prstGeom>
              <a:effectLst>
                <a:outerShdw blurRad="50800" dir="5400000" sx="90000" sy="-19000" rotWithShape="0">
                  <a:prstClr val="black">
                    <a:alpha val="61000"/>
                  </a:prstClr>
                </a:outerShdw>
              </a:effectLst>
            </p:spPr>
          </p:pic>
          <p:sp>
            <p:nvSpPr>
              <p:cNvPr id="21" name="Title-1">
                <a:extLst>
                  <a:ext uri="{FF2B5EF4-FFF2-40B4-BE49-F238E27FC236}">
                    <a16:creationId xmlns:a16="http://schemas.microsoft.com/office/drawing/2014/main" id="{2F8598A0-2C0C-3DC7-6D51-90E5BE546EF8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588639" y="1459470"/>
                <a:ext cx="1387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需求规划</a:t>
                </a:r>
              </a:p>
            </p:txBody>
          </p:sp>
          <p:sp>
            <p:nvSpPr>
              <p:cNvPr id="22" name="Body-1">
                <a:extLst>
                  <a:ext uri="{FF2B5EF4-FFF2-40B4-BE49-F238E27FC236}">
                    <a16:creationId xmlns:a16="http://schemas.microsoft.com/office/drawing/2014/main" id="{C04E06C3-7B3D-3089-4742-52D0CC817184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588639" y="1785493"/>
                <a:ext cx="1668662" cy="34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1-2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月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93059E8-3A26-0368-72AF-61E07A10E1A2}"/>
                </a:ext>
              </a:extLst>
            </p:cNvPr>
            <p:cNvGrpSpPr/>
            <p:nvPr/>
          </p:nvGrpSpPr>
          <p:grpSpPr>
            <a:xfrm>
              <a:off x="6371884" y="2423425"/>
              <a:ext cx="2286282" cy="669258"/>
              <a:chOff x="7038657" y="2423425"/>
              <a:chExt cx="2286282" cy="669258"/>
            </a:xfrm>
          </p:grpSpPr>
          <p:sp>
            <p:nvSpPr>
              <p:cNvPr id="13" name="2">
                <a:extLst>
                  <a:ext uri="{FF2B5EF4-FFF2-40B4-BE49-F238E27FC236}">
                    <a16:creationId xmlns:a16="http://schemas.microsoft.com/office/drawing/2014/main" id="{316F3796-4314-310D-21CD-6104039B0313}"/>
                  </a:ext>
                </a:extLst>
              </p:cNvPr>
              <p:cNvSpPr/>
              <p:nvPr/>
            </p:nvSpPr>
            <p:spPr>
              <a:xfrm>
                <a:off x="7176336" y="2549377"/>
                <a:ext cx="282676" cy="282676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2">
                <a:extLst>
                  <a:ext uri="{FF2B5EF4-FFF2-40B4-BE49-F238E27FC236}">
                    <a16:creationId xmlns:a16="http://schemas.microsoft.com/office/drawing/2014/main" id="{12EA7CD5-8A83-30C5-6DAA-4B3BCE151A02}"/>
                  </a:ext>
                </a:extLst>
              </p:cNvPr>
              <p:cNvSpPr/>
              <p:nvPr/>
            </p:nvSpPr>
            <p:spPr>
              <a:xfrm>
                <a:off x="7235402" y="2608091"/>
                <a:ext cx="165249" cy="16524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2" descr="定位">
                <a:extLst>
                  <a:ext uri="{FF2B5EF4-FFF2-40B4-BE49-F238E27FC236}">
                    <a16:creationId xmlns:a16="http://schemas.microsoft.com/office/drawing/2014/main" id="{7624FE77-ACDC-4167-6EFF-72E7323A7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38657" y="2499817"/>
                <a:ext cx="558554" cy="558554"/>
              </a:xfrm>
              <a:prstGeom prst="rect">
                <a:avLst/>
              </a:prstGeom>
              <a:effectLst>
                <a:outerShdw blurRad="50800" dir="5400000" sx="90000" sy="-19000" rotWithShape="0">
                  <a:prstClr val="black">
                    <a:alpha val="61000"/>
                  </a:prstClr>
                </a:outerShdw>
              </a:effectLst>
            </p:spPr>
          </p:pic>
          <p:sp>
            <p:nvSpPr>
              <p:cNvPr id="16" name="Title-2">
                <a:extLst>
                  <a:ext uri="{FF2B5EF4-FFF2-40B4-BE49-F238E27FC236}">
                    <a16:creationId xmlns:a16="http://schemas.microsoft.com/office/drawing/2014/main" id="{6C8861D5-2759-D565-9A33-1D26617B306C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656277" y="2423425"/>
                <a:ext cx="1387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研发测试</a:t>
                </a:r>
              </a:p>
            </p:txBody>
          </p:sp>
          <p:sp>
            <p:nvSpPr>
              <p:cNvPr id="17" name="Body-2">
                <a:extLst>
                  <a:ext uri="{FF2B5EF4-FFF2-40B4-BE49-F238E27FC236}">
                    <a16:creationId xmlns:a16="http://schemas.microsoft.com/office/drawing/2014/main" id="{4439016A-8EDF-CCAD-B267-C961350098D9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656277" y="2749448"/>
                <a:ext cx="1668662" cy="34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3-9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月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289F8158-7E27-3E41-9DF5-D906D8410C9D}"/>
                </a:ext>
              </a:extLst>
            </p:cNvPr>
            <p:cNvGrpSpPr/>
            <p:nvPr/>
          </p:nvGrpSpPr>
          <p:grpSpPr>
            <a:xfrm>
              <a:off x="6417804" y="4260733"/>
              <a:ext cx="2286282" cy="1164518"/>
              <a:chOff x="7084577" y="4260733"/>
              <a:chExt cx="2286282" cy="1164518"/>
            </a:xfrm>
          </p:grpSpPr>
          <p:sp>
            <p:nvSpPr>
              <p:cNvPr id="8" name="3">
                <a:extLst>
                  <a:ext uri="{FF2B5EF4-FFF2-40B4-BE49-F238E27FC236}">
                    <a16:creationId xmlns:a16="http://schemas.microsoft.com/office/drawing/2014/main" id="{27238A14-1423-E0CC-28B7-E88BFA526E73}"/>
                  </a:ext>
                </a:extLst>
              </p:cNvPr>
              <p:cNvSpPr/>
              <p:nvPr/>
            </p:nvSpPr>
            <p:spPr>
              <a:xfrm>
                <a:off x="7222256" y="4916257"/>
                <a:ext cx="282676" cy="282676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3">
                <a:extLst>
                  <a:ext uri="{FF2B5EF4-FFF2-40B4-BE49-F238E27FC236}">
                    <a16:creationId xmlns:a16="http://schemas.microsoft.com/office/drawing/2014/main" id="{DE171FA5-3D98-47C3-5BAB-C8AF1575D33B}"/>
                  </a:ext>
                </a:extLst>
              </p:cNvPr>
              <p:cNvSpPr/>
              <p:nvPr/>
            </p:nvSpPr>
            <p:spPr>
              <a:xfrm>
                <a:off x="7281322" y="4974971"/>
                <a:ext cx="165249" cy="16524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3" descr="定位">
                <a:extLst>
                  <a:ext uri="{FF2B5EF4-FFF2-40B4-BE49-F238E27FC236}">
                    <a16:creationId xmlns:a16="http://schemas.microsoft.com/office/drawing/2014/main" id="{B240365E-858C-685C-4D2E-2A10C8B0A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84577" y="4866697"/>
                <a:ext cx="558554" cy="558554"/>
              </a:xfrm>
              <a:prstGeom prst="rect">
                <a:avLst/>
              </a:prstGeom>
              <a:effectLst>
                <a:outerShdw blurRad="50800" dir="5400000" sx="90000" sy="-19000" rotWithShape="0">
                  <a:prstClr val="black">
                    <a:alpha val="61000"/>
                  </a:prstClr>
                </a:outerShdw>
              </a:effectLst>
            </p:spPr>
          </p:pic>
          <p:sp>
            <p:nvSpPr>
              <p:cNvPr id="11" name="Title-3">
                <a:extLst>
                  <a:ext uri="{FF2B5EF4-FFF2-40B4-BE49-F238E27FC236}">
                    <a16:creationId xmlns:a16="http://schemas.microsoft.com/office/drawing/2014/main" id="{5FF7A883-842D-9D1E-B1E0-A7987A12D88E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702197" y="4260733"/>
                <a:ext cx="1387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</a:rPr>
                  <a:t>试点上线</a:t>
                </a:r>
              </a:p>
            </p:txBody>
          </p:sp>
          <p:sp>
            <p:nvSpPr>
              <p:cNvPr id="12" name="Body-3">
                <a:extLst>
                  <a:ext uri="{FF2B5EF4-FFF2-40B4-BE49-F238E27FC236}">
                    <a16:creationId xmlns:a16="http://schemas.microsoft.com/office/drawing/2014/main" id="{71FD0CC1-FA0C-5BE7-BF3A-7955A40477F9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702197" y="4586756"/>
                <a:ext cx="1668662" cy="34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10-12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月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0" name="TextBox 45">
            <a:extLst>
              <a:ext uri="{FF2B5EF4-FFF2-40B4-BE49-F238E27FC236}">
                <a16:creationId xmlns:a16="http://schemas.microsoft.com/office/drawing/2014/main" id="{55C8756F-603E-8F0D-CEDC-876BFB66CEA7}"/>
              </a:ext>
            </a:extLst>
          </p:cNvPr>
          <p:cNvSpPr txBox="1"/>
          <p:nvPr/>
        </p:nvSpPr>
        <p:spPr>
          <a:xfrm>
            <a:off x="1096507" y="1350660"/>
            <a:ext cx="9986285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solidFill>
                  <a:schemeClr val="tx1"/>
                </a:solidFill>
              </a:rPr>
              <a:t>12</a:t>
            </a: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/>
                </a:solidFill>
              </a:rPr>
              <a:t>个月实施路线图</a:t>
            </a:r>
            <a:endParaRPr kumimoji="0" lang="en-US" altLang="zh-CN" sz="2400" b="1" i="0" u="none" strike="noStrike" kern="1200" cap="none" spc="0" normalizeH="0" baseline="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5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5B63AA-7952-BB35-9684-495CDCF2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实施计划与预算</a:t>
            </a:r>
          </a:p>
        </p:txBody>
      </p:sp>
      <p:grpSp>
        <p:nvGrpSpPr>
          <p:cNvPr id="3" name="组合 3">
            <a:extLst>
              <a:ext uri="{FF2B5EF4-FFF2-40B4-BE49-F238E27FC236}">
                <a16:creationId xmlns:a16="http://schemas.microsoft.com/office/drawing/2014/main" id="{82DA688C-CB97-34FB-942D-B267F23E35C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34706" y="1489877"/>
            <a:ext cx="4922587" cy="3878247"/>
            <a:chOff x="3463045" y="1813550"/>
            <a:chExt cx="4922587" cy="3878247"/>
          </a:xfrm>
        </p:grpSpPr>
        <p:grpSp>
          <p:nvGrpSpPr>
            <p:cNvPr id="4" name="组合 0">
              <a:extLst>
                <a:ext uri="{FF2B5EF4-FFF2-40B4-BE49-F238E27FC236}">
                  <a16:creationId xmlns:a16="http://schemas.microsoft.com/office/drawing/2014/main" id="{414E244A-6AFA-71DA-2B81-990B869E2251}"/>
                </a:ext>
              </a:extLst>
            </p:cNvPr>
            <p:cNvGrpSpPr/>
            <p:nvPr/>
          </p:nvGrpSpPr>
          <p:grpSpPr>
            <a:xfrm>
              <a:off x="4585472" y="3378024"/>
              <a:ext cx="2677732" cy="749300"/>
              <a:chOff x="4181822" y="3784600"/>
              <a:chExt cx="3822700" cy="749300"/>
            </a:xfrm>
          </p:grpSpPr>
          <p:sp>
            <p:nvSpPr>
              <p:cNvPr id="15" name="0">
                <a:extLst>
                  <a:ext uri="{FF2B5EF4-FFF2-40B4-BE49-F238E27FC236}">
                    <a16:creationId xmlns:a16="http://schemas.microsoft.com/office/drawing/2014/main" id="{6BC3E8B1-E468-FFB2-ADAB-E769002FE6CC}"/>
                  </a:ext>
                </a:extLst>
              </p:cNvPr>
              <p:cNvSpPr/>
              <p:nvPr/>
            </p:nvSpPr>
            <p:spPr>
              <a:xfrm>
                <a:off x="4181822" y="3784600"/>
                <a:ext cx="3822700" cy="749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Title-0">
                <a:extLst>
                  <a:ext uri="{FF2B5EF4-FFF2-40B4-BE49-F238E27FC236}">
                    <a16:creationId xmlns:a16="http://schemas.microsoft.com/office/drawing/2014/main" id="{38B1F661-3362-546B-5FF1-4BEDCE60AC35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459674" y="3959195"/>
                <a:ext cx="32669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关键里程碑</a:t>
                </a:r>
              </a:p>
            </p:txBody>
          </p:sp>
        </p:grpSp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5E4F3CFB-7F31-6137-F07A-257088DA3459}"/>
                </a:ext>
              </a:extLst>
            </p:cNvPr>
            <p:cNvGrpSpPr/>
            <p:nvPr/>
          </p:nvGrpSpPr>
          <p:grpSpPr>
            <a:xfrm flipH="1">
              <a:off x="3463045" y="4404350"/>
              <a:ext cx="4922587" cy="1287447"/>
              <a:chOff x="1242357" y="2039953"/>
              <a:chExt cx="4922587" cy="1287447"/>
            </a:xfrm>
          </p:grpSpPr>
          <p:sp>
            <p:nvSpPr>
              <p:cNvPr id="11" name="2">
                <a:extLst>
                  <a:ext uri="{FF2B5EF4-FFF2-40B4-BE49-F238E27FC236}">
                    <a16:creationId xmlns:a16="http://schemas.microsoft.com/office/drawing/2014/main" id="{FEFE9345-E3E7-867D-A109-8EF4EEE9D95E}"/>
                  </a:ext>
                </a:extLst>
              </p:cNvPr>
              <p:cNvSpPr/>
              <p:nvPr/>
            </p:nvSpPr>
            <p:spPr>
              <a:xfrm>
                <a:off x="1242357" y="2039953"/>
                <a:ext cx="4922587" cy="1287447"/>
              </a:xfrm>
              <a:prstGeom prst="rightArrow">
                <a:avLst>
                  <a:gd name="adj1" fmla="val 50000"/>
                  <a:gd name="adj2" fmla="val 64797"/>
                </a:avLst>
              </a:prstGeom>
              <a:gradFill>
                <a:gsLst>
                  <a:gs pos="100000">
                    <a:schemeClr val="accent1"/>
                  </a:gs>
                  <a:gs pos="10000">
                    <a:schemeClr val="accent2">
                      <a:alpha val="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2">
                <a:extLst>
                  <a:ext uri="{FF2B5EF4-FFF2-40B4-BE49-F238E27FC236}">
                    <a16:creationId xmlns:a16="http://schemas.microsoft.com/office/drawing/2014/main" id="{83E55F4E-C3F9-6C09-480B-83C3E622E17B}"/>
                  </a:ext>
                </a:extLst>
              </p:cNvPr>
              <p:cNvSpPr/>
              <p:nvPr/>
            </p:nvSpPr>
            <p:spPr>
              <a:xfrm>
                <a:off x="5309870" y="2443011"/>
                <a:ext cx="481330" cy="4813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Index-2">
                <a:extLst>
                  <a:ext uri="{FF2B5EF4-FFF2-40B4-BE49-F238E27FC236}">
                    <a16:creationId xmlns:a16="http://schemas.microsoft.com/office/drawing/2014/main" id="{F7268FFA-D181-FACA-50BA-77100F7D149C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149455" y="2514399"/>
                <a:ext cx="802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accent1"/>
                    </a:solidFill>
                    <a:latin typeface="+mn-ea"/>
                  </a:rPr>
                  <a:t>02</a:t>
                </a:r>
                <a:endParaRPr lang="zh-CN" altLang="en-US" sz="1600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14" name="Body-2">
                <a:extLst>
                  <a:ext uri="{FF2B5EF4-FFF2-40B4-BE49-F238E27FC236}">
                    <a16:creationId xmlns:a16="http://schemas.microsoft.com/office/drawing/2014/main" id="{9ADF6517-EF20-DDE4-C498-E4F76FE7F8E9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043736" y="2499010"/>
                <a:ext cx="3345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9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月通过高并发测试</a:t>
                </a:r>
              </a:p>
            </p:txBody>
          </p:sp>
        </p:grp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8B98AAF8-263E-094C-3BDD-D0EA54C4593E}"/>
                </a:ext>
              </a:extLst>
            </p:cNvPr>
            <p:cNvGrpSpPr/>
            <p:nvPr/>
          </p:nvGrpSpPr>
          <p:grpSpPr>
            <a:xfrm>
              <a:off x="3463045" y="1813550"/>
              <a:ext cx="4922587" cy="1287447"/>
              <a:chOff x="1242357" y="2039953"/>
              <a:chExt cx="4922587" cy="1287447"/>
            </a:xfrm>
          </p:grpSpPr>
          <p:sp>
            <p:nvSpPr>
              <p:cNvPr id="7" name="1">
                <a:extLst>
                  <a:ext uri="{FF2B5EF4-FFF2-40B4-BE49-F238E27FC236}">
                    <a16:creationId xmlns:a16="http://schemas.microsoft.com/office/drawing/2014/main" id="{4513FEDD-956C-D4BF-BB2D-2DFB4B01A85F}"/>
                  </a:ext>
                </a:extLst>
              </p:cNvPr>
              <p:cNvSpPr/>
              <p:nvPr/>
            </p:nvSpPr>
            <p:spPr>
              <a:xfrm>
                <a:off x="1242357" y="2039953"/>
                <a:ext cx="4922587" cy="1287447"/>
              </a:xfrm>
              <a:prstGeom prst="rightArrow">
                <a:avLst>
                  <a:gd name="adj1" fmla="val 50000"/>
                  <a:gd name="adj2" fmla="val 64797"/>
                </a:avLst>
              </a:prstGeom>
              <a:gradFill>
                <a:gsLst>
                  <a:gs pos="100000">
                    <a:schemeClr val="accent1"/>
                  </a:gs>
                  <a:gs pos="10000">
                    <a:schemeClr val="accent2">
                      <a:alpha val="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1">
                <a:extLst>
                  <a:ext uri="{FF2B5EF4-FFF2-40B4-BE49-F238E27FC236}">
                    <a16:creationId xmlns:a16="http://schemas.microsoft.com/office/drawing/2014/main" id="{7750A85B-98AD-4BBF-5A92-252E68DE792B}"/>
                  </a:ext>
                </a:extLst>
              </p:cNvPr>
              <p:cNvSpPr/>
              <p:nvPr/>
            </p:nvSpPr>
            <p:spPr>
              <a:xfrm>
                <a:off x="5309870" y="2443011"/>
                <a:ext cx="481330" cy="4813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Index-1">
                <a:extLst>
                  <a:ext uri="{FF2B5EF4-FFF2-40B4-BE49-F238E27FC236}">
                    <a16:creationId xmlns:a16="http://schemas.microsoft.com/office/drawing/2014/main" id="{3BECC9FC-FE2C-3F80-4D56-192D2ABD3B6A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149455" y="2514399"/>
                <a:ext cx="802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accent1"/>
                    </a:solidFill>
                    <a:latin typeface="+mn-ea"/>
                  </a:rPr>
                  <a:t>01</a:t>
                </a:r>
                <a:endParaRPr lang="zh-CN" altLang="en-US" sz="1600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10" name="Body-1">
                <a:extLst>
                  <a:ext uri="{FF2B5EF4-FFF2-40B4-BE49-F238E27FC236}">
                    <a16:creationId xmlns:a16="http://schemas.microsoft.com/office/drawing/2014/main" id="{A312E5D3-D5E8-5DA8-670F-DD0C9EB12E1B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043736" y="2499010"/>
                <a:ext cx="3345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7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月完成知识图谱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v1.0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285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B8BC7-D125-E799-BB85-A138C991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预算明细</a:t>
            </a:r>
          </a:p>
        </p:txBody>
      </p:sp>
      <p:grpSp>
        <p:nvGrpSpPr>
          <p:cNvPr id="3" name="组合 7">
            <a:extLst>
              <a:ext uri="{FF2B5EF4-FFF2-40B4-BE49-F238E27FC236}">
                <a16:creationId xmlns:a16="http://schemas.microsoft.com/office/drawing/2014/main" id="{DD274966-67AC-EDF7-0042-C37F4F841DE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09208" y="3087688"/>
            <a:ext cx="10350232" cy="3597274"/>
            <a:chOff x="1267471" y="1894523"/>
            <a:chExt cx="10350232" cy="3597274"/>
          </a:xfrm>
        </p:grpSpPr>
        <p:grpSp>
          <p:nvGrpSpPr>
            <p:cNvPr id="4" name="组合 0">
              <a:extLst>
                <a:ext uri="{FF2B5EF4-FFF2-40B4-BE49-F238E27FC236}">
                  <a16:creationId xmlns:a16="http://schemas.microsoft.com/office/drawing/2014/main" id="{4EC9CFA5-F1C2-1A51-7D79-5E813FA59FF1}"/>
                </a:ext>
              </a:extLst>
            </p:cNvPr>
            <p:cNvGrpSpPr/>
            <p:nvPr/>
          </p:nvGrpSpPr>
          <p:grpSpPr>
            <a:xfrm>
              <a:off x="3865562" y="1894523"/>
              <a:ext cx="4460875" cy="3597274"/>
              <a:chOff x="3691255" y="1642746"/>
              <a:chExt cx="4460875" cy="3597274"/>
            </a:xfrm>
          </p:grpSpPr>
          <p:sp>
            <p:nvSpPr>
              <p:cNvPr id="17" name="0">
                <a:extLst>
                  <a:ext uri="{FF2B5EF4-FFF2-40B4-BE49-F238E27FC236}">
                    <a16:creationId xmlns:a16="http://schemas.microsoft.com/office/drawing/2014/main" id="{27208DDF-0F55-6283-A563-FBF336FD5223}"/>
                  </a:ext>
                </a:extLst>
              </p:cNvPr>
              <p:cNvSpPr/>
              <p:nvPr/>
            </p:nvSpPr>
            <p:spPr>
              <a:xfrm rot="16200000" flipH="1">
                <a:off x="4836328" y="1723223"/>
                <a:ext cx="1177480" cy="1016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83" y="0"/>
                    </a:moveTo>
                    <a:lnTo>
                      <a:pt x="21600" y="0"/>
                    </a:lnTo>
                    <a:lnTo>
                      <a:pt x="15316" y="21600"/>
                    </a:lnTo>
                    <a:lnTo>
                      <a:pt x="0" y="21600"/>
                    </a:lnTo>
                    <a:lnTo>
                      <a:pt x="988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endParaRPr dirty="0">
                  <a:latin typeface="+mn-ea"/>
                  <a:sym typeface="OPPOSans M" panose="00020600040101010101" charset="-122"/>
                </a:endParaRPr>
              </a:p>
            </p:txBody>
          </p:sp>
          <p:sp>
            <p:nvSpPr>
              <p:cNvPr id="18" name="0">
                <a:extLst>
                  <a:ext uri="{FF2B5EF4-FFF2-40B4-BE49-F238E27FC236}">
                    <a16:creationId xmlns:a16="http://schemas.microsoft.com/office/drawing/2014/main" id="{3309FDB1-B3B7-6D2B-0290-D15AA65C0BED}"/>
                  </a:ext>
                </a:extLst>
              </p:cNvPr>
              <p:cNvSpPr/>
              <p:nvPr/>
            </p:nvSpPr>
            <p:spPr>
              <a:xfrm rot="5400000">
                <a:off x="5831056" y="1745021"/>
                <a:ext cx="1177480" cy="972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4" y="0"/>
                    </a:moveTo>
                    <a:lnTo>
                      <a:pt x="21600" y="0"/>
                    </a:lnTo>
                    <a:lnTo>
                      <a:pt x="15383" y="21600"/>
                    </a:lnTo>
                    <a:lnTo>
                      <a:pt x="0" y="21600"/>
                    </a:lnTo>
                    <a:lnTo>
                      <a:pt x="934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dirty="0">
                  <a:latin typeface="+mn-ea"/>
                  <a:sym typeface="OPPOSans M" panose="00020600040101010101" charset="-122"/>
                </a:endParaRPr>
              </a:p>
            </p:txBody>
          </p:sp>
          <p:sp>
            <p:nvSpPr>
              <p:cNvPr id="19" name="0">
                <a:extLst>
                  <a:ext uri="{FF2B5EF4-FFF2-40B4-BE49-F238E27FC236}">
                    <a16:creationId xmlns:a16="http://schemas.microsoft.com/office/drawing/2014/main" id="{318946FA-2D58-333C-103A-299FB3FD435C}"/>
                  </a:ext>
                </a:extLst>
              </p:cNvPr>
              <p:cNvSpPr/>
              <p:nvPr/>
            </p:nvSpPr>
            <p:spPr>
              <a:xfrm rot="16200000" flipH="1">
                <a:off x="5572472" y="1823524"/>
                <a:ext cx="677158" cy="1981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59" y="0"/>
                    </a:moveTo>
                    <a:lnTo>
                      <a:pt x="21600" y="11036"/>
                    </a:lnTo>
                    <a:lnTo>
                      <a:pt x="10931" y="21600"/>
                    </a:lnTo>
                    <a:lnTo>
                      <a:pt x="0" y="11067"/>
                    </a:lnTo>
                    <a:lnTo>
                      <a:pt x="10959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endParaRPr dirty="0">
                  <a:latin typeface="+mn-ea"/>
                  <a:sym typeface="OPPOSans M" panose="00020600040101010101" charset="-122"/>
                </a:endParaRPr>
              </a:p>
            </p:txBody>
          </p:sp>
          <p:sp>
            <p:nvSpPr>
              <p:cNvPr id="20" name="0">
                <a:extLst>
                  <a:ext uri="{FF2B5EF4-FFF2-40B4-BE49-F238E27FC236}">
                    <a16:creationId xmlns:a16="http://schemas.microsoft.com/office/drawing/2014/main" id="{AEABB068-239D-5FEF-AB5F-55DB08B64398}"/>
                  </a:ext>
                </a:extLst>
              </p:cNvPr>
              <p:cNvSpPr/>
              <p:nvPr/>
            </p:nvSpPr>
            <p:spPr>
              <a:xfrm rot="16200000" flipH="1">
                <a:off x="4568465" y="2597510"/>
                <a:ext cx="1104231" cy="1602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29" y="0"/>
                    </a:moveTo>
                    <a:lnTo>
                      <a:pt x="21600" y="0"/>
                    </a:lnTo>
                    <a:lnTo>
                      <a:pt x="17770" y="21600"/>
                    </a:lnTo>
                    <a:lnTo>
                      <a:pt x="0" y="21600"/>
                    </a:lnTo>
                    <a:lnTo>
                      <a:pt x="85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dirty="0">
                  <a:latin typeface="+mn-ea"/>
                  <a:sym typeface="OPPOSans M" panose="00020600040101010101" charset="-122"/>
                </a:endParaRPr>
              </a:p>
            </p:txBody>
          </p:sp>
          <p:sp>
            <p:nvSpPr>
              <p:cNvPr id="21" name="0">
                <a:extLst>
                  <a:ext uri="{FF2B5EF4-FFF2-40B4-BE49-F238E27FC236}">
                    <a16:creationId xmlns:a16="http://schemas.microsoft.com/office/drawing/2014/main" id="{4CB0EF67-18EF-47BD-30AF-44CBC2A0351A}"/>
                  </a:ext>
                </a:extLst>
              </p:cNvPr>
              <p:cNvSpPr/>
              <p:nvPr/>
            </p:nvSpPr>
            <p:spPr>
              <a:xfrm rot="5400000">
                <a:off x="6128110" y="2640485"/>
                <a:ext cx="1104231" cy="1516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29" y="0"/>
                    </a:moveTo>
                    <a:lnTo>
                      <a:pt x="21600" y="0"/>
                    </a:lnTo>
                    <a:lnTo>
                      <a:pt x="17770" y="21600"/>
                    </a:lnTo>
                    <a:lnTo>
                      <a:pt x="0" y="21600"/>
                    </a:lnTo>
                    <a:lnTo>
                      <a:pt x="852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dirty="0">
                  <a:latin typeface="+mn-ea"/>
                  <a:sym typeface="OPPOSans M" panose="00020600040101010101" charset="-122"/>
                </a:endParaRPr>
              </a:p>
            </p:txBody>
          </p:sp>
          <p:sp>
            <p:nvSpPr>
              <p:cNvPr id="22" name="0">
                <a:extLst>
                  <a:ext uri="{FF2B5EF4-FFF2-40B4-BE49-F238E27FC236}">
                    <a16:creationId xmlns:a16="http://schemas.microsoft.com/office/drawing/2014/main" id="{545835D1-164D-850E-AEAA-8E3F835CBAF8}"/>
                  </a:ext>
                </a:extLst>
              </p:cNvPr>
              <p:cNvSpPr/>
              <p:nvPr/>
            </p:nvSpPr>
            <p:spPr>
              <a:xfrm rot="16200000" flipH="1">
                <a:off x="5646783" y="2412093"/>
                <a:ext cx="471187" cy="311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43" y="21600"/>
                    </a:moveTo>
                    <a:lnTo>
                      <a:pt x="21600" y="11086"/>
                    </a:lnTo>
                    <a:lnTo>
                      <a:pt x="9963" y="0"/>
                    </a:lnTo>
                    <a:lnTo>
                      <a:pt x="0" y="11078"/>
                    </a:lnTo>
                    <a:lnTo>
                      <a:pt x="9843" y="2160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endParaRPr dirty="0">
                  <a:latin typeface="+mn-ea"/>
                  <a:sym typeface="OPPOSans M" panose="00020600040101010101" charset="-122"/>
                </a:endParaRPr>
              </a:p>
            </p:txBody>
          </p:sp>
          <p:sp>
            <p:nvSpPr>
              <p:cNvPr id="23" name="0">
                <a:extLst>
                  <a:ext uri="{FF2B5EF4-FFF2-40B4-BE49-F238E27FC236}">
                    <a16:creationId xmlns:a16="http://schemas.microsoft.com/office/drawing/2014/main" id="{C1D4F6BB-E738-47E8-A597-38685CD18304}"/>
                  </a:ext>
                </a:extLst>
              </p:cNvPr>
              <p:cNvSpPr/>
              <p:nvPr/>
            </p:nvSpPr>
            <p:spPr>
              <a:xfrm rot="16200000">
                <a:off x="4219734" y="3538061"/>
                <a:ext cx="1173480" cy="2230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54" y="0"/>
                    </a:moveTo>
                    <a:lnTo>
                      <a:pt x="17546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0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dirty="0">
                  <a:latin typeface="+mn-ea"/>
                  <a:sym typeface="OPPOSans M" panose="00020600040101010101" charset="-122"/>
                </a:endParaRPr>
              </a:p>
            </p:txBody>
          </p:sp>
          <p:sp>
            <p:nvSpPr>
              <p:cNvPr id="24" name="0">
                <a:extLst>
                  <a:ext uri="{FF2B5EF4-FFF2-40B4-BE49-F238E27FC236}">
                    <a16:creationId xmlns:a16="http://schemas.microsoft.com/office/drawing/2014/main" id="{4F42C56F-F091-B9D3-9BFD-D91940E18981}"/>
                  </a:ext>
                </a:extLst>
              </p:cNvPr>
              <p:cNvSpPr/>
              <p:nvPr/>
            </p:nvSpPr>
            <p:spPr>
              <a:xfrm rot="5400000" flipH="1">
                <a:off x="6450171" y="3538060"/>
                <a:ext cx="1173480" cy="2230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54" y="0"/>
                    </a:moveTo>
                    <a:lnTo>
                      <a:pt x="17546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05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dirty="0">
                  <a:latin typeface="+mn-ea"/>
                  <a:sym typeface="OPPOSans M" panose="00020600040101010101" charset="-122"/>
                </a:endParaRPr>
              </a:p>
            </p:txBody>
          </p:sp>
        </p:grpSp>
        <p:grpSp>
          <p:nvGrpSpPr>
            <p:cNvPr id="5" name="组合 1">
              <a:extLst>
                <a:ext uri="{FF2B5EF4-FFF2-40B4-BE49-F238E27FC236}">
                  <a16:creationId xmlns:a16="http://schemas.microsoft.com/office/drawing/2014/main" id="{39392BF4-4750-A738-06FE-2FC0A1BFF987}"/>
                </a:ext>
              </a:extLst>
            </p:cNvPr>
            <p:cNvGrpSpPr/>
            <p:nvPr/>
          </p:nvGrpSpPr>
          <p:grpSpPr>
            <a:xfrm>
              <a:off x="6424009" y="2299813"/>
              <a:ext cx="3864309" cy="691515"/>
              <a:chOff x="6410960" y="2078516"/>
              <a:chExt cx="3864309" cy="691515"/>
            </a:xfrm>
          </p:grpSpPr>
          <p:cxnSp>
            <p:nvCxnSpPr>
              <p:cNvPr id="14" name="1">
                <a:extLst>
                  <a:ext uri="{FF2B5EF4-FFF2-40B4-BE49-F238E27FC236}">
                    <a16:creationId xmlns:a16="http://schemas.microsoft.com/office/drawing/2014/main" id="{8545E407-5369-BA27-7A38-35E6787449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0960" y="2496127"/>
                <a:ext cx="1527844" cy="636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Body-1">
                <a:extLst>
                  <a:ext uri="{FF2B5EF4-FFF2-40B4-BE49-F238E27FC236}">
                    <a16:creationId xmlns:a16="http://schemas.microsoft.com/office/drawing/2014/main" id="{79455FE8-A171-5566-D4C9-BBFE31E7F9C1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 flipH="1">
                <a:off x="8151269" y="2462056"/>
                <a:ext cx="2124000" cy="3079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hangingPunct="0"/>
                <a:r>
                  <a:rPr lang="en-US" altLang="zh-CN" sz="1400" dirty="0"/>
                  <a:t>Z%</a:t>
                </a:r>
                <a:endParaRPr lang="zh-CN" altLang="en-US" sz="1400" dirty="0"/>
              </a:p>
            </p:txBody>
          </p:sp>
          <p:sp>
            <p:nvSpPr>
              <p:cNvPr id="16" name="Title-1">
                <a:extLst>
                  <a:ext uri="{FF2B5EF4-FFF2-40B4-BE49-F238E27FC236}">
                    <a16:creationId xmlns:a16="http://schemas.microsoft.com/office/drawing/2014/main" id="{65E409A5-ABF5-84FD-93F1-B6B64E3248D2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8151269" y="2078516"/>
                <a:ext cx="2124000" cy="36957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hangingPunct="0"/>
                <a:r>
                  <a:rPr lang="zh-CN" altLang="en-US" b="1" dirty="0">
                    <a:solidFill>
                      <a:schemeClr val="accent1"/>
                    </a:solidFill>
                    <a:latin typeface="+mj-ea"/>
                    <a:ea typeface="+mj-ea"/>
                    <a:sym typeface="OPPOSans M" panose="00020600040101010101" charset="-122"/>
                  </a:rPr>
                  <a:t>云资源</a:t>
                </a:r>
              </a:p>
            </p:txBody>
          </p:sp>
        </p:grpSp>
        <p:grpSp>
          <p:nvGrpSpPr>
            <p:cNvPr id="6" name="组合 3">
              <a:extLst>
                <a:ext uri="{FF2B5EF4-FFF2-40B4-BE49-F238E27FC236}">
                  <a16:creationId xmlns:a16="http://schemas.microsoft.com/office/drawing/2014/main" id="{5A30252F-85C4-4698-28E3-2A92300D8971}"/>
                </a:ext>
              </a:extLst>
            </p:cNvPr>
            <p:cNvGrpSpPr/>
            <p:nvPr/>
          </p:nvGrpSpPr>
          <p:grpSpPr>
            <a:xfrm>
              <a:off x="6776442" y="4574538"/>
              <a:ext cx="4841261" cy="691515"/>
              <a:chOff x="6763393" y="4353241"/>
              <a:chExt cx="4841261" cy="691515"/>
            </a:xfrm>
          </p:grpSpPr>
          <p:cxnSp>
            <p:nvCxnSpPr>
              <p:cNvPr id="11" name="3">
                <a:extLst>
                  <a:ext uri="{FF2B5EF4-FFF2-40B4-BE49-F238E27FC236}">
                    <a16:creationId xmlns:a16="http://schemas.microsoft.com/office/drawing/2014/main" id="{C2BD5B7B-7E37-1AF1-E628-11DBEA6943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3393" y="4747904"/>
                <a:ext cx="2325982" cy="636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Body-3">
                <a:extLst>
                  <a:ext uri="{FF2B5EF4-FFF2-40B4-BE49-F238E27FC236}">
                    <a16:creationId xmlns:a16="http://schemas.microsoft.com/office/drawing/2014/main" id="{DC1D4BA5-B8EB-F8A0-B3DB-02BA05767EFC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 flipH="1">
                <a:off x="9480654" y="4736781"/>
                <a:ext cx="2124000" cy="3079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hangingPunct="0"/>
                <a:r>
                  <a:rPr lang="en-US" altLang="zh-CN" sz="1400" dirty="0"/>
                  <a:t>X%</a:t>
                </a:r>
                <a:endParaRPr lang="zh-CN" altLang="en-US" sz="1400" dirty="0"/>
              </a:p>
            </p:txBody>
          </p:sp>
          <p:sp>
            <p:nvSpPr>
              <p:cNvPr id="13" name="Title-3">
                <a:extLst>
                  <a:ext uri="{FF2B5EF4-FFF2-40B4-BE49-F238E27FC236}">
                    <a16:creationId xmlns:a16="http://schemas.microsoft.com/office/drawing/2014/main" id="{12944270-13BE-2EAF-78B3-FECDB06EA743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9480653" y="4353241"/>
                <a:ext cx="2124000" cy="36957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hangingPunct="0"/>
                <a:r>
                  <a:rPr lang="zh-CN" altLang="en-US" b="1" dirty="0">
                    <a:solidFill>
                      <a:schemeClr val="accent1"/>
                    </a:solidFill>
                    <a:latin typeface="+mj-ea"/>
                    <a:ea typeface="+mj-ea"/>
                    <a:sym typeface="OPPOSans M" panose="00020600040101010101" charset="-122"/>
                  </a:rPr>
                  <a:t>技术研发</a:t>
                </a:r>
              </a:p>
            </p:txBody>
          </p:sp>
        </p:grpSp>
        <p:grpSp>
          <p:nvGrpSpPr>
            <p:cNvPr id="7" name="组合 5">
              <a:extLst>
                <a:ext uri="{FF2B5EF4-FFF2-40B4-BE49-F238E27FC236}">
                  <a16:creationId xmlns:a16="http://schemas.microsoft.com/office/drawing/2014/main" id="{9DDB4824-4144-0D77-16E5-AECF6ED56054}"/>
                </a:ext>
              </a:extLst>
            </p:cNvPr>
            <p:cNvGrpSpPr/>
            <p:nvPr/>
          </p:nvGrpSpPr>
          <p:grpSpPr>
            <a:xfrm>
              <a:off x="1267471" y="3467895"/>
              <a:ext cx="4402053" cy="692565"/>
              <a:chOff x="1267471" y="3467895"/>
              <a:chExt cx="4402053" cy="692565"/>
            </a:xfrm>
          </p:grpSpPr>
          <p:cxnSp>
            <p:nvCxnSpPr>
              <p:cNvPr id="8" name="5">
                <a:extLst>
                  <a:ext uri="{FF2B5EF4-FFF2-40B4-BE49-F238E27FC236}">
                    <a16:creationId xmlns:a16="http://schemas.microsoft.com/office/drawing/2014/main" id="{6C64E001-2319-4C0C-82E4-377D428818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2773" y="3877791"/>
                <a:ext cx="1976751" cy="0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Body-5">
                <a:extLst>
                  <a:ext uri="{FF2B5EF4-FFF2-40B4-BE49-F238E27FC236}">
                    <a16:creationId xmlns:a16="http://schemas.microsoft.com/office/drawing/2014/main" id="{F9EB7451-8B23-FE90-0AF2-750AA3E3B892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267471" y="3852485"/>
                <a:ext cx="2124000" cy="3079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 hangingPunct="0"/>
                <a:r>
                  <a:rPr lang="en-US" altLang="zh-CN" sz="1400" dirty="0"/>
                  <a:t>Y%</a:t>
                </a:r>
                <a:endParaRPr lang="zh-CN" altLang="en-US" sz="1400" dirty="0"/>
              </a:p>
            </p:txBody>
          </p:sp>
          <p:sp>
            <p:nvSpPr>
              <p:cNvPr id="10" name="Title-5">
                <a:extLst>
                  <a:ext uri="{FF2B5EF4-FFF2-40B4-BE49-F238E27FC236}">
                    <a16:creationId xmlns:a16="http://schemas.microsoft.com/office/drawing/2014/main" id="{2301F5AF-6601-3717-92F8-EBF2BD3CABEE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1267471" y="3467895"/>
                <a:ext cx="2124000" cy="36957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r" hangingPunct="0"/>
                <a:r>
                  <a:rPr lang="zh-CN" altLang="en-US" b="1" dirty="0">
                    <a:solidFill>
                      <a:schemeClr val="accent2"/>
                    </a:solidFill>
                    <a:latin typeface="+mj-ea"/>
                    <a:ea typeface="+mj-ea"/>
                    <a:sym typeface="OPPOSans M" panose="00020600040101010101" charset="-122"/>
                  </a:rPr>
                  <a:t>数据处理</a:t>
                </a:r>
              </a:p>
            </p:txBody>
          </p:sp>
        </p:grpSp>
      </p:grpSp>
      <p:sp>
        <p:nvSpPr>
          <p:cNvPr id="25" name="TextBox 45">
            <a:extLst>
              <a:ext uri="{FF2B5EF4-FFF2-40B4-BE49-F238E27FC236}">
                <a16:creationId xmlns:a16="http://schemas.microsoft.com/office/drawing/2014/main" id="{19F5CA5B-5D3C-A3B1-94B5-B572F671D9ED}"/>
              </a:ext>
            </a:extLst>
          </p:cNvPr>
          <p:cNvSpPr txBox="1"/>
          <p:nvPr/>
        </p:nvSpPr>
        <p:spPr>
          <a:xfrm>
            <a:off x="1096507" y="1350660"/>
            <a:ext cx="9986285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/>
                </a:solidFill>
              </a:rPr>
              <a:t>总预算</a:t>
            </a:r>
            <a:r>
              <a:rPr kumimoji="0" lang="en-US" altLang="zh-CN" sz="2400" b="1" i="0" u="none" strike="noStrike" kern="1200" cap="none" spc="0" normalizeH="0" baseline="0" noProof="0" dirty="0">
                <a:solidFill>
                  <a:schemeClr val="tx1"/>
                </a:solidFill>
              </a:rPr>
              <a:t>[X]</a:t>
            </a: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/>
                </a:solidFill>
              </a:rPr>
              <a:t>万元，重点投入</a:t>
            </a:r>
            <a:endParaRPr kumimoji="0" lang="en-US" altLang="zh-CN" sz="2400" b="1" i="0" u="none" strike="noStrike" kern="1200" cap="none" spc="0" normalizeH="0" baseline="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B9F14-3E78-DF2C-F10E-DE3F0ED1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成本控制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6A5DE2A-974E-260B-B1C7-967D5F7F6F5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793877" y="2490266"/>
            <a:ext cx="4597483" cy="1784728"/>
            <a:chOff x="1297420" y="2490266"/>
            <a:chExt cx="4597483" cy="1784728"/>
          </a:xfrm>
        </p:grpSpPr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id="{1E4A6D19-D4E8-FF17-DADC-9E55DA87CB6F}"/>
                </a:ext>
              </a:extLst>
            </p:cNvPr>
            <p:cNvGrpSpPr/>
            <p:nvPr/>
          </p:nvGrpSpPr>
          <p:grpSpPr>
            <a:xfrm>
              <a:off x="1297420" y="2490266"/>
              <a:ext cx="4597483" cy="674385"/>
              <a:chOff x="1297420" y="1935095"/>
              <a:chExt cx="4597483" cy="674385"/>
            </a:xfrm>
          </p:grpSpPr>
          <p:sp>
            <p:nvSpPr>
              <p:cNvPr id="11" name="1">
                <a:extLst>
                  <a:ext uri="{FF2B5EF4-FFF2-40B4-BE49-F238E27FC236}">
                    <a16:creationId xmlns:a16="http://schemas.microsoft.com/office/drawing/2014/main" id="{215A6E90-37D9-E4E9-FE07-BD59FA5417CD}"/>
                  </a:ext>
                </a:extLst>
              </p:cNvPr>
              <p:cNvSpPr/>
              <p:nvPr/>
            </p:nvSpPr>
            <p:spPr>
              <a:xfrm>
                <a:off x="1371488" y="1935095"/>
                <a:ext cx="671922" cy="67192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1">
                <a:extLst>
                  <a:ext uri="{FF2B5EF4-FFF2-40B4-BE49-F238E27FC236}">
                    <a16:creationId xmlns:a16="http://schemas.microsoft.com/office/drawing/2014/main" id="{0D8256F8-2B79-AF0C-3530-3AF03E09BC27}"/>
                  </a:ext>
                </a:extLst>
              </p:cNvPr>
              <p:cNvSpPr/>
              <p:nvPr/>
            </p:nvSpPr>
            <p:spPr>
              <a:xfrm>
                <a:off x="1820162" y="2456080"/>
                <a:ext cx="153400" cy="1534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Index-1">
                <a:extLst>
                  <a:ext uri="{FF2B5EF4-FFF2-40B4-BE49-F238E27FC236}">
                    <a16:creationId xmlns:a16="http://schemas.microsoft.com/office/drawing/2014/main" id="{EE05073A-A6F0-0108-326A-17C21B10667B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297420" y="2040222"/>
                <a:ext cx="82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01</a:t>
                </a:r>
                <a:endParaRPr lang="zh-CN" altLang="en-US" sz="3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itle-1">
                <a:extLst>
                  <a:ext uri="{FF2B5EF4-FFF2-40B4-BE49-F238E27FC236}">
                    <a16:creationId xmlns:a16="http://schemas.microsoft.com/office/drawing/2014/main" id="{04545602-7ADC-C9A2-B981-BD99082CC7AC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275228" y="2040221"/>
                <a:ext cx="3619675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采用云原生架构</a:t>
                </a:r>
              </a:p>
            </p:txBody>
          </p:sp>
        </p:grpSp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FDFDBD1F-52C9-D2D9-1BA1-716920A404E6}"/>
                </a:ext>
              </a:extLst>
            </p:cNvPr>
            <p:cNvGrpSpPr/>
            <p:nvPr/>
          </p:nvGrpSpPr>
          <p:grpSpPr>
            <a:xfrm>
              <a:off x="1297420" y="3600609"/>
              <a:ext cx="4597482" cy="674385"/>
              <a:chOff x="6290334" y="1935095"/>
              <a:chExt cx="4597482" cy="674385"/>
            </a:xfrm>
          </p:grpSpPr>
          <p:sp>
            <p:nvSpPr>
              <p:cNvPr id="6" name="2">
                <a:extLst>
                  <a:ext uri="{FF2B5EF4-FFF2-40B4-BE49-F238E27FC236}">
                    <a16:creationId xmlns:a16="http://schemas.microsoft.com/office/drawing/2014/main" id="{B1434653-1DE4-B9AA-D8E4-78A10C0500E2}"/>
                  </a:ext>
                </a:extLst>
              </p:cNvPr>
              <p:cNvSpPr/>
              <p:nvPr/>
            </p:nvSpPr>
            <p:spPr>
              <a:xfrm>
                <a:off x="6364402" y="1935095"/>
                <a:ext cx="671922" cy="67192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2">
                <a:extLst>
                  <a:ext uri="{FF2B5EF4-FFF2-40B4-BE49-F238E27FC236}">
                    <a16:creationId xmlns:a16="http://schemas.microsoft.com/office/drawing/2014/main" id="{1330BF5D-56F0-FBF4-793A-90EF463DD64F}"/>
                  </a:ext>
                </a:extLst>
              </p:cNvPr>
              <p:cNvSpPr/>
              <p:nvPr/>
            </p:nvSpPr>
            <p:spPr>
              <a:xfrm>
                <a:off x="6813076" y="2456080"/>
                <a:ext cx="153400" cy="1534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Index-2">
                <a:extLst>
                  <a:ext uri="{FF2B5EF4-FFF2-40B4-BE49-F238E27FC236}">
                    <a16:creationId xmlns:a16="http://schemas.microsoft.com/office/drawing/2014/main" id="{E94866EA-7E7B-2BE6-B1FD-8CDA0DBCC83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290334" y="2040222"/>
                <a:ext cx="82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02</a:t>
                </a:r>
                <a:endParaRPr lang="zh-CN" altLang="en-US" sz="3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Title-2">
                <a:extLst>
                  <a:ext uri="{FF2B5EF4-FFF2-40B4-BE49-F238E27FC236}">
                    <a16:creationId xmlns:a16="http://schemas.microsoft.com/office/drawing/2014/main" id="{08EF131E-B38A-A184-2E32-5BFF22FA43BF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268141" y="2039309"/>
                <a:ext cx="3619675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减少硬件采购成本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74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DFF3C-20F9-9A9E-C970-1C70EF19E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69E96D-91CA-1A58-5F8A-CDB5DCEE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altLang="zh-CN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</a:t>
            </a:r>
            <a:r>
              <a:rPr lang="zh-CN" altLang="en-US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效益评估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20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DB636B5-2BF5-C616-7542-D43CF93DCCAC}"/>
              </a:ext>
            </a:extLst>
          </p:cNvPr>
          <p:cNvGrpSpPr/>
          <p:nvPr/>
        </p:nvGrpSpPr>
        <p:grpSpPr>
          <a:xfrm>
            <a:off x="5381764" y="1150565"/>
            <a:ext cx="1415772" cy="830997"/>
            <a:chOff x="5381764" y="1150565"/>
            <a:chExt cx="1415772" cy="8309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832FC0-C829-EE28-6F76-5A086ECCB3DE}"/>
                </a:ext>
              </a:extLst>
            </p:cNvPr>
            <p:cNvSpPr txBox="1"/>
            <p:nvPr/>
          </p:nvSpPr>
          <p:spPr>
            <a:xfrm>
              <a:off x="5381764" y="1150565"/>
              <a:ext cx="14157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spAutoFit/>
            </a:bodyPr>
            <a:lstStyle/>
            <a:p>
              <a:pPr algn="ctr">
                <a:lnSpc>
                  <a:spcPct val="100000"/>
                </a:lnSpc>
                <a:buSzPct val="25000"/>
              </a:pPr>
              <a:r>
                <a:rPr lang="zh-CN" altLang="en-US" sz="4800" b="1" dirty="0">
                  <a:solidFill>
                    <a:schemeClr val="accent1"/>
                  </a:solidFill>
                </a:rPr>
                <a:t>目录</a:t>
              </a:r>
              <a:endParaRPr lang="en-US" altLang="zh-CN" sz="4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D33231A-7508-AA40-046F-E88533A22F77}"/>
              </a:ext>
            </a:extLst>
          </p:cNvPr>
          <p:cNvGrpSpPr/>
          <p:nvPr/>
        </p:nvGrpSpPr>
        <p:grpSpPr>
          <a:xfrm>
            <a:off x="401176" y="3545401"/>
            <a:ext cx="2387601" cy="1191016"/>
            <a:chOff x="660400" y="3807867"/>
            <a:chExt cx="2387601" cy="119101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16BFC9B-EC3E-1DA4-440F-C91E26A7E57C}"/>
                </a:ext>
              </a:extLst>
            </p:cNvPr>
            <p:cNvSpPr/>
            <p:nvPr/>
          </p:nvSpPr>
          <p:spPr>
            <a:xfrm>
              <a:off x="660401" y="4534552"/>
              <a:ext cx="1654400" cy="46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kumimoji="1" lang="zh-CN" altLang="en-US" sz="1600" b="1" dirty="0">
                  <a:solidFill>
                    <a:schemeClr val="tx1"/>
                  </a:solidFill>
                </a:rPr>
                <a:t>项目背景与痛点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3B289B1-FC12-C897-4C63-39F075B2BBB6}"/>
                </a:ext>
              </a:extLst>
            </p:cNvPr>
            <p:cNvSpPr/>
            <p:nvPr/>
          </p:nvSpPr>
          <p:spPr>
            <a:xfrm>
              <a:off x="660400" y="3807867"/>
              <a:ext cx="2387601" cy="83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en-US" altLang="zh-CN" sz="4000" b="1" dirty="0">
                  <a:solidFill>
                    <a:schemeClr val="tx2"/>
                  </a:solidFill>
                </a:rPr>
                <a:t>01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944E1E8-1895-40F2-D3F6-048109BC847C}"/>
              </a:ext>
            </a:extLst>
          </p:cNvPr>
          <p:cNvGrpSpPr/>
          <p:nvPr/>
        </p:nvGrpSpPr>
        <p:grpSpPr>
          <a:xfrm>
            <a:off x="1849359" y="2495000"/>
            <a:ext cx="2387601" cy="1148538"/>
            <a:chOff x="2819500" y="3338212"/>
            <a:chExt cx="2387601" cy="11485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A4BEA30-F4C1-1C23-99B8-195942EE83D4}"/>
                </a:ext>
              </a:extLst>
            </p:cNvPr>
            <p:cNvSpPr/>
            <p:nvPr/>
          </p:nvSpPr>
          <p:spPr>
            <a:xfrm>
              <a:off x="2819500" y="4022419"/>
              <a:ext cx="1654400" cy="46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kumimoji="1" lang="zh-CN" altLang="en-US" sz="1600" b="1" dirty="0">
                  <a:solidFill>
                    <a:schemeClr val="accent1"/>
                  </a:solidFill>
                </a:rPr>
                <a:t>项目目标与价值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4548C8C-ABD4-1D7D-5BC5-8DA28A34100D}"/>
                </a:ext>
              </a:extLst>
            </p:cNvPr>
            <p:cNvSpPr/>
            <p:nvPr/>
          </p:nvSpPr>
          <p:spPr>
            <a:xfrm>
              <a:off x="2819500" y="3338212"/>
              <a:ext cx="2387601" cy="83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en-US" altLang="zh-CN" sz="4000" b="1" dirty="0">
                  <a:solidFill>
                    <a:schemeClr val="accent1"/>
                  </a:solidFill>
                </a:rPr>
                <a:t>02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5CA1D39-9050-197E-BBBC-52B92B523A95}"/>
              </a:ext>
            </a:extLst>
          </p:cNvPr>
          <p:cNvGrpSpPr/>
          <p:nvPr/>
        </p:nvGrpSpPr>
        <p:grpSpPr>
          <a:xfrm>
            <a:off x="3750107" y="3545401"/>
            <a:ext cx="2387601" cy="1191016"/>
            <a:chOff x="4978599" y="3807867"/>
            <a:chExt cx="2387601" cy="119101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039AACF-831C-AA65-3040-794023AE8380}"/>
                </a:ext>
              </a:extLst>
            </p:cNvPr>
            <p:cNvSpPr/>
            <p:nvPr/>
          </p:nvSpPr>
          <p:spPr>
            <a:xfrm>
              <a:off x="4978600" y="4534552"/>
              <a:ext cx="1244031" cy="46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kumimoji="1" lang="zh-CN" altLang="en-US" sz="1600" b="1" dirty="0">
                  <a:solidFill>
                    <a:schemeClr val="tx1"/>
                  </a:solidFill>
                </a:rPr>
                <a:t>可行性分析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3ADE2C3-5AAD-877F-6B10-C99EB356ACB5}"/>
                </a:ext>
              </a:extLst>
            </p:cNvPr>
            <p:cNvSpPr/>
            <p:nvPr/>
          </p:nvSpPr>
          <p:spPr>
            <a:xfrm>
              <a:off x="4978599" y="3807867"/>
              <a:ext cx="2387601" cy="83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en-US" altLang="zh-CN" sz="4000" b="1" dirty="0">
                  <a:solidFill>
                    <a:schemeClr val="tx2"/>
                  </a:solidFill>
                </a:rPr>
                <a:t>03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1A1B5E-8089-5DE3-E008-CD3600203C54}"/>
              </a:ext>
            </a:extLst>
          </p:cNvPr>
          <p:cNvGrpSpPr/>
          <p:nvPr/>
        </p:nvGrpSpPr>
        <p:grpSpPr>
          <a:xfrm>
            <a:off x="5253475" y="2495000"/>
            <a:ext cx="2387601" cy="1148538"/>
            <a:chOff x="7137699" y="3338212"/>
            <a:chExt cx="2387601" cy="114853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ACA6E4-5A16-2865-647B-E429DBB692A9}"/>
                </a:ext>
              </a:extLst>
            </p:cNvPr>
            <p:cNvSpPr/>
            <p:nvPr/>
          </p:nvSpPr>
          <p:spPr>
            <a:xfrm>
              <a:off x="7137699" y="4022419"/>
              <a:ext cx="1449216" cy="46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kumimoji="1" lang="zh-CN" altLang="en-US" sz="1600" b="1" dirty="0">
                  <a:solidFill>
                    <a:schemeClr val="accent1"/>
                  </a:solidFill>
                </a:rPr>
                <a:t>核心方案设计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7E0C6C9-F9F8-1C93-49A0-84E8671AEAF1}"/>
                </a:ext>
              </a:extLst>
            </p:cNvPr>
            <p:cNvSpPr/>
            <p:nvPr/>
          </p:nvSpPr>
          <p:spPr>
            <a:xfrm>
              <a:off x="7137699" y="3338212"/>
              <a:ext cx="2387601" cy="83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en-US" altLang="zh-CN" sz="4000" b="1" dirty="0">
                  <a:solidFill>
                    <a:schemeClr val="accent1"/>
                  </a:solidFill>
                </a:rPr>
                <a:t>04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CD5FC38-1EA8-A608-4302-4B3960F2C820}"/>
              </a:ext>
            </a:extLst>
          </p:cNvPr>
          <p:cNvGrpSpPr/>
          <p:nvPr/>
        </p:nvGrpSpPr>
        <p:grpSpPr>
          <a:xfrm>
            <a:off x="6870908" y="3545401"/>
            <a:ext cx="2387601" cy="1191016"/>
            <a:chOff x="9296799" y="3807867"/>
            <a:chExt cx="2387601" cy="119101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2A3734-7271-FC7A-A027-DD4FA0A11E95}"/>
                </a:ext>
              </a:extLst>
            </p:cNvPr>
            <p:cNvSpPr/>
            <p:nvPr/>
          </p:nvSpPr>
          <p:spPr>
            <a:xfrm>
              <a:off x="9296800" y="4534552"/>
              <a:ext cx="1654400" cy="46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kumimoji="1" lang="zh-CN" altLang="en-US" sz="1600" b="1" dirty="0">
                  <a:solidFill>
                    <a:schemeClr val="tx1"/>
                  </a:solidFill>
                </a:rPr>
                <a:t>实施计划与预算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82A5C25-0438-127C-E2C3-F1667AE53572}"/>
                </a:ext>
              </a:extLst>
            </p:cNvPr>
            <p:cNvSpPr/>
            <p:nvPr/>
          </p:nvSpPr>
          <p:spPr>
            <a:xfrm>
              <a:off x="9296799" y="3807867"/>
              <a:ext cx="2387601" cy="83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en-US" altLang="zh-CN" sz="4000" b="1" dirty="0">
                  <a:solidFill>
                    <a:schemeClr val="tx2"/>
                  </a:solidFill>
                </a:rPr>
                <a:t>05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6919364-7F11-C7A7-14DF-C5C89ED4BDC5}"/>
              </a:ext>
            </a:extLst>
          </p:cNvPr>
          <p:cNvGrpSpPr/>
          <p:nvPr/>
        </p:nvGrpSpPr>
        <p:grpSpPr>
          <a:xfrm>
            <a:off x="8488341" y="2495000"/>
            <a:ext cx="2387601" cy="1148538"/>
            <a:chOff x="7137699" y="3338212"/>
            <a:chExt cx="2387601" cy="1148538"/>
          </a:xfrm>
        </p:grpSpPr>
        <p:sp>
          <p:nvSpPr>
            <p:cNvPr id="9" name="Rectangle 32">
              <a:extLst>
                <a:ext uri="{FF2B5EF4-FFF2-40B4-BE49-F238E27FC236}">
                  <a16:creationId xmlns:a16="http://schemas.microsoft.com/office/drawing/2014/main" id="{551E7755-D448-4B4B-154D-FCAD2E728CE2}"/>
                </a:ext>
              </a:extLst>
            </p:cNvPr>
            <p:cNvSpPr/>
            <p:nvPr/>
          </p:nvSpPr>
          <p:spPr>
            <a:xfrm>
              <a:off x="7137699" y="4022419"/>
              <a:ext cx="1038847" cy="46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kumimoji="1" lang="zh-CN" altLang="en-US" sz="1600" b="1" dirty="0">
                  <a:solidFill>
                    <a:schemeClr val="accent1"/>
                  </a:solidFill>
                </a:rPr>
                <a:t>效益评估</a:t>
              </a:r>
            </a:p>
          </p:txBody>
        </p:sp>
        <p:sp>
          <p:nvSpPr>
            <p:cNvPr id="10" name="Rectangle 31">
              <a:extLst>
                <a:ext uri="{FF2B5EF4-FFF2-40B4-BE49-F238E27FC236}">
                  <a16:creationId xmlns:a16="http://schemas.microsoft.com/office/drawing/2014/main" id="{3D04E24C-F234-3563-1DB9-9E73151AC7F6}"/>
                </a:ext>
              </a:extLst>
            </p:cNvPr>
            <p:cNvSpPr/>
            <p:nvPr/>
          </p:nvSpPr>
          <p:spPr>
            <a:xfrm>
              <a:off x="7137699" y="3338212"/>
              <a:ext cx="2387601" cy="83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en-US" altLang="zh-CN" sz="4000" b="1" dirty="0">
                  <a:solidFill>
                    <a:schemeClr val="accent1"/>
                  </a:solidFill>
                </a:rPr>
                <a:t>06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5772CE0-F84E-9A70-33E1-2CE0D04D22E5}"/>
              </a:ext>
            </a:extLst>
          </p:cNvPr>
          <p:cNvGrpSpPr/>
          <p:nvPr/>
        </p:nvGrpSpPr>
        <p:grpSpPr>
          <a:xfrm>
            <a:off x="10105775" y="3545401"/>
            <a:ext cx="2387601" cy="1191016"/>
            <a:chOff x="9296799" y="3807867"/>
            <a:chExt cx="2387601" cy="1191016"/>
          </a:xfrm>
        </p:grpSpPr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F0B1E771-1878-5668-0C3C-5703FC6D10D6}"/>
                </a:ext>
              </a:extLst>
            </p:cNvPr>
            <p:cNvSpPr/>
            <p:nvPr/>
          </p:nvSpPr>
          <p:spPr>
            <a:xfrm>
              <a:off x="9296800" y="4534552"/>
              <a:ext cx="1654400" cy="464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kumimoji="1" lang="zh-CN" altLang="en-US" sz="1600" b="1" dirty="0">
                  <a:solidFill>
                    <a:schemeClr val="tx1"/>
                  </a:solidFill>
                </a:rPr>
                <a:t>风险应对与结论</a:t>
              </a:r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7A912099-67CF-0BF9-3D45-020495DA2D10}"/>
                </a:ext>
              </a:extLst>
            </p:cNvPr>
            <p:cNvSpPr/>
            <p:nvPr/>
          </p:nvSpPr>
          <p:spPr>
            <a:xfrm>
              <a:off x="9296799" y="3807867"/>
              <a:ext cx="2387601" cy="833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kumimoji="1" lang="en-US" altLang="zh-CN" sz="4000" b="1" dirty="0">
                  <a:solidFill>
                    <a:schemeClr val="tx2"/>
                  </a:solidFill>
                </a:rPr>
                <a:t>07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132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4A1405B-4B1C-423B-80BD-8DD5874F7112}"/>
              </a:ext>
            </a:extLst>
          </p:cNvPr>
          <p:cNvGrpSpPr/>
          <p:nvPr/>
        </p:nvGrpSpPr>
        <p:grpSpPr>
          <a:xfrm>
            <a:off x="893762" y="2218531"/>
            <a:ext cx="10404475" cy="1883380"/>
            <a:chOff x="857250" y="3714750"/>
            <a:chExt cx="10404475" cy="1883380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A5452E74-E042-4CC8-A7BE-20E353FAFFD4}"/>
                </a:ext>
              </a:extLst>
            </p:cNvPr>
            <p:cNvSpPr/>
            <p:nvPr/>
          </p:nvSpPr>
          <p:spPr>
            <a:xfrm>
              <a:off x="857250" y="3714750"/>
              <a:ext cx="3206749" cy="1883380"/>
            </a:xfrm>
            <a:prstGeom prst="roundRect">
              <a:avLst>
                <a:gd name="adj" fmla="val 4500"/>
              </a:avLst>
            </a:prstGeom>
            <a:solidFill>
              <a:schemeClr val="accent3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id="{A77DE3E5-A438-4DCB-83D1-9C8C84153E1C}"/>
                </a:ext>
              </a:extLst>
            </p:cNvPr>
            <p:cNvSpPr/>
            <p:nvPr/>
          </p:nvSpPr>
          <p:spPr>
            <a:xfrm>
              <a:off x="4456113" y="3714750"/>
              <a:ext cx="3206749" cy="1883380"/>
            </a:xfrm>
            <a:prstGeom prst="roundRect">
              <a:avLst>
                <a:gd name="adj" fmla="val 4500"/>
              </a:avLst>
            </a:prstGeom>
            <a:solidFill>
              <a:schemeClr val="accent4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4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A99D40E9-18B4-4544-8BFE-12A6AF80B7C2}"/>
                </a:ext>
              </a:extLst>
            </p:cNvPr>
            <p:cNvSpPr/>
            <p:nvPr/>
          </p:nvSpPr>
          <p:spPr>
            <a:xfrm>
              <a:off x="8054976" y="3714750"/>
              <a:ext cx="3206749" cy="1883380"/>
            </a:xfrm>
            <a:prstGeom prst="roundRect">
              <a:avLst>
                <a:gd name="adj" fmla="val 4500"/>
              </a:avLst>
            </a:prstGeom>
            <a:solidFill>
              <a:schemeClr val="accent6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6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8A194A3-76BC-4BE5-AD5B-F7C2B53CB6F3}"/>
                </a:ext>
              </a:extLst>
            </p:cNvPr>
            <p:cNvSpPr txBox="1"/>
            <p:nvPr/>
          </p:nvSpPr>
          <p:spPr>
            <a:xfrm>
              <a:off x="1077448" y="4548510"/>
              <a:ext cx="2789702" cy="51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FFFFFF"/>
                  </a:solidFill>
                </a:rPr>
                <a:t>年节省成本 </a:t>
              </a:r>
              <a:r>
                <a:rPr lang="en-US" altLang="zh-CN" sz="1200" dirty="0">
                  <a:solidFill>
                    <a:srgbClr val="FFFFFF"/>
                  </a:solidFill>
                </a:rPr>
                <a:t>[X] </a:t>
              </a:r>
              <a:r>
                <a:rPr lang="zh-CN" altLang="en-US" sz="1200" dirty="0">
                  <a:solidFill>
                    <a:srgbClr val="FFFFFF"/>
                  </a:solidFill>
                </a:rPr>
                <a:t>万元，新增营收 </a:t>
              </a:r>
              <a:r>
                <a:rPr lang="en-US" altLang="zh-CN" sz="1200" dirty="0">
                  <a:solidFill>
                    <a:srgbClr val="FFFFFF"/>
                  </a:solidFill>
                </a:rPr>
                <a:t>[X] </a:t>
              </a:r>
              <a:r>
                <a:rPr lang="zh-CN" altLang="en-US" sz="1200" dirty="0">
                  <a:solidFill>
                    <a:srgbClr val="FFFFFF"/>
                  </a:solidFill>
                </a:rPr>
                <a:t>万元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A2519B5-9EC2-4C95-B01D-C663B99DD2A5}"/>
                </a:ext>
              </a:extLst>
            </p:cNvPr>
            <p:cNvSpPr txBox="1"/>
            <p:nvPr/>
          </p:nvSpPr>
          <p:spPr>
            <a:xfrm>
              <a:off x="1077448" y="4172536"/>
              <a:ext cx="1795299" cy="338554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solidFill>
                    <a:srgbClr val="FFFFFF"/>
                  </a:solidFill>
                </a:rPr>
                <a:t>经济效益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E310BB9-5CE1-44FA-AC65-419229720667}"/>
                </a:ext>
              </a:extLst>
            </p:cNvPr>
            <p:cNvSpPr txBox="1"/>
            <p:nvPr/>
          </p:nvSpPr>
          <p:spPr>
            <a:xfrm>
              <a:off x="4705727" y="4548510"/>
              <a:ext cx="2789702" cy="29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FFFFFF"/>
                  </a:solidFill>
                </a:rPr>
                <a:t>服务满意度 </a:t>
              </a:r>
              <a:r>
                <a:rPr lang="en-US" altLang="zh-CN" sz="1200" dirty="0">
                  <a:solidFill>
                    <a:srgbClr val="FFFFFF"/>
                  </a:solidFill>
                </a:rPr>
                <a:t>95%</a:t>
              </a:r>
              <a:r>
                <a:rPr lang="zh-CN" altLang="en-US" sz="1200" dirty="0">
                  <a:solidFill>
                    <a:srgbClr val="FFFFFF"/>
                  </a:solidFill>
                </a:rPr>
                <a:t>，客服效率提升 </a:t>
              </a:r>
              <a:r>
                <a:rPr lang="en-US" altLang="zh-CN" sz="1200" dirty="0">
                  <a:solidFill>
                    <a:srgbClr val="FFFFFF"/>
                  </a:solidFill>
                </a:rPr>
                <a:t>300%</a:t>
              </a: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E16693C-69F4-4053-AF13-60E80EA16AA5}"/>
                </a:ext>
              </a:extLst>
            </p:cNvPr>
            <p:cNvSpPr txBox="1"/>
            <p:nvPr/>
          </p:nvSpPr>
          <p:spPr>
            <a:xfrm>
              <a:off x="4705727" y="4172536"/>
              <a:ext cx="1795299" cy="338554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solidFill>
                    <a:srgbClr val="FFFFFF"/>
                  </a:solidFill>
                </a:rPr>
                <a:t>业务效益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6927BE0-6F85-4E03-988D-131B1949BFCD}"/>
                </a:ext>
              </a:extLst>
            </p:cNvPr>
            <p:cNvSpPr txBox="1"/>
            <p:nvPr/>
          </p:nvSpPr>
          <p:spPr>
            <a:xfrm>
              <a:off x="8344389" y="4548510"/>
              <a:ext cx="2789702" cy="29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FFFFFF"/>
                  </a:solidFill>
                </a:rPr>
                <a:t>沉淀用户需求库，支撑选品与运营决策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85B615D-AC77-4FE5-8B40-B96FF681B96A}"/>
                </a:ext>
              </a:extLst>
            </p:cNvPr>
            <p:cNvSpPr txBox="1"/>
            <p:nvPr/>
          </p:nvSpPr>
          <p:spPr>
            <a:xfrm>
              <a:off x="8344389" y="4172536"/>
              <a:ext cx="1795299" cy="338554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solidFill>
                    <a:srgbClr val="FFFFFF"/>
                  </a:solidFill>
                </a:rPr>
                <a:t>数据价值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C90A052-300F-4F6B-A677-9E5F00432B57}"/>
              </a:ext>
            </a:extLst>
          </p:cNvPr>
          <p:cNvGrpSpPr/>
          <p:nvPr/>
        </p:nvGrpSpPr>
        <p:grpSpPr>
          <a:xfrm>
            <a:off x="1589" y="0"/>
            <a:ext cx="12188825" cy="6858001"/>
            <a:chOff x="1589" y="0"/>
            <a:chExt cx="12188825" cy="6858001"/>
          </a:xfrm>
        </p:grpSpPr>
        <p:sp>
          <p:nvSpPr>
            <p:cNvPr id="27" name="任意多边形 26">
              <a:extLst>
                <a:ext uri="{FF2B5EF4-FFF2-40B4-BE49-F238E27FC236}">
                  <a16:creationId xmlns:a16="http://schemas.microsoft.com/office/drawing/2014/main" id="{DB6CB15A-A56F-408E-BCC0-0F3C96453E54}"/>
                </a:ext>
              </a:extLst>
            </p:cNvPr>
            <p:cNvSpPr/>
            <p:nvPr/>
          </p:nvSpPr>
          <p:spPr bwMode="auto">
            <a:xfrm>
              <a:off x="1589" y="5403847"/>
              <a:ext cx="2523898" cy="1454154"/>
            </a:xfrm>
            <a:custGeom>
              <a:avLst/>
              <a:gdLst>
                <a:gd name="T0" fmla="*/ 2545 w 2752"/>
                <a:gd name="T1" fmla="*/ 944 h 1585"/>
                <a:gd name="T2" fmla="*/ 1030 w 2752"/>
                <a:gd name="T3" fmla="*/ 944 h 1585"/>
                <a:gd name="T4" fmla="*/ 426 w 2752"/>
                <a:gd name="T5" fmla="*/ 327 h 1585"/>
                <a:gd name="T6" fmla="*/ 0 w 2752"/>
                <a:gd name="T7" fmla="*/ 134 h 1585"/>
                <a:gd name="T8" fmla="*/ 0 w 2752"/>
                <a:gd name="T9" fmla="*/ 1585 h 1585"/>
                <a:gd name="T10" fmla="*/ 2744 w 2752"/>
                <a:gd name="T11" fmla="*/ 1585 h 1585"/>
                <a:gd name="T12" fmla="*/ 2545 w 2752"/>
                <a:gd name="T13" fmla="*/ 944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2" h="1585">
                  <a:moveTo>
                    <a:pt x="2545" y="944"/>
                  </a:moveTo>
                  <a:cubicBezTo>
                    <a:pt x="2295" y="510"/>
                    <a:pt x="1551" y="716"/>
                    <a:pt x="1030" y="944"/>
                  </a:cubicBezTo>
                  <a:cubicBezTo>
                    <a:pt x="509" y="1172"/>
                    <a:pt x="648" y="748"/>
                    <a:pt x="426" y="327"/>
                  </a:cubicBezTo>
                  <a:cubicBezTo>
                    <a:pt x="253" y="0"/>
                    <a:pt x="73" y="81"/>
                    <a:pt x="0" y="134"/>
                  </a:cubicBezTo>
                  <a:cubicBezTo>
                    <a:pt x="0" y="1585"/>
                    <a:pt x="0" y="1585"/>
                    <a:pt x="0" y="1585"/>
                  </a:cubicBezTo>
                  <a:cubicBezTo>
                    <a:pt x="2744" y="1585"/>
                    <a:pt x="2744" y="1585"/>
                    <a:pt x="2744" y="1585"/>
                  </a:cubicBezTo>
                  <a:cubicBezTo>
                    <a:pt x="2319" y="1449"/>
                    <a:pt x="2752" y="1302"/>
                    <a:pt x="2545" y="944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20000"/>
                    <a:lumOff val="80000"/>
                    <a:alpha val="0"/>
                  </a:schemeClr>
                </a:gs>
                <a:gs pos="60000">
                  <a:schemeClr val="accent3">
                    <a:lumMod val="60000"/>
                    <a:lumOff val="40000"/>
                    <a:alpha val="40000"/>
                  </a:schemeClr>
                </a:gs>
                <a:gs pos="100000">
                  <a:schemeClr val="accent3"/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 27">
              <a:extLst>
                <a:ext uri="{FF2B5EF4-FFF2-40B4-BE49-F238E27FC236}">
                  <a16:creationId xmlns:a16="http://schemas.microsoft.com/office/drawing/2014/main" id="{90F4A912-1CA4-4019-956A-E09DB0035C98}"/>
                </a:ext>
              </a:extLst>
            </p:cNvPr>
            <p:cNvSpPr/>
            <p:nvPr/>
          </p:nvSpPr>
          <p:spPr bwMode="auto">
            <a:xfrm>
              <a:off x="9390026" y="0"/>
              <a:ext cx="2800388" cy="1476422"/>
            </a:xfrm>
            <a:custGeom>
              <a:avLst/>
              <a:gdLst>
                <a:gd name="T0" fmla="*/ 354 w 2444"/>
                <a:gd name="T1" fmla="*/ 526 h 1288"/>
                <a:gd name="T2" fmla="*/ 1598 w 2444"/>
                <a:gd name="T3" fmla="*/ 526 h 1288"/>
                <a:gd name="T4" fmla="*/ 2094 w 2444"/>
                <a:gd name="T5" fmla="*/ 1033 h 1288"/>
                <a:gd name="T6" fmla="*/ 2444 w 2444"/>
                <a:gd name="T7" fmla="*/ 1192 h 1288"/>
                <a:gd name="T8" fmla="*/ 2444 w 2444"/>
                <a:gd name="T9" fmla="*/ 0 h 1288"/>
                <a:gd name="T10" fmla="*/ 0 w 2444"/>
                <a:gd name="T11" fmla="*/ 0 h 1288"/>
                <a:gd name="T12" fmla="*/ 354 w 2444"/>
                <a:gd name="T13" fmla="*/ 526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4" h="1288">
                  <a:moveTo>
                    <a:pt x="354" y="526"/>
                  </a:moveTo>
                  <a:cubicBezTo>
                    <a:pt x="516" y="764"/>
                    <a:pt x="1170" y="714"/>
                    <a:pt x="1598" y="526"/>
                  </a:cubicBezTo>
                  <a:cubicBezTo>
                    <a:pt x="2026" y="339"/>
                    <a:pt x="1981" y="659"/>
                    <a:pt x="2094" y="1033"/>
                  </a:cubicBezTo>
                  <a:cubicBezTo>
                    <a:pt x="2172" y="1288"/>
                    <a:pt x="2400" y="1272"/>
                    <a:pt x="2444" y="1192"/>
                  </a:cubicBezTo>
                  <a:cubicBezTo>
                    <a:pt x="2444" y="0"/>
                    <a:pt x="2444" y="0"/>
                    <a:pt x="24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5" y="116"/>
                    <a:pt x="163" y="246"/>
                    <a:pt x="354" y="526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20000"/>
                    <a:lumOff val="80000"/>
                    <a:alpha val="0"/>
                  </a:schemeClr>
                </a:gs>
                <a:gs pos="60000">
                  <a:schemeClr val="accent3">
                    <a:lumMod val="60000"/>
                    <a:lumOff val="40000"/>
                    <a:alpha val="40000"/>
                  </a:schemeClr>
                </a:gs>
                <a:gs pos="100000">
                  <a:schemeClr val="accent3"/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F7DF7F2-944D-4150-BC0E-50C2B48C54CB}"/>
                </a:ext>
              </a:extLst>
            </p:cNvPr>
            <p:cNvSpPr/>
            <p:nvPr/>
          </p:nvSpPr>
          <p:spPr>
            <a:xfrm rot="17100000">
              <a:off x="10372245" y="4964984"/>
              <a:ext cx="1076440" cy="1076440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  <a:alpha val="0"/>
                  </a:schemeClr>
                </a:gs>
                <a:gs pos="60000">
                  <a:schemeClr val="accent3">
                    <a:lumMod val="60000"/>
                    <a:lumOff val="40000"/>
                    <a:alpha val="25000"/>
                  </a:schemeClr>
                </a:gs>
                <a:gs pos="100000">
                  <a:schemeClr val="accent3">
                    <a:alpha val="30000"/>
                  </a:schemeClr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78BFCBF-8547-4B12-B48A-3CB48D5E9512}"/>
                </a:ext>
              </a:extLst>
            </p:cNvPr>
            <p:cNvSpPr/>
            <p:nvPr/>
          </p:nvSpPr>
          <p:spPr>
            <a:xfrm rot="17100000">
              <a:off x="9295183" y="6000563"/>
              <a:ext cx="470273" cy="470273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  <a:alpha val="0"/>
                  </a:schemeClr>
                </a:gs>
                <a:gs pos="60000">
                  <a:schemeClr val="accent3">
                    <a:lumMod val="60000"/>
                    <a:lumOff val="40000"/>
                    <a:alpha val="25000"/>
                  </a:schemeClr>
                </a:gs>
                <a:gs pos="100000">
                  <a:schemeClr val="accent3">
                    <a:alpha val="30000"/>
                  </a:schemeClr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效益评估</a:t>
            </a:r>
            <a:endParaRPr lang="en-US" spc="300" dirty="0">
              <a:effectLst>
                <a:outerShdw blurRad="25400" dist="50800" dir="2700000" algn="tl">
                  <a:schemeClr val="bg2">
                    <a:lumMod val="75000"/>
                    <a:alpha val="6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95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CFC60-EE05-3383-5D62-41147D733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162EFB-7172-B9EB-E37B-6C465525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altLang="zh-CN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07.</a:t>
            </a:r>
            <a:r>
              <a:rPr lang="zh-CN" altLang="en-US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风险应对与结论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291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îšľiḍe"/>
          <p:cNvGrpSpPr/>
          <p:nvPr/>
        </p:nvGrpSpPr>
        <p:grpSpPr>
          <a:xfrm>
            <a:off x="784467" y="1728159"/>
            <a:ext cx="10251833" cy="3758212"/>
            <a:chOff x="784467" y="1728159"/>
            <a:chExt cx="10251833" cy="3758212"/>
          </a:xfrm>
        </p:grpSpPr>
        <p:sp>
          <p:nvSpPr>
            <p:cNvPr id="66" name="îṡ1îḋê">
              <a:extLst>
                <a:ext uri="{FF2B5EF4-FFF2-40B4-BE49-F238E27FC236}">
                  <a16:creationId xmlns:a16="http://schemas.microsoft.com/office/drawing/2014/main" id="{14612D6B-DBDF-4A8B-B793-D481078D3E09}"/>
                </a:ext>
              </a:extLst>
            </p:cNvPr>
            <p:cNvSpPr/>
            <p:nvPr/>
          </p:nvSpPr>
          <p:spPr>
            <a:xfrm>
              <a:off x="6835583" y="3154270"/>
              <a:ext cx="4200717" cy="1064513"/>
            </a:xfrm>
            <a:prstGeom prst="roundRect">
              <a:avLst>
                <a:gd name="adj" fmla="val 20900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90500" dist="381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6" name="ïṣliḋê">
              <a:extLst>
                <a:ext uri="{FF2B5EF4-FFF2-40B4-BE49-F238E27FC236}">
                  <a16:creationId xmlns:a16="http://schemas.microsoft.com/office/drawing/2014/main" id="{7B1D27D5-94A3-43F1-A312-DF2C66D76752}"/>
                </a:ext>
              </a:extLst>
            </p:cNvPr>
            <p:cNvGrpSpPr/>
            <p:nvPr/>
          </p:nvGrpSpPr>
          <p:grpSpPr>
            <a:xfrm>
              <a:off x="7067776" y="1894748"/>
              <a:ext cx="572231" cy="572229"/>
              <a:chOff x="6844265" y="4734713"/>
              <a:chExt cx="410200" cy="410198"/>
            </a:xfrm>
          </p:grpSpPr>
          <p:sp>
            <p:nvSpPr>
              <p:cNvPr id="47" name="ï$ḷïḓê">
                <a:extLst>
                  <a:ext uri="{FF2B5EF4-FFF2-40B4-BE49-F238E27FC236}">
                    <a16:creationId xmlns:a16="http://schemas.microsoft.com/office/drawing/2014/main" id="{B2F4926A-2B8F-4574-A9D8-0F0995F78696}"/>
                  </a:ext>
                </a:extLst>
              </p:cNvPr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ïṣḻíďè">
                <a:extLst>
                  <a:ext uri="{FF2B5EF4-FFF2-40B4-BE49-F238E27FC236}">
                    <a16:creationId xmlns:a16="http://schemas.microsoft.com/office/drawing/2014/main" id="{D4889D53-9FAF-42A1-9E0D-1DB099F69C3B}"/>
                  </a:ext>
                </a:extLst>
              </p:cNvPr>
              <p:cNvSpPr/>
              <p:nvPr/>
            </p:nvSpPr>
            <p:spPr>
              <a:xfrm>
                <a:off x="6960365" y="4873062"/>
                <a:ext cx="178001" cy="133500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ïṡľiḋê">
              <a:extLst>
                <a:ext uri="{FF2B5EF4-FFF2-40B4-BE49-F238E27FC236}">
                  <a16:creationId xmlns:a16="http://schemas.microsoft.com/office/drawing/2014/main" id="{537E3E35-FCF5-439D-8809-4097AABCEA7A}"/>
                </a:ext>
              </a:extLst>
            </p:cNvPr>
            <p:cNvSpPr txBox="1"/>
            <p:nvPr/>
          </p:nvSpPr>
          <p:spPr>
            <a:xfrm>
              <a:off x="7776567" y="1728159"/>
              <a:ext cx="1066945" cy="307777"/>
            </a:xfrm>
            <a:prstGeom prst="rect">
              <a:avLst/>
            </a:prstGeom>
            <a:noFill/>
          </p:spPr>
          <p:txBody>
            <a:bodyPr wrap="none" rtlCol="0" anchor="b">
              <a:normAutofit fontScale="92500" lnSpcReduction="10000"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核心风险</a:t>
              </a:r>
            </a:p>
          </p:txBody>
        </p:sp>
        <p:sp>
          <p:nvSpPr>
            <p:cNvPr id="50" name="îsļîdè">
              <a:extLst>
                <a:ext uri="{FF2B5EF4-FFF2-40B4-BE49-F238E27FC236}">
                  <a16:creationId xmlns:a16="http://schemas.microsoft.com/office/drawing/2014/main" id="{25A92DDD-AA31-4D40-A025-D7C10E2156CE}"/>
                </a:ext>
              </a:extLst>
            </p:cNvPr>
            <p:cNvSpPr txBox="1"/>
            <p:nvPr/>
          </p:nvSpPr>
          <p:spPr>
            <a:xfrm>
              <a:off x="7776568" y="2009879"/>
              <a:ext cx="2794016" cy="51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rPr>
                <a:t>高并发延迟、数据实时性不足（附应对措施）</a:t>
              </a:r>
            </a:p>
          </p:txBody>
        </p:sp>
        <p:grpSp>
          <p:nvGrpSpPr>
            <p:cNvPr id="51" name="îṡļïďè">
              <a:extLst>
                <a:ext uri="{FF2B5EF4-FFF2-40B4-BE49-F238E27FC236}">
                  <a16:creationId xmlns:a16="http://schemas.microsoft.com/office/drawing/2014/main" id="{E7E1E17D-8AA1-4CA8-A4B6-E184E87C18FB}"/>
                </a:ext>
              </a:extLst>
            </p:cNvPr>
            <p:cNvGrpSpPr/>
            <p:nvPr/>
          </p:nvGrpSpPr>
          <p:grpSpPr>
            <a:xfrm>
              <a:off x="7067776" y="3404445"/>
              <a:ext cx="572231" cy="572229"/>
              <a:chOff x="6844265" y="4734713"/>
              <a:chExt cx="410200" cy="410198"/>
            </a:xfrm>
          </p:grpSpPr>
          <p:sp>
            <p:nvSpPr>
              <p:cNvPr id="52" name="ïṡľiḑe">
                <a:extLst>
                  <a:ext uri="{FF2B5EF4-FFF2-40B4-BE49-F238E27FC236}">
                    <a16:creationId xmlns:a16="http://schemas.microsoft.com/office/drawing/2014/main" id="{B7FCE83E-FEA7-49BF-8D34-0B193B30FC0A}"/>
                  </a:ext>
                </a:extLst>
              </p:cNvPr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îşḻiḋe">
                <a:extLst>
                  <a:ext uri="{FF2B5EF4-FFF2-40B4-BE49-F238E27FC236}">
                    <a16:creationId xmlns:a16="http://schemas.microsoft.com/office/drawing/2014/main" id="{EC132EC6-0D3D-422A-B597-E0AD6DF7E911}"/>
                  </a:ext>
                </a:extLst>
              </p:cNvPr>
              <p:cNvSpPr/>
              <p:nvPr/>
            </p:nvSpPr>
            <p:spPr>
              <a:xfrm>
                <a:off x="6960365" y="4868892"/>
                <a:ext cx="178001" cy="148188"/>
              </a:xfrm>
              <a:custGeom>
                <a:avLst/>
                <a:gdLst>
                  <a:gd name="connsiteX0" fmla="*/ 483573 w 526297"/>
                  <a:gd name="connsiteY0" fmla="*/ 133971 h 438150"/>
                  <a:gd name="connsiteX1" fmla="*/ 527674 w 526297"/>
                  <a:gd name="connsiteY1" fmla="*/ 178072 h 438150"/>
                  <a:gd name="connsiteX2" fmla="*/ 527579 w 526297"/>
                  <a:gd name="connsiteY2" fmla="*/ 181501 h 438150"/>
                  <a:gd name="connsiteX3" fmla="*/ 514244 w 526297"/>
                  <a:gd name="connsiteY3" fmla="*/ 355237 h 438150"/>
                  <a:gd name="connsiteX4" fmla="*/ 485764 w 526297"/>
                  <a:gd name="connsiteY4" fmla="*/ 381621 h 438150"/>
                  <a:gd name="connsiteX5" fmla="*/ 454998 w 526297"/>
                  <a:gd name="connsiteY5" fmla="*/ 381621 h 438150"/>
                  <a:gd name="connsiteX6" fmla="*/ 454998 w 526297"/>
                  <a:gd name="connsiteY6" fmla="*/ 438771 h 438150"/>
                  <a:gd name="connsiteX7" fmla="*/ 435948 w 526297"/>
                  <a:gd name="connsiteY7" fmla="*/ 438771 h 438150"/>
                  <a:gd name="connsiteX8" fmla="*/ 435948 w 526297"/>
                  <a:gd name="connsiteY8" fmla="*/ 381621 h 438150"/>
                  <a:gd name="connsiteX9" fmla="*/ 93048 w 526297"/>
                  <a:gd name="connsiteY9" fmla="*/ 381621 h 438150"/>
                  <a:gd name="connsiteX10" fmla="*/ 93048 w 526297"/>
                  <a:gd name="connsiteY10" fmla="*/ 438771 h 438150"/>
                  <a:gd name="connsiteX11" fmla="*/ 73998 w 526297"/>
                  <a:gd name="connsiteY11" fmla="*/ 438771 h 438150"/>
                  <a:gd name="connsiteX12" fmla="*/ 73998 w 526297"/>
                  <a:gd name="connsiteY12" fmla="*/ 381621 h 438150"/>
                  <a:gd name="connsiteX13" fmla="*/ 43328 w 526297"/>
                  <a:gd name="connsiteY13" fmla="*/ 381621 h 438150"/>
                  <a:gd name="connsiteX14" fmla="*/ 14848 w 526297"/>
                  <a:gd name="connsiteY14" fmla="*/ 355237 h 438150"/>
                  <a:gd name="connsiteX15" fmla="*/ 1513 w 526297"/>
                  <a:gd name="connsiteY15" fmla="*/ 181501 h 438150"/>
                  <a:gd name="connsiteX16" fmla="*/ 42089 w 526297"/>
                  <a:gd name="connsiteY16" fmla="*/ 134162 h 438150"/>
                  <a:gd name="connsiteX17" fmla="*/ 45518 w 526297"/>
                  <a:gd name="connsiteY17" fmla="*/ 134066 h 438150"/>
                  <a:gd name="connsiteX18" fmla="*/ 101906 w 526297"/>
                  <a:gd name="connsiteY18" fmla="*/ 180834 h 438150"/>
                  <a:gd name="connsiteX19" fmla="*/ 121623 w 526297"/>
                  <a:gd name="connsiteY19" fmla="*/ 286371 h 438150"/>
                  <a:gd name="connsiteX20" fmla="*/ 407373 w 526297"/>
                  <a:gd name="connsiteY20" fmla="*/ 286371 h 438150"/>
                  <a:gd name="connsiteX21" fmla="*/ 427185 w 526297"/>
                  <a:gd name="connsiteY21" fmla="*/ 180739 h 438150"/>
                  <a:gd name="connsiteX22" fmla="*/ 483573 w 526297"/>
                  <a:gd name="connsiteY22" fmla="*/ 133971 h 438150"/>
                  <a:gd name="connsiteX23" fmla="*/ 416898 w 526297"/>
                  <a:gd name="connsiteY23" fmla="*/ 621 h 438150"/>
                  <a:gd name="connsiteX24" fmla="*/ 483573 w 526297"/>
                  <a:gd name="connsiteY24" fmla="*/ 67296 h 438150"/>
                  <a:gd name="connsiteX25" fmla="*/ 483573 w 526297"/>
                  <a:gd name="connsiteY25" fmla="*/ 115397 h 438150"/>
                  <a:gd name="connsiteX26" fmla="*/ 476429 w 526297"/>
                  <a:gd name="connsiteY26" fmla="*/ 114921 h 438150"/>
                  <a:gd name="connsiteX27" fmla="*/ 412040 w 526297"/>
                  <a:gd name="connsiteY27" fmla="*/ 166451 h 438150"/>
                  <a:gd name="connsiteX28" fmla="*/ 411564 w 526297"/>
                  <a:gd name="connsiteY28" fmla="*/ 168737 h 438150"/>
                  <a:gd name="connsiteX29" fmla="*/ 393086 w 526297"/>
                  <a:gd name="connsiteY29" fmla="*/ 267321 h 438150"/>
                  <a:gd name="connsiteX30" fmla="*/ 135911 w 526297"/>
                  <a:gd name="connsiteY30" fmla="*/ 267321 h 438150"/>
                  <a:gd name="connsiteX31" fmla="*/ 117432 w 526297"/>
                  <a:gd name="connsiteY31" fmla="*/ 168737 h 438150"/>
                  <a:gd name="connsiteX32" fmla="*/ 52567 w 526297"/>
                  <a:gd name="connsiteY32" fmla="*/ 114921 h 438150"/>
                  <a:gd name="connsiteX33" fmla="*/ 54948 w 526297"/>
                  <a:gd name="connsiteY33" fmla="*/ 67296 h 438150"/>
                  <a:gd name="connsiteX34" fmla="*/ 121623 w 526297"/>
                  <a:gd name="connsiteY34" fmla="*/ 621 h 438150"/>
                  <a:gd name="connsiteX35" fmla="*/ 416898 w 526297"/>
                  <a:gd name="connsiteY35" fmla="*/ 621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îṩḷïḋè">
              <a:extLst>
                <a:ext uri="{FF2B5EF4-FFF2-40B4-BE49-F238E27FC236}">
                  <a16:creationId xmlns:a16="http://schemas.microsoft.com/office/drawing/2014/main" id="{7DDB5DDC-CAB9-453B-BB5A-8BF20C3A38EB}"/>
                </a:ext>
              </a:extLst>
            </p:cNvPr>
            <p:cNvSpPr txBox="1"/>
            <p:nvPr/>
          </p:nvSpPr>
          <p:spPr>
            <a:xfrm>
              <a:off x="7776567" y="3201959"/>
              <a:ext cx="1066945" cy="307777"/>
            </a:xfrm>
            <a:prstGeom prst="rect">
              <a:avLst/>
            </a:prstGeom>
            <a:noFill/>
          </p:spPr>
          <p:txBody>
            <a:bodyPr wrap="none" rtlCol="0" anchor="b">
              <a:normAutofit fontScale="92500" lnSpcReduction="10000"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结论</a:t>
              </a:r>
            </a:p>
          </p:txBody>
        </p:sp>
        <p:sp>
          <p:nvSpPr>
            <p:cNvPr id="57" name="ïṣľiḍé">
              <a:extLst>
                <a:ext uri="{FF2B5EF4-FFF2-40B4-BE49-F238E27FC236}">
                  <a16:creationId xmlns:a16="http://schemas.microsoft.com/office/drawing/2014/main" id="{86DA0EA6-880C-42AE-9C3E-640A6982FD04}"/>
                </a:ext>
              </a:extLst>
            </p:cNvPr>
            <p:cNvSpPr txBox="1"/>
            <p:nvPr/>
          </p:nvSpPr>
          <p:spPr>
            <a:xfrm>
              <a:off x="7776568" y="3483679"/>
              <a:ext cx="2794016" cy="29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rPr>
                <a:t>项目具备可行性，预期效益显著</a:t>
              </a:r>
            </a:p>
          </p:txBody>
        </p:sp>
        <p:grpSp>
          <p:nvGrpSpPr>
            <p:cNvPr id="58" name="ïşḻíde">
              <a:extLst>
                <a:ext uri="{FF2B5EF4-FFF2-40B4-BE49-F238E27FC236}">
                  <a16:creationId xmlns:a16="http://schemas.microsoft.com/office/drawing/2014/main" id="{DF13EFF9-55E7-4F90-AAC2-3D6B40232F87}"/>
                </a:ext>
              </a:extLst>
            </p:cNvPr>
            <p:cNvGrpSpPr/>
            <p:nvPr/>
          </p:nvGrpSpPr>
          <p:grpSpPr>
            <a:xfrm>
              <a:off x="7067775" y="4914142"/>
              <a:ext cx="572232" cy="572229"/>
              <a:chOff x="6844265" y="4734713"/>
              <a:chExt cx="410200" cy="410198"/>
            </a:xfrm>
          </p:grpSpPr>
          <p:sp>
            <p:nvSpPr>
              <p:cNvPr id="59" name="îṧliḋê">
                <a:extLst>
                  <a:ext uri="{FF2B5EF4-FFF2-40B4-BE49-F238E27FC236}">
                    <a16:creationId xmlns:a16="http://schemas.microsoft.com/office/drawing/2014/main" id="{93D7B6BA-1CC8-4F2A-A06C-AF804BFCB0BC}"/>
                  </a:ext>
                </a:extLst>
              </p:cNvPr>
              <p:cNvSpPr/>
              <p:nvPr/>
            </p:nvSpPr>
            <p:spPr>
              <a:xfrm>
                <a:off x="6844265" y="4734713"/>
                <a:ext cx="410200" cy="410198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60000">
                    <a:schemeClr val="accent4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4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íśliḑè">
                <a:extLst>
                  <a:ext uri="{FF2B5EF4-FFF2-40B4-BE49-F238E27FC236}">
                    <a16:creationId xmlns:a16="http://schemas.microsoft.com/office/drawing/2014/main" id="{1A963595-6EAD-4D12-8C55-B70D8BA77B82}"/>
                  </a:ext>
                </a:extLst>
              </p:cNvPr>
              <p:cNvSpPr/>
              <p:nvPr/>
            </p:nvSpPr>
            <p:spPr>
              <a:xfrm>
                <a:off x="6960365" y="4875291"/>
                <a:ext cx="178001" cy="141741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îṩḻîḋé">
              <a:extLst>
                <a:ext uri="{FF2B5EF4-FFF2-40B4-BE49-F238E27FC236}">
                  <a16:creationId xmlns:a16="http://schemas.microsoft.com/office/drawing/2014/main" id="{8DEAE592-B47E-4D28-A1DB-75E8D138E397}"/>
                </a:ext>
              </a:extLst>
            </p:cNvPr>
            <p:cNvSpPr txBox="1"/>
            <p:nvPr/>
          </p:nvSpPr>
          <p:spPr>
            <a:xfrm>
              <a:off x="7776566" y="4711589"/>
              <a:ext cx="1066945" cy="307777"/>
            </a:xfrm>
            <a:prstGeom prst="rect">
              <a:avLst/>
            </a:prstGeom>
            <a:noFill/>
          </p:spPr>
          <p:txBody>
            <a:bodyPr wrap="none" rtlCol="0" anchor="b">
              <a:normAutofit fontScale="92500" lnSpcReduction="10000"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</a:t>
              </a:r>
            </a:p>
          </p:txBody>
        </p:sp>
        <p:sp>
          <p:nvSpPr>
            <p:cNvPr id="64" name="iśḷidè">
              <a:extLst>
                <a:ext uri="{FF2B5EF4-FFF2-40B4-BE49-F238E27FC236}">
                  <a16:creationId xmlns:a16="http://schemas.microsoft.com/office/drawing/2014/main" id="{D81D0222-7F3F-46B2-AC85-2F16B8956186}"/>
                </a:ext>
              </a:extLst>
            </p:cNvPr>
            <p:cNvSpPr txBox="1"/>
            <p:nvPr/>
          </p:nvSpPr>
          <p:spPr>
            <a:xfrm>
              <a:off x="7776567" y="4993309"/>
              <a:ext cx="2794016" cy="29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rPr>
                <a:t>批准立项，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rPr>
                <a:t>1 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</a:rPr>
                <a:t>个月内启动需求调研阶段</a:t>
              </a:r>
            </a:p>
          </p:txBody>
        </p:sp>
        <p:sp>
          <p:nvSpPr>
            <p:cNvPr id="68" name="í$1îďè">
              <a:extLst>
                <a:ext uri="{FF2B5EF4-FFF2-40B4-BE49-F238E27FC236}">
                  <a16:creationId xmlns:a16="http://schemas.microsoft.com/office/drawing/2014/main" id="{860E67E4-B0F2-49FB-93D2-E70D6FB005E9}"/>
                </a:ext>
              </a:extLst>
            </p:cNvPr>
            <p:cNvSpPr txBox="1"/>
            <p:nvPr/>
          </p:nvSpPr>
          <p:spPr>
            <a:xfrm>
              <a:off x="906570" y="1912823"/>
              <a:ext cx="5189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Risks, Mitigation &amp; Conclusion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íśḻîḓe">
              <a:extLst>
                <a:ext uri="{FF2B5EF4-FFF2-40B4-BE49-F238E27FC236}">
                  <a16:creationId xmlns:a16="http://schemas.microsoft.com/office/drawing/2014/main" id="{0E54F897-2B69-43E5-A93D-96C938D52B36}"/>
                </a:ext>
              </a:extLst>
            </p:cNvPr>
            <p:cNvSpPr/>
            <p:nvPr/>
          </p:nvSpPr>
          <p:spPr>
            <a:xfrm flipH="1">
              <a:off x="784467" y="1766468"/>
              <a:ext cx="122104" cy="754377"/>
            </a:xfrm>
            <a:prstGeom prst="roundRect">
              <a:avLst>
                <a:gd name="adj" fmla="val 44900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60000">
                  <a:schemeClr val="accent6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50800" dist="50800" dir="5400000" algn="c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Title 7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风险应对与结论</a:t>
            </a:r>
            <a:endParaRPr lang="en-US" spc="300" dirty="0">
              <a:effectLst>
                <a:outerShdw blurRad="25400" dist="50800" dir="2700000" algn="tl">
                  <a:schemeClr val="bg2">
                    <a:lumMod val="75000"/>
                    <a:alpha val="6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138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altLang="zh-CN" dirty="0"/>
              <a:t>Thank You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wrap="square">
            <a:normAutofit fontScale="92500"/>
          </a:bodyPr>
          <a:lstStyle/>
          <a:p>
            <a:pPr lvl="0"/>
            <a:r>
              <a:rPr lang="en-US" altLang="zh-CN" dirty="0"/>
              <a:t>Speaker name and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94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altLang="zh-CN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</a:t>
            </a:r>
            <a:r>
              <a:rPr lang="zh-CN" altLang="en-US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项目背景与痛点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81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ṣliḓé"/>
          <p:cNvGrpSpPr/>
          <p:nvPr/>
        </p:nvGrpSpPr>
        <p:grpSpPr>
          <a:xfrm>
            <a:off x="698499" y="1130300"/>
            <a:ext cx="10820401" cy="5003800"/>
            <a:chOff x="698499" y="1130300"/>
            <a:chExt cx="10820401" cy="5003800"/>
          </a:xfrm>
        </p:grpSpPr>
        <p:sp>
          <p:nvSpPr>
            <p:cNvPr id="2" name="ïŝľîďè">
              <a:extLst>
                <a:ext uri="{FF2B5EF4-FFF2-40B4-BE49-F238E27FC236}">
                  <a16:creationId xmlns:a16="http://schemas.microsoft.com/office/drawing/2014/main" id="{B25BCCD1-7648-4B51-B56B-B49600986DEA}"/>
                </a:ext>
              </a:extLst>
            </p:cNvPr>
            <p:cNvSpPr txBox="1"/>
            <p:nvPr/>
          </p:nvSpPr>
          <p:spPr>
            <a:xfrm>
              <a:off x="698499" y="1279266"/>
              <a:ext cx="5281387" cy="959819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 dirty="0">
                  <a:solidFill>
                    <a:schemeClr val="tx1"/>
                  </a:solidFill>
                </a:rPr>
                <a:t>行业趋势与业务需求</a:t>
              </a:r>
            </a:p>
          </p:txBody>
        </p:sp>
        <p:cxnSp>
          <p:nvCxnSpPr>
            <p:cNvPr id="3" name="íSḷíďê"/>
            <p:cNvCxnSpPr/>
            <p:nvPr/>
          </p:nvCxnSpPr>
          <p:spPr>
            <a:xfrm>
              <a:off x="820058" y="3160768"/>
              <a:ext cx="0" cy="61867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bevel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îṡliďê"/>
            <p:cNvSpPr txBox="1"/>
            <p:nvPr/>
          </p:nvSpPr>
          <p:spPr>
            <a:xfrm>
              <a:off x="943427" y="3160768"/>
              <a:ext cx="4909343" cy="36933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/>
                <a:t>电商客服现状</a:t>
              </a:r>
            </a:p>
          </p:txBody>
        </p:sp>
        <p:sp>
          <p:nvSpPr>
            <p:cNvPr id="6" name="íşḷiďe"/>
            <p:cNvSpPr txBox="1"/>
            <p:nvPr/>
          </p:nvSpPr>
          <p:spPr>
            <a:xfrm>
              <a:off x="943428" y="3530100"/>
              <a:ext cx="4909343" cy="29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全链路咨询场景（商品</a:t>
              </a:r>
              <a:r>
                <a:rPr lang="en-US" altLang="zh-CN" sz="1200" dirty="0"/>
                <a:t>-</a:t>
              </a:r>
              <a:r>
                <a:rPr lang="zh-CN" altLang="en-US" sz="1200" dirty="0"/>
                <a:t>订单</a:t>
              </a:r>
              <a:r>
                <a:rPr lang="en-US" altLang="zh-CN" sz="1200" dirty="0"/>
                <a:t>-</a:t>
              </a:r>
              <a:r>
                <a:rPr lang="zh-CN" altLang="en-US" sz="1200" dirty="0"/>
                <a:t>售后）</a:t>
              </a:r>
            </a:p>
          </p:txBody>
        </p:sp>
        <p:cxnSp>
          <p:nvCxnSpPr>
            <p:cNvPr id="9" name="îṩ1íḋe"/>
            <p:cNvCxnSpPr/>
            <p:nvPr/>
          </p:nvCxnSpPr>
          <p:spPr>
            <a:xfrm>
              <a:off x="820058" y="4290536"/>
              <a:ext cx="0" cy="618671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bevel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ïṡļîdé"/>
            <p:cNvSpPr txBox="1"/>
            <p:nvPr/>
          </p:nvSpPr>
          <p:spPr>
            <a:xfrm>
              <a:off x="943427" y="4290536"/>
              <a:ext cx="4909343" cy="36933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/>
                <a:t>数据佐证</a:t>
              </a:r>
            </a:p>
          </p:txBody>
        </p:sp>
        <p:sp>
          <p:nvSpPr>
            <p:cNvPr id="11" name="íšlîḓê"/>
            <p:cNvSpPr txBox="1"/>
            <p:nvPr/>
          </p:nvSpPr>
          <p:spPr>
            <a:xfrm>
              <a:off x="943428" y="4659868"/>
              <a:ext cx="4909343" cy="29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大促咨询量激增</a:t>
              </a:r>
              <a:r>
                <a:rPr lang="en-US" altLang="zh-CN" sz="1200" dirty="0"/>
                <a:t>5</a:t>
              </a:r>
              <a:r>
                <a:rPr lang="zh-CN" altLang="en-US" sz="1200" dirty="0"/>
                <a:t>倍，人工客服准确率仅</a:t>
              </a:r>
              <a:r>
                <a:rPr lang="en-US" altLang="zh-CN" sz="1200" dirty="0"/>
                <a:t>75%</a:t>
              </a:r>
              <a:endParaRPr lang="zh-CN" altLang="en-US" sz="1200" dirty="0"/>
            </a:p>
          </p:txBody>
        </p:sp>
        <p:cxnSp>
          <p:nvCxnSpPr>
            <p:cNvPr id="21" name="îṧḷíďê"/>
            <p:cNvCxnSpPr/>
            <p:nvPr/>
          </p:nvCxnSpPr>
          <p:spPr>
            <a:xfrm>
              <a:off x="820058" y="5420303"/>
              <a:ext cx="0" cy="618671"/>
            </a:xfrm>
            <a:prstGeom prst="line">
              <a:avLst/>
            </a:prstGeom>
            <a:noFill/>
            <a:ln w="25400" cap="flat">
              <a:solidFill>
                <a:schemeClr val="accent3"/>
              </a:solidFill>
              <a:prstDash val="solid"/>
              <a:bevel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ïSľîḋe"/>
            <p:cNvSpPr txBox="1"/>
            <p:nvPr/>
          </p:nvSpPr>
          <p:spPr>
            <a:xfrm>
              <a:off x="943427" y="5420303"/>
              <a:ext cx="4909343" cy="36933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/>
                <a:t>技术机遇</a:t>
              </a:r>
            </a:p>
          </p:txBody>
        </p:sp>
        <p:sp>
          <p:nvSpPr>
            <p:cNvPr id="23" name="ïşḻïďe"/>
            <p:cNvSpPr txBox="1"/>
            <p:nvPr/>
          </p:nvSpPr>
          <p:spPr>
            <a:xfrm>
              <a:off x="943428" y="5789635"/>
              <a:ext cx="4909343" cy="29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/>
                <a:t>RAG</a:t>
              </a:r>
              <a:r>
                <a:rPr lang="zh-CN" altLang="en-US" sz="1200" dirty="0"/>
                <a:t>破解</a:t>
              </a:r>
              <a:r>
                <a:rPr lang="en-US" altLang="zh-CN" sz="1200" dirty="0"/>
                <a:t>LLM</a:t>
              </a:r>
              <a:r>
                <a:rPr lang="zh-CN" altLang="en-US" sz="1200" dirty="0"/>
                <a:t>“幻觉”与动态知识滞后的问题</a:t>
              </a:r>
            </a:p>
          </p:txBody>
        </p:sp>
        <p:grpSp>
          <p:nvGrpSpPr>
            <p:cNvPr id="31" name="îśḷidê"/>
            <p:cNvGrpSpPr/>
            <p:nvPr/>
          </p:nvGrpSpPr>
          <p:grpSpPr>
            <a:xfrm>
              <a:off x="6179454" y="1130300"/>
              <a:ext cx="5339446" cy="5003800"/>
              <a:chOff x="6179454" y="1130300"/>
              <a:chExt cx="5339446" cy="5344636"/>
            </a:xfrm>
          </p:grpSpPr>
          <p:sp>
            <p:nvSpPr>
              <p:cNvPr id="28" name="ïṧľíḍê"/>
              <p:cNvSpPr/>
              <p:nvPr/>
            </p:nvSpPr>
            <p:spPr>
              <a:xfrm>
                <a:off x="6179454" y="1130300"/>
                <a:ext cx="5339446" cy="1714500"/>
              </a:xfrm>
              <a:prstGeom prst="rect">
                <a:avLst/>
              </a:prstGeom>
              <a:blipFill rotWithShape="0">
                <a:blip r:embed="rId3"/>
                <a:srcRect/>
                <a:stretch>
                  <a:fillRect t="-37340" b="-37340"/>
                </a:stretch>
              </a:blipFill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íslïďê"/>
              <p:cNvSpPr/>
              <p:nvPr/>
            </p:nvSpPr>
            <p:spPr>
              <a:xfrm>
                <a:off x="6179454" y="2945368"/>
                <a:ext cx="5339446" cy="1714500"/>
              </a:xfrm>
              <a:prstGeom prst="rect">
                <a:avLst/>
              </a:prstGeom>
              <a:blipFill rotWithShape="0">
                <a:blip r:embed="rId4"/>
                <a:srcRect/>
                <a:stretch>
                  <a:fillRect t="-53640" b="-53640"/>
                </a:stretch>
              </a:blipFill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íş1ïďè"/>
              <p:cNvSpPr/>
              <p:nvPr/>
            </p:nvSpPr>
            <p:spPr>
              <a:xfrm>
                <a:off x="6179454" y="4760436"/>
                <a:ext cx="5339446" cy="1714500"/>
              </a:xfrm>
              <a:prstGeom prst="rect">
                <a:avLst/>
              </a:prstGeom>
              <a:blipFill rotWithShape="0">
                <a:blip r:embed="rId5"/>
                <a:srcRect/>
                <a:stretch>
                  <a:fillRect t="-53540" b="-53540"/>
                </a:stretch>
              </a:blipFill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pPr lvl="0"/>
            <a:r>
              <a:rPr lang="en-US" spc="300" dirty="0" err="1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项目背景</a:t>
            </a:r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与痛点</a:t>
            </a:r>
            <a:endParaRPr lang="en-US" spc="300" dirty="0">
              <a:effectLst>
                <a:outerShdw blurRad="25400" dist="50800" dir="2700000" algn="tl">
                  <a:schemeClr val="bg2">
                    <a:lumMod val="75000"/>
                    <a:alpha val="6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25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85AE3B-FAF6-9A49-29E2-0BF528CBA2DC}"/>
              </a:ext>
            </a:extLst>
          </p:cNvPr>
          <p:cNvSpPr txBox="1"/>
          <p:nvPr/>
        </p:nvSpPr>
        <p:spPr>
          <a:xfrm>
            <a:off x="4715678" y="1239486"/>
            <a:ext cx="5082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/>
                </a:solidFill>
              </a:rPr>
              <a:t>传统客服核心痛点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项目背景与痛点</a:t>
            </a:r>
            <a:endParaRPr lang="en-US" spc="300" dirty="0">
              <a:effectLst>
                <a:outerShdw blurRad="25400" dist="50800" dir="2700000" algn="tl">
                  <a:schemeClr val="bg2">
                    <a:lumMod val="75000"/>
                    <a:alpha val="65000"/>
                  </a:schemeClr>
                </a:outerShdw>
              </a:effectLst>
            </a:endParaRPr>
          </a:p>
        </p:txBody>
      </p:sp>
      <p:sp>
        <p:nvSpPr>
          <p:cNvPr id="38" name="Rectangle: Rounded Corners 24">
            <a:extLst>
              <a:ext uri="{FF2B5EF4-FFF2-40B4-BE49-F238E27FC236}">
                <a16:creationId xmlns:a16="http://schemas.microsoft.com/office/drawing/2014/main" id="{42B99244-FD0B-0C23-1BAB-9A35D5986EA0}"/>
              </a:ext>
            </a:extLst>
          </p:cNvPr>
          <p:cNvSpPr/>
          <p:nvPr/>
        </p:nvSpPr>
        <p:spPr>
          <a:xfrm>
            <a:off x="3260280" y="3312319"/>
            <a:ext cx="2731055" cy="2705100"/>
          </a:xfrm>
          <a:prstGeom prst="roundRect">
            <a:avLst>
              <a:gd name="adj" fmla="val 10000"/>
            </a:avLst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BE46E34E-FA6B-3637-7642-CA288994BBB6}"/>
              </a:ext>
            </a:extLst>
          </p:cNvPr>
          <p:cNvGrpSpPr/>
          <p:nvPr/>
        </p:nvGrpSpPr>
        <p:grpSpPr>
          <a:xfrm>
            <a:off x="3357044" y="4401248"/>
            <a:ext cx="2537527" cy="874942"/>
            <a:chOff x="1034713" y="4336323"/>
            <a:chExt cx="2537527" cy="874942"/>
          </a:xfrm>
        </p:grpSpPr>
        <p:sp>
          <p:nvSpPr>
            <p:cNvPr id="41" name="TextBox 27">
              <a:extLst>
                <a:ext uri="{FF2B5EF4-FFF2-40B4-BE49-F238E27FC236}">
                  <a16:creationId xmlns:a16="http://schemas.microsoft.com/office/drawing/2014/main" id="{8997D348-A0EC-BDB8-8881-0D92AC6B00AE}"/>
                </a:ext>
              </a:extLst>
            </p:cNvPr>
            <p:cNvSpPr txBox="1">
              <a:spLocks/>
            </p:cNvSpPr>
            <p:nvPr/>
          </p:nvSpPr>
          <p:spPr>
            <a:xfrm>
              <a:off x="1034713" y="4336323"/>
              <a:ext cx="2537526" cy="36933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tx1"/>
                  </a:solidFill>
                  <a:effectLst/>
                </a:rPr>
                <a:t>知识更新滞后</a:t>
              </a:r>
              <a:endParaRPr kumimoji="1" lang="en-US" altLang="zh-CN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id="{44254A48-86DF-1293-A122-A1D0F70E050F}"/>
                </a:ext>
              </a:extLst>
            </p:cNvPr>
            <p:cNvSpPr txBox="1">
              <a:spLocks/>
            </p:cNvSpPr>
            <p:nvPr/>
          </p:nvSpPr>
          <p:spPr>
            <a:xfrm>
              <a:off x="1034714" y="4916441"/>
              <a:ext cx="2537526" cy="294824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kumimoji="1" lang="zh-CN" altLang="en-US" sz="1200" dirty="0"/>
                <a:t>商品迭代快，培训成本高</a:t>
              </a:r>
            </a:p>
          </p:txBody>
        </p:sp>
        <p:cxnSp>
          <p:nvCxnSpPr>
            <p:cNvPr id="43" name="Straight Connector 29">
              <a:extLst>
                <a:ext uri="{FF2B5EF4-FFF2-40B4-BE49-F238E27FC236}">
                  <a16:creationId xmlns:a16="http://schemas.microsoft.com/office/drawing/2014/main" id="{CBA79106-8304-3C4D-37C6-DC59A925EF9C}"/>
                </a:ext>
              </a:extLst>
            </p:cNvPr>
            <p:cNvCxnSpPr>
              <a:cxnSpLocks/>
            </p:cNvCxnSpPr>
            <p:nvPr/>
          </p:nvCxnSpPr>
          <p:spPr>
            <a:xfrm>
              <a:off x="1160477" y="4768960"/>
              <a:ext cx="2286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: Rounded Corners 24">
            <a:extLst>
              <a:ext uri="{FF2B5EF4-FFF2-40B4-BE49-F238E27FC236}">
                <a16:creationId xmlns:a16="http://schemas.microsoft.com/office/drawing/2014/main" id="{3EE4FBCD-EC94-3501-0914-8CC0521FC0FC}"/>
              </a:ext>
            </a:extLst>
          </p:cNvPr>
          <p:cNvSpPr/>
          <p:nvPr/>
        </p:nvSpPr>
        <p:spPr>
          <a:xfrm>
            <a:off x="6226117" y="3312319"/>
            <a:ext cx="2731055" cy="2705100"/>
          </a:xfrm>
          <a:prstGeom prst="roundRect">
            <a:avLst>
              <a:gd name="adj" fmla="val 10000"/>
            </a:avLst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49" name="Group 26">
            <a:extLst>
              <a:ext uri="{FF2B5EF4-FFF2-40B4-BE49-F238E27FC236}">
                <a16:creationId xmlns:a16="http://schemas.microsoft.com/office/drawing/2014/main" id="{856F7CB0-3D63-D8E7-5D44-583B4FC67CE7}"/>
              </a:ext>
            </a:extLst>
          </p:cNvPr>
          <p:cNvGrpSpPr/>
          <p:nvPr/>
        </p:nvGrpSpPr>
        <p:grpSpPr>
          <a:xfrm>
            <a:off x="6322881" y="4401248"/>
            <a:ext cx="2537527" cy="874942"/>
            <a:chOff x="1034713" y="4336323"/>
            <a:chExt cx="2537527" cy="874942"/>
          </a:xfrm>
        </p:grpSpPr>
        <p:sp>
          <p:nvSpPr>
            <p:cNvPr id="50" name="TextBox 27">
              <a:extLst>
                <a:ext uri="{FF2B5EF4-FFF2-40B4-BE49-F238E27FC236}">
                  <a16:creationId xmlns:a16="http://schemas.microsoft.com/office/drawing/2014/main" id="{B77E90E9-6647-1CE8-E97A-6019D7350DB1}"/>
                </a:ext>
              </a:extLst>
            </p:cNvPr>
            <p:cNvSpPr txBox="1">
              <a:spLocks/>
            </p:cNvSpPr>
            <p:nvPr/>
          </p:nvSpPr>
          <p:spPr>
            <a:xfrm>
              <a:off x="1034713" y="4336323"/>
              <a:ext cx="2537526" cy="36933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tx1"/>
                  </a:solidFill>
                  <a:effectLst/>
                </a:rPr>
                <a:t>响应效率低</a:t>
              </a:r>
              <a:endParaRPr kumimoji="1" lang="en-US" altLang="zh-CN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28">
              <a:extLst>
                <a:ext uri="{FF2B5EF4-FFF2-40B4-BE49-F238E27FC236}">
                  <a16:creationId xmlns:a16="http://schemas.microsoft.com/office/drawing/2014/main" id="{0D2A27FF-E6E4-100D-705F-CB890442B4F7}"/>
                </a:ext>
              </a:extLst>
            </p:cNvPr>
            <p:cNvSpPr txBox="1">
              <a:spLocks/>
            </p:cNvSpPr>
            <p:nvPr/>
          </p:nvSpPr>
          <p:spPr>
            <a:xfrm>
              <a:off x="1034714" y="4916441"/>
              <a:ext cx="2537526" cy="294824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kumimoji="1" lang="zh-CN" altLang="en-US" sz="1200" dirty="0"/>
                <a:t>人工处理单客咨询平均</a:t>
              </a:r>
              <a:r>
                <a:rPr kumimoji="1" lang="en-US" altLang="zh-CN" sz="1200" dirty="0"/>
                <a:t>8</a:t>
              </a:r>
              <a:r>
                <a:rPr kumimoji="1" lang="zh-CN" altLang="en-US" sz="1200" dirty="0"/>
                <a:t>分钟</a:t>
              </a:r>
            </a:p>
          </p:txBody>
        </p:sp>
        <p:cxnSp>
          <p:nvCxnSpPr>
            <p:cNvPr id="52" name="Straight Connector 29">
              <a:extLst>
                <a:ext uri="{FF2B5EF4-FFF2-40B4-BE49-F238E27FC236}">
                  <a16:creationId xmlns:a16="http://schemas.microsoft.com/office/drawing/2014/main" id="{3F1BCA40-4014-A3F5-9090-89AFA0640887}"/>
                </a:ext>
              </a:extLst>
            </p:cNvPr>
            <p:cNvCxnSpPr>
              <a:cxnSpLocks/>
            </p:cNvCxnSpPr>
            <p:nvPr/>
          </p:nvCxnSpPr>
          <p:spPr>
            <a:xfrm>
              <a:off x="1160477" y="4768960"/>
              <a:ext cx="2286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: Rounded Corners 24">
            <a:extLst>
              <a:ext uri="{FF2B5EF4-FFF2-40B4-BE49-F238E27FC236}">
                <a16:creationId xmlns:a16="http://schemas.microsoft.com/office/drawing/2014/main" id="{F996263A-A2F1-CF8C-D4E1-94B30555BEB7}"/>
              </a:ext>
            </a:extLst>
          </p:cNvPr>
          <p:cNvSpPr/>
          <p:nvPr/>
        </p:nvSpPr>
        <p:spPr>
          <a:xfrm>
            <a:off x="9191954" y="3312319"/>
            <a:ext cx="2731055" cy="2705100"/>
          </a:xfrm>
          <a:prstGeom prst="roundRect">
            <a:avLst>
              <a:gd name="adj" fmla="val 10000"/>
            </a:avLst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8" name="Group 26">
            <a:extLst>
              <a:ext uri="{FF2B5EF4-FFF2-40B4-BE49-F238E27FC236}">
                <a16:creationId xmlns:a16="http://schemas.microsoft.com/office/drawing/2014/main" id="{5F06C5D3-9319-CDF4-7641-9D357D60E19F}"/>
              </a:ext>
            </a:extLst>
          </p:cNvPr>
          <p:cNvGrpSpPr/>
          <p:nvPr/>
        </p:nvGrpSpPr>
        <p:grpSpPr>
          <a:xfrm>
            <a:off x="9288719" y="4344117"/>
            <a:ext cx="2537527" cy="874942"/>
            <a:chOff x="1034713" y="4336323"/>
            <a:chExt cx="2537527" cy="874942"/>
          </a:xfrm>
        </p:grpSpPr>
        <p:sp>
          <p:nvSpPr>
            <p:cNvPr id="59" name="TextBox 27">
              <a:extLst>
                <a:ext uri="{FF2B5EF4-FFF2-40B4-BE49-F238E27FC236}">
                  <a16:creationId xmlns:a16="http://schemas.microsoft.com/office/drawing/2014/main" id="{F4B14CBB-D031-D034-5DF1-935EE358A34D}"/>
                </a:ext>
              </a:extLst>
            </p:cNvPr>
            <p:cNvSpPr txBox="1">
              <a:spLocks/>
            </p:cNvSpPr>
            <p:nvPr/>
          </p:nvSpPr>
          <p:spPr>
            <a:xfrm>
              <a:off x="1034713" y="4336323"/>
              <a:ext cx="2537526" cy="369332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tx1"/>
                  </a:solidFill>
                  <a:effectLst/>
                </a:rPr>
                <a:t>转化能力弱</a:t>
              </a:r>
              <a:endParaRPr kumimoji="1" lang="en-US" altLang="zh-CN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28">
              <a:extLst>
                <a:ext uri="{FF2B5EF4-FFF2-40B4-BE49-F238E27FC236}">
                  <a16:creationId xmlns:a16="http://schemas.microsoft.com/office/drawing/2014/main" id="{367F8A34-2D4C-48BA-3C17-FAD9BBE592B2}"/>
                </a:ext>
              </a:extLst>
            </p:cNvPr>
            <p:cNvSpPr txBox="1">
              <a:spLocks/>
            </p:cNvSpPr>
            <p:nvPr/>
          </p:nvSpPr>
          <p:spPr>
            <a:xfrm>
              <a:off x="1034714" y="4916441"/>
              <a:ext cx="2537526" cy="294824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kumimoji="1" lang="zh-CN" altLang="en-US" sz="1200" dirty="0"/>
                <a:t>咨询转化率仅</a:t>
              </a:r>
              <a:r>
                <a:rPr kumimoji="1" lang="en-US" altLang="zh-CN" sz="1200" dirty="0"/>
                <a:t>5%</a:t>
              </a:r>
              <a:r>
                <a:rPr kumimoji="1" lang="zh-CN" altLang="en-US" sz="1200" dirty="0"/>
                <a:t>，低于行业均值</a:t>
              </a:r>
            </a:p>
          </p:txBody>
        </p:sp>
        <p:cxnSp>
          <p:nvCxnSpPr>
            <p:cNvPr id="61" name="Straight Connector 29">
              <a:extLst>
                <a:ext uri="{FF2B5EF4-FFF2-40B4-BE49-F238E27FC236}">
                  <a16:creationId xmlns:a16="http://schemas.microsoft.com/office/drawing/2014/main" id="{0BBB9EE4-1D22-EEA1-811E-B7A40C39B055}"/>
                </a:ext>
              </a:extLst>
            </p:cNvPr>
            <p:cNvCxnSpPr>
              <a:cxnSpLocks/>
            </p:cNvCxnSpPr>
            <p:nvPr/>
          </p:nvCxnSpPr>
          <p:spPr>
            <a:xfrm>
              <a:off x="1160477" y="4768960"/>
              <a:ext cx="2286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9A4B0E88-5A42-B69F-F789-DEF3625C7625}"/>
              </a:ext>
            </a:extLst>
          </p:cNvPr>
          <p:cNvGrpSpPr/>
          <p:nvPr/>
        </p:nvGrpSpPr>
        <p:grpSpPr>
          <a:xfrm>
            <a:off x="294443" y="3312319"/>
            <a:ext cx="2731055" cy="2705100"/>
            <a:chOff x="294443" y="3312319"/>
            <a:chExt cx="2731055" cy="2705100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B7E9465-7F57-1B27-67D1-573FFB53BD9D}"/>
                </a:ext>
              </a:extLst>
            </p:cNvPr>
            <p:cNvGrpSpPr/>
            <p:nvPr/>
          </p:nvGrpSpPr>
          <p:grpSpPr>
            <a:xfrm>
              <a:off x="294443" y="3312319"/>
              <a:ext cx="2731055" cy="2705100"/>
              <a:chOff x="877075" y="3429000"/>
              <a:chExt cx="2731055" cy="2705100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89C62BA-FDD2-CFFE-3DC5-6F70C74039C3}"/>
                  </a:ext>
                </a:extLst>
              </p:cNvPr>
              <p:cNvSpPr/>
              <p:nvPr/>
            </p:nvSpPr>
            <p:spPr>
              <a:xfrm>
                <a:off x="877075" y="3429000"/>
                <a:ext cx="2731055" cy="2705100"/>
              </a:xfrm>
              <a:prstGeom prst="roundRect">
                <a:avLst>
                  <a:gd name="adj" fmla="val 10000"/>
                </a:avLst>
              </a:prstGeom>
              <a:solidFill>
                <a:schemeClr val="tx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8935AD8-D5E6-882C-AE88-303D91F4A955}"/>
                  </a:ext>
                </a:extLst>
              </p:cNvPr>
              <p:cNvGrpSpPr/>
              <p:nvPr/>
            </p:nvGrpSpPr>
            <p:grpSpPr>
              <a:xfrm>
                <a:off x="973839" y="4517929"/>
                <a:ext cx="2537527" cy="874942"/>
                <a:chOff x="1034713" y="4336323"/>
                <a:chExt cx="2537527" cy="874942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8F82314-B9C6-D769-E2DE-9DD89219149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34713" y="4336323"/>
                  <a:ext cx="2537526" cy="369332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1600" b="1" dirty="0">
                      <a:solidFill>
                        <a:schemeClr val="tx1"/>
                      </a:solidFill>
                      <a:effectLst/>
                    </a:rPr>
                    <a:t>大促承载力不足</a:t>
                  </a:r>
                  <a:endParaRPr kumimoji="1" lang="en-US" altLang="zh-CN" sz="1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D414D12-20E0-D516-3439-72AE166215D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34714" y="4916441"/>
                  <a:ext cx="2537526" cy="29482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 dirty="0"/>
                    <a:t>排队</a:t>
                  </a:r>
                  <a:r>
                    <a:rPr kumimoji="1" lang="en-US" altLang="zh-CN" sz="1200" dirty="0"/>
                    <a:t>30</a:t>
                  </a:r>
                  <a:r>
                    <a:rPr kumimoji="1" lang="zh-CN" altLang="en-US" sz="1200" dirty="0"/>
                    <a:t>分钟</a:t>
                  </a:r>
                  <a:r>
                    <a:rPr kumimoji="1" lang="en-US" altLang="zh-CN" sz="1200" dirty="0"/>
                    <a:t>+</a:t>
                  </a:r>
                  <a:r>
                    <a:rPr kumimoji="1" lang="zh-CN" altLang="en-US" sz="1200" dirty="0"/>
                    <a:t>，流失率</a:t>
                  </a:r>
                  <a:r>
                    <a:rPr kumimoji="1" lang="en-US" altLang="zh-CN" sz="1200" dirty="0"/>
                    <a:t>20%</a:t>
                  </a:r>
                  <a:endParaRPr kumimoji="1" lang="zh-CN" altLang="en-US" sz="1200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964E329-A068-7E37-2E04-455B997D57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0477" y="4768960"/>
                  <a:ext cx="2286000" cy="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F991FB5A-CD94-1EB0-7EAF-76FA9BB1CEB1}"/>
                </a:ext>
              </a:extLst>
            </p:cNvPr>
            <p:cNvSpPr txBox="1"/>
            <p:nvPr/>
          </p:nvSpPr>
          <p:spPr>
            <a:xfrm>
              <a:off x="1207763" y="3660019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痛点</a:t>
              </a:r>
              <a:r>
                <a:rPr lang="en-US" altLang="zh-CN" b="1" spc="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4B798B42-E787-4F77-7B40-9490745B526E}"/>
              </a:ext>
            </a:extLst>
          </p:cNvPr>
          <p:cNvSpPr txBox="1"/>
          <p:nvPr/>
        </p:nvSpPr>
        <p:spPr>
          <a:xfrm>
            <a:off x="4173599" y="367211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  <a:r>
              <a:rPr lang="en-US" altLang="zh-CN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3C347E61-B9A1-686E-A5F8-F92A190696C5}"/>
              </a:ext>
            </a:extLst>
          </p:cNvPr>
          <p:cNvSpPr txBox="1"/>
          <p:nvPr/>
        </p:nvSpPr>
        <p:spPr>
          <a:xfrm>
            <a:off x="7139438" y="3660019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  <a:r>
              <a:rPr lang="en-US" altLang="zh-CN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ED08F09-5F48-891F-492E-65FDC98ACD47}"/>
              </a:ext>
            </a:extLst>
          </p:cNvPr>
          <p:cNvSpPr txBox="1"/>
          <p:nvPr/>
        </p:nvSpPr>
        <p:spPr>
          <a:xfrm>
            <a:off x="10105274" y="3660019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痛点</a:t>
            </a:r>
            <a:r>
              <a:rPr lang="en-US" altLang="zh-CN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94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altLang="zh-CN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02.项目目标与</a:t>
            </a:r>
            <a:r>
              <a:rPr lang="zh-CN" altLang="en-US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价值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34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0400" y="1130300"/>
            <a:ext cx="10858500" cy="4783459"/>
            <a:chOff x="660400" y="1130300"/>
            <a:chExt cx="10858500" cy="478345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ABCBD22-A154-4C10-8C33-161E1926AAF9}"/>
                </a:ext>
              </a:extLst>
            </p:cNvPr>
            <p:cNvSpPr/>
            <p:nvPr/>
          </p:nvSpPr>
          <p:spPr>
            <a:xfrm>
              <a:off x="4762500" y="3259466"/>
              <a:ext cx="2654300" cy="2654293"/>
            </a:xfrm>
            <a:prstGeom prst="ellipse">
              <a:avLst/>
            </a:prstGeom>
            <a:solidFill>
              <a:schemeClr val="tx1">
                <a:lumMod val="25000"/>
                <a:lumOff val="75000"/>
                <a:alpha val="20000"/>
              </a:schemeClr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DEEEB2-50F1-4C1A-8BEA-C85BEBF8742F}"/>
                </a:ext>
              </a:extLst>
            </p:cNvPr>
            <p:cNvGrpSpPr/>
            <p:nvPr/>
          </p:nvGrpSpPr>
          <p:grpSpPr>
            <a:xfrm>
              <a:off x="5189384" y="4009087"/>
              <a:ext cx="1800532" cy="834999"/>
              <a:chOff x="1369491" y="4391793"/>
              <a:chExt cx="1800532" cy="83499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9BB787-EB15-402E-9549-CA2066C40B22}"/>
                  </a:ext>
                </a:extLst>
              </p:cNvPr>
              <p:cNvSpPr txBox="1"/>
              <p:nvPr/>
            </p:nvSpPr>
            <p:spPr>
              <a:xfrm>
                <a:off x="1369491" y="4391793"/>
                <a:ext cx="1800532" cy="340735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b="1" dirty="0"/>
                  <a:t>核心指标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A582128-A87D-418C-928D-BE831F1D6001}"/>
                  </a:ext>
                </a:extLst>
              </p:cNvPr>
              <p:cNvSpPr/>
              <p:nvPr/>
            </p:nvSpPr>
            <p:spPr>
              <a:xfrm flipH="1">
                <a:off x="1369491" y="4824501"/>
                <a:ext cx="1800532" cy="40229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/>
                    </a:solidFill>
                  </a:rPr>
                  <a:t>响应≤</a:t>
                </a:r>
                <a:r>
                  <a:rPr lang="en-US" altLang="zh-CN" sz="1200" dirty="0">
                    <a:solidFill>
                      <a:schemeClr val="tx1"/>
                    </a:solidFill>
                  </a:rPr>
                  <a:t>2 </a:t>
                </a:r>
                <a:r>
                  <a:rPr lang="zh-CN" altLang="en-US" sz="1200" dirty="0">
                    <a:solidFill>
                      <a:schemeClr val="tx1"/>
                    </a:solidFill>
                  </a:rPr>
                  <a:t>秒、准确率≥</a:t>
                </a:r>
                <a:r>
                  <a:rPr lang="en-US" altLang="zh-CN" sz="1200" dirty="0">
                    <a:solidFill>
                      <a:schemeClr val="tx1"/>
                    </a:solidFill>
                  </a:rPr>
                  <a:t>98%</a:t>
                </a:r>
                <a:r>
                  <a:rPr lang="zh-CN" altLang="en-US" sz="1200" dirty="0">
                    <a:solidFill>
                      <a:schemeClr val="tx1"/>
                    </a:solidFill>
                  </a:rPr>
                  <a:t>、并发 </a:t>
                </a:r>
                <a:r>
                  <a:rPr lang="en-US" altLang="zh-CN" sz="1200" dirty="0">
                    <a:solidFill>
                      <a:schemeClr val="tx1"/>
                    </a:solidFill>
                  </a:rPr>
                  <a:t>10 </a:t>
                </a:r>
                <a:r>
                  <a:rPr lang="zh-CN" altLang="en-US" sz="1200" dirty="0">
                    <a:solidFill>
                      <a:schemeClr val="tx1"/>
                    </a:solidFill>
                  </a:rPr>
                  <a:t>万 </a:t>
                </a:r>
                <a:r>
                  <a:rPr lang="en-US" altLang="zh-CN" sz="1200" dirty="0">
                    <a:solidFill>
                      <a:schemeClr val="tx1"/>
                    </a:solidFill>
                  </a:rPr>
                  <a:t>+</a:t>
                </a:r>
                <a:r>
                  <a:rPr lang="zh-CN" altLang="en-US" sz="1200" dirty="0">
                    <a:solidFill>
                      <a:schemeClr val="tx1"/>
                    </a:solidFill>
                  </a:rPr>
                  <a:t>、成本降 </a:t>
                </a:r>
                <a:r>
                  <a:rPr lang="en-US" altLang="zh-CN" sz="1200" dirty="0">
                    <a:solidFill>
                      <a:schemeClr val="tx1"/>
                    </a:solidFill>
                  </a:rPr>
                  <a:t>40%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FCCF9E-2BF0-4ACE-9D1C-35A923073F84}"/>
                </a:ext>
              </a:extLst>
            </p:cNvPr>
            <p:cNvGrpSpPr/>
            <p:nvPr/>
          </p:nvGrpSpPr>
          <p:grpSpPr>
            <a:xfrm>
              <a:off x="5819649" y="3022322"/>
              <a:ext cx="540002" cy="540000"/>
              <a:chOff x="2980071" y="1714401"/>
              <a:chExt cx="540002" cy="540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C028670-BA2C-40D5-913E-A206F5AB35DC}"/>
                  </a:ext>
                </a:extLst>
              </p:cNvPr>
              <p:cNvSpPr/>
              <p:nvPr/>
            </p:nvSpPr>
            <p:spPr>
              <a:xfrm>
                <a:off x="2980071" y="1714401"/>
                <a:ext cx="540002" cy="540000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730E65B-A823-45A6-BE0C-02623B99957F}"/>
                  </a:ext>
                </a:extLst>
              </p:cNvPr>
              <p:cNvSpPr/>
              <p:nvPr/>
            </p:nvSpPr>
            <p:spPr>
              <a:xfrm>
                <a:off x="3132909" y="1896529"/>
                <a:ext cx="234327" cy="175744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27EEDF-A81E-D4E0-0F6A-F65526CF7BBF}"/>
                </a:ext>
              </a:extLst>
            </p:cNvPr>
            <p:cNvGrpSpPr/>
            <p:nvPr/>
          </p:nvGrpSpPr>
          <p:grpSpPr>
            <a:xfrm>
              <a:off x="1009650" y="3022322"/>
              <a:ext cx="2654300" cy="2866037"/>
              <a:chOff x="660400" y="3022322"/>
              <a:chExt cx="2654300" cy="286603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9F11356-62F1-447F-BBE1-E05C9AF49551}"/>
                  </a:ext>
                </a:extLst>
              </p:cNvPr>
              <p:cNvSpPr/>
              <p:nvPr/>
            </p:nvSpPr>
            <p:spPr>
              <a:xfrm>
                <a:off x="660400" y="3234066"/>
                <a:ext cx="2654300" cy="2654293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  <a:alpha val="20000"/>
                </a:schemeClr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5CF8BD2-6263-4006-B3AA-6EF460ABDF5C}"/>
                  </a:ext>
                </a:extLst>
              </p:cNvPr>
              <p:cNvGrpSpPr/>
              <p:nvPr/>
            </p:nvGrpSpPr>
            <p:grpSpPr>
              <a:xfrm>
                <a:off x="1087284" y="4009087"/>
                <a:ext cx="1800532" cy="834999"/>
                <a:chOff x="1369491" y="4391793"/>
                <a:chExt cx="1800532" cy="834999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26239BA-41EA-4A7F-90BA-EC089DFEC5B4}"/>
                    </a:ext>
                  </a:extLst>
                </p:cNvPr>
                <p:cNvSpPr txBox="1"/>
                <p:nvPr/>
              </p:nvSpPr>
              <p:spPr>
                <a:xfrm>
                  <a:off x="1369491" y="4391793"/>
                  <a:ext cx="1800532" cy="340735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b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1600" b="1" dirty="0"/>
                    <a:t>总体目标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2F24781-2C23-44C7-8B30-996B305F2943}"/>
                    </a:ext>
                  </a:extLst>
                </p:cNvPr>
                <p:cNvSpPr/>
                <p:nvPr/>
              </p:nvSpPr>
              <p:spPr>
                <a:xfrm flipH="1">
                  <a:off x="1369491" y="4824501"/>
                  <a:ext cx="1800532" cy="402291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46800" rIns="90000" bIns="46800" numCol="1" spcCol="0" rtlCol="0" fromWordArt="0" anchor="t" anchorCtr="0" forceAA="0" compatLnSpc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构建电商专属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RAG 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智能客服，赋能服务与增长</a:t>
                  </a: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C5EA88A-A4CF-4573-85D4-1CBA6449240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717549" y="3022322"/>
                <a:ext cx="540002" cy="540000"/>
                <a:chOff x="4181030" y="2419251"/>
                <a:chExt cx="540002" cy="540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F095B91-5B97-486C-8DD7-D73DDC094066}"/>
                    </a:ext>
                  </a:extLst>
                </p:cNvPr>
                <p:cNvSpPr/>
                <p:nvPr/>
              </p:nvSpPr>
              <p:spPr>
                <a:xfrm>
                  <a:off x="4181030" y="2419251"/>
                  <a:ext cx="540002" cy="540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kumimoji="1"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7F51B80D-0D2C-42EC-9F37-8491DFE4EDF2}"/>
                    </a:ext>
                  </a:extLst>
                </p:cNvPr>
                <p:cNvSpPr/>
                <p:nvPr/>
              </p:nvSpPr>
              <p:spPr>
                <a:xfrm>
                  <a:off x="4344146" y="2580446"/>
                  <a:ext cx="213771" cy="234327"/>
                </a:xfrm>
                <a:custGeom>
                  <a:avLst/>
                  <a:gdLst>
                    <a:gd name="connsiteX0" fmla="*/ 248770 w 495300"/>
                    <a:gd name="connsiteY0" fmla="*/ 621 h 542925"/>
                    <a:gd name="connsiteX1" fmla="*/ 496420 w 495300"/>
                    <a:gd name="connsiteY1" fmla="*/ 248271 h 542925"/>
                    <a:gd name="connsiteX2" fmla="*/ 323827 w 495300"/>
                    <a:gd name="connsiteY2" fmla="*/ 484396 h 542925"/>
                    <a:gd name="connsiteX3" fmla="*/ 346973 w 495300"/>
                    <a:gd name="connsiteY3" fmla="*/ 524496 h 542925"/>
                    <a:gd name="connsiteX4" fmla="*/ 420220 w 495300"/>
                    <a:gd name="connsiteY4" fmla="*/ 524496 h 542925"/>
                    <a:gd name="connsiteX5" fmla="*/ 420220 w 495300"/>
                    <a:gd name="connsiteY5" fmla="*/ 543546 h 542925"/>
                    <a:gd name="connsiteX6" fmla="*/ 77320 w 495300"/>
                    <a:gd name="connsiteY6" fmla="*/ 543546 h 542925"/>
                    <a:gd name="connsiteX7" fmla="*/ 77320 w 495300"/>
                    <a:gd name="connsiteY7" fmla="*/ 524496 h 542925"/>
                    <a:gd name="connsiteX8" fmla="*/ 150567 w 495300"/>
                    <a:gd name="connsiteY8" fmla="*/ 524496 h 542925"/>
                    <a:gd name="connsiteX9" fmla="*/ 173713 w 495300"/>
                    <a:gd name="connsiteY9" fmla="*/ 484396 h 542925"/>
                    <a:gd name="connsiteX10" fmla="*/ 1120 w 495300"/>
                    <a:gd name="connsiteY10" fmla="*/ 248271 h 542925"/>
                    <a:gd name="connsiteX11" fmla="*/ 248770 w 495300"/>
                    <a:gd name="connsiteY11" fmla="*/ 621 h 542925"/>
                    <a:gd name="connsiteX12" fmla="*/ 192763 w 495300"/>
                    <a:gd name="connsiteY12" fmla="*/ 489539 h 542925"/>
                    <a:gd name="connsiteX13" fmla="*/ 172570 w 495300"/>
                    <a:gd name="connsiteY13" fmla="*/ 524496 h 542925"/>
                    <a:gd name="connsiteX14" fmla="*/ 324970 w 495300"/>
                    <a:gd name="connsiteY14" fmla="*/ 524496 h 542925"/>
                    <a:gd name="connsiteX15" fmla="*/ 304777 w 495300"/>
                    <a:gd name="connsiteY15" fmla="*/ 489539 h 542925"/>
                    <a:gd name="connsiteX16" fmla="*/ 248770 w 495300"/>
                    <a:gd name="connsiteY16" fmla="*/ 495921 h 542925"/>
                    <a:gd name="connsiteX17" fmla="*/ 192763 w 495300"/>
                    <a:gd name="connsiteY17" fmla="*/ 489539 h 542925"/>
                    <a:gd name="connsiteX18" fmla="*/ 248770 w 495300"/>
                    <a:gd name="connsiteY18" fmla="*/ 143496 h 542925"/>
                    <a:gd name="connsiteX19" fmla="*/ 143995 w 495300"/>
                    <a:gd name="connsiteY19" fmla="*/ 248271 h 542925"/>
                    <a:gd name="connsiteX20" fmla="*/ 248770 w 495300"/>
                    <a:gd name="connsiteY20" fmla="*/ 353046 h 542925"/>
                    <a:gd name="connsiteX21" fmla="*/ 353545 w 495300"/>
                    <a:gd name="connsiteY21" fmla="*/ 248271 h 542925"/>
                    <a:gd name="connsiteX22" fmla="*/ 248770 w 495300"/>
                    <a:gd name="connsiteY22" fmla="*/ 143496 h 542925"/>
                    <a:gd name="connsiteX23" fmla="*/ 367833 w 495300"/>
                    <a:gd name="connsiteY23" fmla="*/ 114921 h 542925"/>
                    <a:gd name="connsiteX24" fmla="*/ 353545 w 495300"/>
                    <a:gd name="connsiteY24" fmla="*/ 129209 h 542925"/>
                    <a:gd name="connsiteX25" fmla="*/ 367833 w 495300"/>
                    <a:gd name="connsiteY25" fmla="*/ 143496 h 542925"/>
                    <a:gd name="connsiteX26" fmla="*/ 382120 w 495300"/>
                    <a:gd name="connsiteY26" fmla="*/ 129209 h 542925"/>
                    <a:gd name="connsiteX27" fmla="*/ 367833 w 495300"/>
                    <a:gd name="connsiteY27" fmla="*/ 114921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5300" h="542925">
                      <a:moveTo>
                        <a:pt x="248770" y="621"/>
                      </a:moveTo>
                      <a:cubicBezTo>
                        <a:pt x="385549" y="621"/>
                        <a:pt x="496420" y="111492"/>
                        <a:pt x="496420" y="248271"/>
                      </a:cubicBezTo>
                      <a:cubicBezTo>
                        <a:pt x="496420" y="358856"/>
                        <a:pt x="423935" y="452582"/>
                        <a:pt x="323827" y="484396"/>
                      </a:cubicBezTo>
                      <a:lnTo>
                        <a:pt x="346973" y="524496"/>
                      </a:lnTo>
                      <a:lnTo>
                        <a:pt x="420220" y="524496"/>
                      </a:lnTo>
                      <a:lnTo>
                        <a:pt x="420220" y="543546"/>
                      </a:lnTo>
                      <a:lnTo>
                        <a:pt x="77320" y="543546"/>
                      </a:lnTo>
                      <a:lnTo>
                        <a:pt x="77320" y="524496"/>
                      </a:lnTo>
                      <a:lnTo>
                        <a:pt x="150567" y="524496"/>
                      </a:lnTo>
                      <a:lnTo>
                        <a:pt x="173713" y="484396"/>
                      </a:lnTo>
                      <a:cubicBezTo>
                        <a:pt x="73605" y="452582"/>
                        <a:pt x="1120" y="358856"/>
                        <a:pt x="1120" y="248271"/>
                      </a:cubicBezTo>
                      <a:cubicBezTo>
                        <a:pt x="1120" y="111492"/>
                        <a:pt x="111991" y="621"/>
                        <a:pt x="248770" y="621"/>
                      </a:cubicBezTo>
                      <a:close/>
                      <a:moveTo>
                        <a:pt x="192763" y="489539"/>
                      </a:moveTo>
                      <a:lnTo>
                        <a:pt x="172570" y="524496"/>
                      </a:lnTo>
                      <a:lnTo>
                        <a:pt x="324970" y="524496"/>
                      </a:lnTo>
                      <a:lnTo>
                        <a:pt x="304777" y="489539"/>
                      </a:lnTo>
                      <a:cubicBezTo>
                        <a:pt x="286775" y="493730"/>
                        <a:pt x="268010" y="495921"/>
                        <a:pt x="248770" y="495921"/>
                      </a:cubicBezTo>
                      <a:cubicBezTo>
                        <a:pt x="229530" y="495921"/>
                        <a:pt x="210765" y="493730"/>
                        <a:pt x="192763" y="489539"/>
                      </a:cubicBezTo>
                      <a:close/>
                      <a:moveTo>
                        <a:pt x="248770" y="143496"/>
                      </a:moveTo>
                      <a:cubicBezTo>
                        <a:pt x="190858" y="143496"/>
                        <a:pt x="143995" y="190359"/>
                        <a:pt x="143995" y="248271"/>
                      </a:cubicBezTo>
                      <a:cubicBezTo>
                        <a:pt x="143995" y="306183"/>
                        <a:pt x="190858" y="353046"/>
                        <a:pt x="248770" y="353046"/>
                      </a:cubicBezTo>
                      <a:cubicBezTo>
                        <a:pt x="306682" y="353046"/>
                        <a:pt x="353545" y="306183"/>
                        <a:pt x="353545" y="248271"/>
                      </a:cubicBezTo>
                      <a:cubicBezTo>
                        <a:pt x="353545" y="190359"/>
                        <a:pt x="306682" y="143496"/>
                        <a:pt x="248770" y="143496"/>
                      </a:cubicBezTo>
                      <a:close/>
                      <a:moveTo>
                        <a:pt x="367833" y="114921"/>
                      </a:moveTo>
                      <a:cubicBezTo>
                        <a:pt x="359927" y="114921"/>
                        <a:pt x="353545" y="121303"/>
                        <a:pt x="353545" y="129209"/>
                      </a:cubicBezTo>
                      <a:cubicBezTo>
                        <a:pt x="353545" y="137114"/>
                        <a:pt x="359927" y="143496"/>
                        <a:pt x="367833" y="143496"/>
                      </a:cubicBezTo>
                      <a:cubicBezTo>
                        <a:pt x="375738" y="143496"/>
                        <a:pt x="382120" y="137114"/>
                        <a:pt x="382120" y="129209"/>
                      </a:cubicBezTo>
                      <a:cubicBezTo>
                        <a:pt x="382120" y="121303"/>
                        <a:pt x="375738" y="114921"/>
                        <a:pt x="367833" y="1149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70BB3B2-27A1-7A21-B8C2-6258AF3AC35C}"/>
                </a:ext>
              </a:extLst>
            </p:cNvPr>
            <p:cNvGrpSpPr/>
            <p:nvPr/>
          </p:nvGrpSpPr>
          <p:grpSpPr>
            <a:xfrm>
              <a:off x="8515350" y="3022322"/>
              <a:ext cx="2654300" cy="2891437"/>
              <a:chOff x="8864600" y="3022322"/>
              <a:chExt cx="2654300" cy="2891437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9E4A905-9448-4164-BF8E-C27BFCAB8065}"/>
                  </a:ext>
                </a:extLst>
              </p:cNvPr>
              <p:cNvSpPr/>
              <p:nvPr/>
            </p:nvSpPr>
            <p:spPr>
              <a:xfrm>
                <a:off x="8864600" y="3259466"/>
                <a:ext cx="2654300" cy="2654293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  <a:alpha val="20000"/>
                </a:schemeClr>
              </a:solidFill>
              <a:ln w="605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6A779B9-2154-400C-A99A-6879EB7B5E12}"/>
                  </a:ext>
                </a:extLst>
              </p:cNvPr>
              <p:cNvGrpSpPr/>
              <p:nvPr/>
            </p:nvGrpSpPr>
            <p:grpSpPr>
              <a:xfrm>
                <a:off x="9291484" y="4009087"/>
                <a:ext cx="1800532" cy="834999"/>
                <a:chOff x="1369491" y="4391793"/>
                <a:chExt cx="1800532" cy="834999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8DEADC3-2B82-4228-8E78-F7EBB0582CD3}"/>
                    </a:ext>
                  </a:extLst>
                </p:cNvPr>
                <p:cNvSpPr txBox="1"/>
                <p:nvPr/>
              </p:nvSpPr>
              <p:spPr>
                <a:xfrm>
                  <a:off x="1369491" y="4391793"/>
                  <a:ext cx="1800532" cy="340735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b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1600" b="1" dirty="0"/>
                    <a:t>业务价值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79A1DAF-662A-4401-866D-35F0AE3D7248}"/>
                    </a:ext>
                  </a:extLst>
                </p:cNvPr>
                <p:cNvSpPr/>
                <p:nvPr/>
              </p:nvSpPr>
              <p:spPr>
                <a:xfrm flipH="1">
                  <a:off x="1369491" y="4824501"/>
                  <a:ext cx="1800532" cy="402291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46800" rIns="90000" bIns="46800" numCol="1" spcCol="0" rtlCol="0" fromWordArt="0" anchor="t" anchorCtr="0" forceAA="0" compatLnSpc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转化率升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8%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、纠纷率降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25%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、复购率升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5%</a:t>
                  </a:r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4373ECD-F29A-4B60-ABF4-07B71DA0286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9921749" y="3022322"/>
                <a:ext cx="540002" cy="540000"/>
                <a:chOff x="7449566" y="2419251"/>
                <a:chExt cx="545860" cy="540000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E7ECADA5-FDBC-47B6-BA2D-8F0CF6FB48E0}"/>
                    </a:ext>
                  </a:extLst>
                </p:cNvPr>
                <p:cNvSpPr/>
                <p:nvPr/>
              </p:nvSpPr>
              <p:spPr>
                <a:xfrm>
                  <a:off x="7449566" y="2419251"/>
                  <a:ext cx="545860" cy="540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kumimoji="1"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739C542-6BC5-4001-A3BC-8114A89D63C9}"/>
                    </a:ext>
                  </a:extLst>
                </p:cNvPr>
                <p:cNvSpPr/>
                <p:nvPr/>
              </p:nvSpPr>
              <p:spPr>
                <a:xfrm>
                  <a:off x="7602404" y="2578368"/>
                  <a:ext cx="234327" cy="213405"/>
                </a:xfrm>
                <a:custGeom>
                  <a:avLst/>
                  <a:gdLst>
                    <a:gd name="connsiteX0" fmla="*/ 125329 w 533400"/>
                    <a:gd name="connsiteY0" fmla="*/ 229221 h 485775"/>
                    <a:gd name="connsiteX1" fmla="*/ 125329 w 533400"/>
                    <a:gd name="connsiteY1" fmla="*/ 276846 h 485775"/>
                    <a:gd name="connsiteX2" fmla="*/ 144379 w 533400"/>
                    <a:gd name="connsiteY2" fmla="*/ 276846 h 485775"/>
                    <a:gd name="connsiteX3" fmla="*/ 144379 w 533400"/>
                    <a:gd name="connsiteY3" fmla="*/ 229221 h 485775"/>
                    <a:gd name="connsiteX4" fmla="*/ 392029 w 533400"/>
                    <a:gd name="connsiteY4" fmla="*/ 229221 h 485775"/>
                    <a:gd name="connsiteX5" fmla="*/ 392029 w 533400"/>
                    <a:gd name="connsiteY5" fmla="*/ 276846 h 485775"/>
                    <a:gd name="connsiteX6" fmla="*/ 411079 w 533400"/>
                    <a:gd name="connsiteY6" fmla="*/ 276846 h 485775"/>
                    <a:gd name="connsiteX7" fmla="*/ 411079 w 533400"/>
                    <a:gd name="connsiteY7" fmla="*/ 229221 h 485775"/>
                    <a:gd name="connsiteX8" fmla="*/ 534904 w 533400"/>
                    <a:gd name="connsiteY8" fmla="*/ 229221 h 485775"/>
                    <a:gd name="connsiteX9" fmla="*/ 534904 w 533400"/>
                    <a:gd name="connsiteY9" fmla="*/ 457821 h 485775"/>
                    <a:gd name="connsiteX10" fmla="*/ 506329 w 533400"/>
                    <a:gd name="connsiteY10" fmla="*/ 486396 h 485775"/>
                    <a:gd name="connsiteX11" fmla="*/ 30079 w 533400"/>
                    <a:gd name="connsiteY11" fmla="*/ 486396 h 485775"/>
                    <a:gd name="connsiteX12" fmla="*/ 1504 w 533400"/>
                    <a:gd name="connsiteY12" fmla="*/ 457821 h 485775"/>
                    <a:gd name="connsiteX13" fmla="*/ 1504 w 533400"/>
                    <a:gd name="connsiteY13" fmla="*/ 229221 h 485775"/>
                    <a:gd name="connsiteX14" fmla="*/ 125329 w 533400"/>
                    <a:gd name="connsiteY14" fmla="*/ 229221 h 485775"/>
                    <a:gd name="connsiteX15" fmla="*/ 372979 w 533400"/>
                    <a:gd name="connsiteY15" fmla="*/ 621 h 485775"/>
                    <a:gd name="connsiteX16" fmla="*/ 411079 w 533400"/>
                    <a:gd name="connsiteY16" fmla="*/ 36816 h 485775"/>
                    <a:gd name="connsiteX17" fmla="*/ 411079 w 533400"/>
                    <a:gd name="connsiteY17" fmla="*/ 38721 h 485775"/>
                    <a:gd name="connsiteX18" fmla="*/ 411079 w 533400"/>
                    <a:gd name="connsiteY18" fmla="*/ 114921 h 485775"/>
                    <a:gd name="connsiteX19" fmla="*/ 506329 w 533400"/>
                    <a:gd name="connsiteY19" fmla="*/ 114921 h 485775"/>
                    <a:gd name="connsiteX20" fmla="*/ 534904 w 533400"/>
                    <a:gd name="connsiteY20" fmla="*/ 143496 h 485775"/>
                    <a:gd name="connsiteX21" fmla="*/ 534904 w 533400"/>
                    <a:gd name="connsiteY21" fmla="*/ 210171 h 485775"/>
                    <a:gd name="connsiteX22" fmla="*/ 1504 w 533400"/>
                    <a:gd name="connsiteY22" fmla="*/ 210171 h 485775"/>
                    <a:gd name="connsiteX23" fmla="*/ 1504 w 533400"/>
                    <a:gd name="connsiteY23" fmla="*/ 143496 h 485775"/>
                    <a:gd name="connsiteX24" fmla="*/ 30079 w 533400"/>
                    <a:gd name="connsiteY24" fmla="*/ 114921 h 485775"/>
                    <a:gd name="connsiteX25" fmla="*/ 125329 w 533400"/>
                    <a:gd name="connsiteY25" fmla="*/ 114921 h 485775"/>
                    <a:gd name="connsiteX26" fmla="*/ 125329 w 533400"/>
                    <a:gd name="connsiteY26" fmla="*/ 38721 h 485775"/>
                    <a:gd name="connsiteX27" fmla="*/ 161524 w 533400"/>
                    <a:gd name="connsiteY27" fmla="*/ 621 h 485775"/>
                    <a:gd name="connsiteX28" fmla="*/ 163429 w 533400"/>
                    <a:gd name="connsiteY28" fmla="*/ 621 h 485775"/>
                    <a:gd name="connsiteX29" fmla="*/ 372979 w 533400"/>
                    <a:gd name="connsiteY29" fmla="*/ 621 h 485775"/>
                    <a:gd name="connsiteX30" fmla="*/ 372979 w 533400"/>
                    <a:gd name="connsiteY30" fmla="*/ 19671 h 485775"/>
                    <a:gd name="connsiteX31" fmla="*/ 163429 w 533400"/>
                    <a:gd name="connsiteY31" fmla="*/ 19671 h 485775"/>
                    <a:gd name="connsiteX32" fmla="*/ 144474 w 533400"/>
                    <a:gd name="connsiteY32" fmla="*/ 37292 h 485775"/>
                    <a:gd name="connsiteX33" fmla="*/ 144379 w 533400"/>
                    <a:gd name="connsiteY33" fmla="*/ 38721 h 485775"/>
                    <a:gd name="connsiteX34" fmla="*/ 144379 w 533400"/>
                    <a:gd name="connsiteY34" fmla="*/ 114921 h 485775"/>
                    <a:gd name="connsiteX35" fmla="*/ 392029 w 533400"/>
                    <a:gd name="connsiteY35" fmla="*/ 114921 h 485775"/>
                    <a:gd name="connsiteX36" fmla="*/ 392029 w 533400"/>
                    <a:gd name="connsiteY36" fmla="*/ 38721 h 485775"/>
                    <a:gd name="connsiteX37" fmla="*/ 375836 w 533400"/>
                    <a:gd name="connsiteY37" fmla="*/ 19862 h 485775"/>
                    <a:gd name="connsiteX38" fmla="*/ 374408 w 533400"/>
                    <a:gd name="connsiteY38" fmla="*/ 19671 h 485775"/>
                    <a:gd name="connsiteX39" fmla="*/ 372979 w 533400"/>
                    <a:gd name="connsiteY39" fmla="*/ 19671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485775">
                      <a:moveTo>
                        <a:pt x="125329" y="229221"/>
                      </a:moveTo>
                      <a:lnTo>
                        <a:pt x="125329" y="276846"/>
                      </a:lnTo>
                      <a:lnTo>
                        <a:pt x="144379" y="276846"/>
                      </a:lnTo>
                      <a:lnTo>
                        <a:pt x="144379" y="229221"/>
                      </a:lnTo>
                      <a:lnTo>
                        <a:pt x="392029" y="229221"/>
                      </a:lnTo>
                      <a:lnTo>
                        <a:pt x="392029" y="276846"/>
                      </a:lnTo>
                      <a:lnTo>
                        <a:pt x="411079" y="276846"/>
                      </a:lnTo>
                      <a:lnTo>
                        <a:pt x="411079" y="229221"/>
                      </a:lnTo>
                      <a:lnTo>
                        <a:pt x="534904" y="229221"/>
                      </a:lnTo>
                      <a:lnTo>
                        <a:pt x="534904" y="457821"/>
                      </a:lnTo>
                      <a:cubicBezTo>
                        <a:pt x="534904" y="473632"/>
                        <a:pt x="522141" y="486396"/>
                        <a:pt x="506329" y="486396"/>
                      </a:cubicBezTo>
                      <a:lnTo>
                        <a:pt x="30079" y="486396"/>
                      </a:lnTo>
                      <a:cubicBezTo>
                        <a:pt x="14267" y="486396"/>
                        <a:pt x="1504" y="473632"/>
                        <a:pt x="1504" y="457821"/>
                      </a:cubicBezTo>
                      <a:lnTo>
                        <a:pt x="1504" y="229221"/>
                      </a:lnTo>
                      <a:lnTo>
                        <a:pt x="125329" y="229221"/>
                      </a:lnTo>
                      <a:close/>
                      <a:moveTo>
                        <a:pt x="372979" y="621"/>
                      </a:moveTo>
                      <a:cubicBezTo>
                        <a:pt x="393363" y="621"/>
                        <a:pt x="410031" y="16623"/>
                        <a:pt x="411079" y="36816"/>
                      </a:cubicBezTo>
                      <a:lnTo>
                        <a:pt x="411079" y="38721"/>
                      </a:lnTo>
                      <a:lnTo>
                        <a:pt x="411079" y="114921"/>
                      </a:lnTo>
                      <a:lnTo>
                        <a:pt x="506329" y="114921"/>
                      </a:lnTo>
                      <a:cubicBezTo>
                        <a:pt x="522141" y="114921"/>
                        <a:pt x="534904" y="127685"/>
                        <a:pt x="534904" y="143496"/>
                      </a:cubicBezTo>
                      <a:lnTo>
                        <a:pt x="534904" y="210171"/>
                      </a:lnTo>
                      <a:lnTo>
                        <a:pt x="1504" y="210171"/>
                      </a:lnTo>
                      <a:lnTo>
                        <a:pt x="1504" y="143496"/>
                      </a:lnTo>
                      <a:cubicBezTo>
                        <a:pt x="1504" y="127685"/>
                        <a:pt x="14267" y="114921"/>
                        <a:pt x="30079" y="114921"/>
                      </a:cubicBezTo>
                      <a:lnTo>
                        <a:pt x="125329" y="114921"/>
                      </a:lnTo>
                      <a:lnTo>
                        <a:pt x="125329" y="38721"/>
                      </a:lnTo>
                      <a:cubicBezTo>
                        <a:pt x="125329" y="18337"/>
                        <a:pt x="141331" y="1669"/>
                        <a:pt x="161524" y="621"/>
                      </a:cubicBezTo>
                      <a:lnTo>
                        <a:pt x="163429" y="621"/>
                      </a:lnTo>
                      <a:lnTo>
                        <a:pt x="372979" y="621"/>
                      </a:lnTo>
                      <a:close/>
                      <a:moveTo>
                        <a:pt x="372979" y="19671"/>
                      </a:moveTo>
                      <a:lnTo>
                        <a:pt x="163429" y="19671"/>
                      </a:lnTo>
                      <a:cubicBezTo>
                        <a:pt x="153428" y="19671"/>
                        <a:pt x="145141" y="27482"/>
                        <a:pt x="144474" y="37292"/>
                      </a:cubicBezTo>
                      <a:lnTo>
                        <a:pt x="144379" y="38721"/>
                      </a:lnTo>
                      <a:lnTo>
                        <a:pt x="144379" y="114921"/>
                      </a:lnTo>
                      <a:lnTo>
                        <a:pt x="392029" y="114921"/>
                      </a:lnTo>
                      <a:lnTo>
                        <a:pt x="392029" y="38721"/>
                      </a:lnTo>
                      <a:cubicBezTo>
                        <a:pt x="392029" y="29196"/>
                        <a:pt x="384981" y="21290"/>
                        <a:pt x="375836" y="19862"/>
                      </a:cubicBezTo>
                      <a:lnTo>
                        <a:pt x="374408" y="19671"/>
                      </a:lnTo>
                      <a:lnTo>
                        <a:pt x="372979" y="1967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3252B87-6B96-4117-8081-1D71BD9C9ACF}"/>
                </a:ext>
              </a:extLst>
            </p:cNvPr>
            <p:cNvSpPr/>
            <p:nvPr/>
          </p:nvSpPr>
          <p:spPr>
            <a:xfrm>
              <a:off x="660400" y="1130300"/>
              <a:ext cx="10858500" cy="660125"/>
            </a:xfrm>
            <a:prstGeom prst="rect">
              <a:avLst/>
            </a:prstGeom>
          </p:spPr>
          <p:txBody>
            <a:bodyPr wrap="square" anchor="b" anchorCtr="0">
              <a:noAutofit/>
            </a:bodyPr>
            <a:lstStyle/>
            <a:p>
              <a:pPr algn="ctr">
                <a:lnSpc>
                  <a:spcPct val="100000"/>
                </a:lnSpc>
                <a:buSzPct val="25000"/>
              </a:pPr>
              <a:r>
                <a:rPr lang="zh-CN" altLang="en-US" sz="2400" b="1" dirty="0">
                  <a:solidFill>
                    <a:schemeClr val="tx1"/>
                  </a:solidFill>
                </a:rPr>
                <a:t>项目带来的潜在价值</a:t>
              </a:r>
            </a:p>
          </p:txBody>
        </p:sp>
      </p:grpSp>
      <p:sp>
        <p:nvSpPr>
          <p:cNvPr id="91" name="Title 90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pc="300" dirty="0" err="1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项目</a:t>
            </a:r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目标与价值</a:t>
            </a:r>
            <a:endParaRPr lang="en-US" spc="300" dirty="0">
              <a:effectLst>
                <a:outerShdw blurRad="25400" dist="50800" dir="2700000" algn="tl">
                  <a:schemeClr val="bg2">
                    <a:lumMod val="75000"/>
                    <a:alpha val="6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39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altLang="zh-CN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03.</a:t>
            </a:r>
            <a:r>
              <a:rPr lang="zh-CN" altLang="en-US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可行性分析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2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FB8E34E-157F-DB2F-B613-B2726E566585}"/>
              </a:ext>
            </a:extLst>
          </p:cNvPr>
          <p:cNvGrpSpPr/>
          <p:nvPr/>
        </p:nvGrpSpPr>
        <p:grpSpPr>
          <a:xfrm>
            <a:off x="1657876" y="2965184"/>
            <a:ext cx="8898474" cy="3892816"/>
            <a:chOff x="1657876" y="2965184"/>
            <a:chExt cx="8898474" cy="3892816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03996928-D67C-2D50-8C9A-66BCCF354C22}"/>
                </a:ext>
              </a:extLst>
            </p:cNvPr>
            <p:cNvGrpSpPr/>
            <p:nvPr/>
          </p:nvGrpSpPr>
          <p:grpSpPr>
            <a:xfrm>
              <a:off x="1657876" y="4159000"/>
              <a:ext cx="2182877" cy="2699000"/>
              <a:chOff x="2518530" y="4159000"/>
              <a:chExt cx="2182877" cy="2699000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0E34821-DCF1-5AC2-C07D-F60E72CCE13D}"/>
                  </a:ext>
                </a:extLst>
              </p:cNvPr>
              <p:cNvGrpSpPr/>
              <p:nvPr/>
            </p:nvGrpSpPr>
            <p:grpSpPr>
              <a:xfrm>
                <a:off x="2518530" y="4159000"/>
                <a:ext cx="540000" cy="2699000"/>
                <a:chOff x="1465936" y="4159000"/>
                <a:chExt cx="540000" cy="26990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78BE339-9948-E879-CB8D-2D6D88309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35936" y="4459697"/>
                  <a:ext cx="0" cy="23983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4270F004-212C-C24E-B2AE-962DC96B773D}"/>
                    </a:ext>
                  </a:extLst>
                </p:cNvPr>
                <p:cNvGrpSpPr/>
                <p:nvPr/>
              </p:nvGrpSpPr>
              <p:grpSpPr>
                <a:xfrm>
                  <a:off x="1465936" y="4159000"/>
                  <a:ext cx="540000" cy="540000"/>
                  <a:chOff x="8161012" y="5599496"/>
                  <a:chExt cx="540000" cy="540000"/>
                </a:xfrm>
              </p:grpSpPr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F0ACC6D-3705-F69C-5054-4FE6B2A7AD40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8161012" y="5599496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12700" cap="flat">
                    <a:noFill/>
                    <a:prstDash val="solid"/>
                    <a:miter/>
                  </a:ln>
                  <a:effectLst>
                    <a:outerShdw blurRad="127000" dist="63500" dir="2700000" algn="tl" rotWithShape="0">
                      <a:schemeClr val="accent1">
                        <a:alpha val="40000"/>
                      </a:scheme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>
                      <a:defRPr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</a:lstStyle>
                  <a:p>
                    <a:endParaRPr lang="zh-CN" altLang="en-US" dirty="0"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217C2AFA-60C0-692F-82FA-9CC1D7061B08}"/>
                      </a:ext>
                    </a:extLst>
                  </p:cNvPr>
                  <p:cNvSpPr/>
                  <p:nvPr/>
                </p:nvSpPr>
                <p:spPr>
                  <a:xfrm>
                    <a:off x="8303144" y="5729334"/>
                    <a:ext cx="255736" cy="280324"/>
                  </a:xfrm>
                  <a:custGeom>
                    <a:avLst/>
                    <a:gdLst>
                      <a:gd name="connsiteX0" fmla="*/ 248770 w 495300"/>
                      <a:gd name="connsiteY0" fmla="*/ 621 h 542925"/>
                      <a:gd name="connsiteX1" fmla="*/ 496420 w 495300"/>
                      <a:gd name="connsiteY1" fmla="*/ 248271 h 542925"/>
                      <a:gd name="connsiteX2" fmla="*/ 324017 w 495300"/>
                      <a:gd name="connsiteY2" fmla="*/ 484491 h 542925"/>
                      <a:gd name="connsiteX3" fmla="*/ 346877 w 495300"/>
                      <a:gd name="connsiteY3" fmla="*/ 524496 h 542925"/>
                      <a:gd name="connsiteX4" fmla="*/ 420220 w 495300"/>
                      <a:gd name="connsiteY4" fmla="*/ 524496 h 542925"/>
                      <a:gd name="connsiteX5" fmla="*/ 420220 w 495300"/>
                      <a:gd name="connsiteY5" fmla="*/ 543546 h 542925"/>
                      <a:gd name="connsiteX6" fmla="*/ 77320 w 495300"/>
                      <a:gd name="connsiteY6" fmla="*/ 543546 h 542925"/>
                      <a:gd name="connsiteX7" fmla="*/ 77320 w 495300"/>
                      <a:gd name="connsiteY7" fmla="*/ 524496 h 542925"/>
                      <a:gd name="connsiteX8" fmla="*/ 150663 w 495300"/>
                      <a:gd name="connsiteY8" fmla="*/ 524496 h 542925"/>
                      <a:gd name="connsiteX9" fmla="*/ 173523 w 495300"/>
                      <a:gd name="connsiteY9" fmla="*/ 484491 h 542925"/>
                      <a:gd name="connsiteX10" fmla="*/ 1120 w 495300"/>
                      <a:gd name="connsiteY10" fmla="*/ 248271 h 542925"/>
                      <a:gd name="connsiteX11" fmla="*/ 248770 w 495300"/>
                      <a:gd name="connsiteY11" fmla="*/ 621 h 542925"/>
                      <a:gd name="connsiteX12" fmla="*/ 192573 w 495300"/>
                      <a:gd name="connsiteY12" fmla="*/ 489254 h 542925"/>
                      <a:gd name="connsiteX13" fmla="*/ 172570 w 495300"/>
                      <a:gd name="connsiteY13" fmla="*/ 524496 h 542925"/>
                      <a:gd name="connsiteX14" fmla="*/ 324970 w 495300"/>
                      <a:gd name="connsiteY14" fmla="*/ 524496 h 542925"/>
                      <a:gd name="connsiteX15" fmla="*/ 304967 w 495300"/>
                      <a:gd name="connsiteY15" fmla="*/ 489254 h 542925"/>
                      <a:gd name="connsiteX16" fmla="*/ 248770 w 495300"/>
                      <a:gd name="connsiteY16" fmla="*/ 495921 h 542925"/>
                      <a:gd name="connsiteX17" fmla="*/ 192573 w 495300"/>
                      <a:gd name="connsiteY17" fmla="*/ 489254 h 542925"/>
                      <a:gd name="connsiteX18" fmla="*/ 248770 w 495300"/>
                      <a:gd name="connsiteY18" fmla="*/ 143496 h 542925"/>
                      <a:gd name="connsiteX19" fmla="*/ 143995 w 495300"/>
                      <a:gd name="connsiteY19" fmla="*/ 248271 h 542925"/>
                      <a:gd name="connsiteX20" fmla="*/ 248770 w 495300"/>
                      <a:gd name="connsiteY20" fmla="*/ 353046 h 542925"/>
                      <a:gd name="connsiteX21" fmla="*/ 353545 w 495300"/>
                      <a:gd name="connsiteY21" fmla="*/ 248271 h 542925"/>
                      <a:gd name="connsiteX22" fmla="*/ 248770 w 495300"/>
                      <a:gd name="connsiteY22" fmla="*/ 143496 h 542925"/>
                      <a:gd name="connsiteX23" fmla="*/ 367833 w 495300"/>
                      <a:gd name="connsiteY23" fmla="*/ 114921 h 542925"/>
                      <a:gd name="connsiteX24" fmla="*/ 353545 w 495300"/>
                      <a:gd name="connsiteY24" fmla="*/ 129209 h 542925"/>
                      <a:gd name="connsiteX25" fmla="*/ 367833 w 495300"/>
                      <a:gd name="connsiteY25" fmla="*/ 143496 h 542925"/>
                      <a:gd name="connsiteX26" fmla="*/ 382120 w 495300"/>
                      <a:gd name="connsiteY26" fmla="*/ 129209 h 542925"/>
                      <a:gd name="connsiteX27" fmla="*/ 367833 w 495300"/>
                      <a:gd name="connsiteY27" fmla="*/ 114921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95300" h="542925">
                        <a:moveTo>
                          <a:pt x="248770" y="621"/>
                        </a:moveTo>
                        <a:cubicBezTo>
                          <a:pt x="385930" y="621"/>
                          <a:pt x="496420" y="111111"/>
                          <a:pt x="496420" y="248271"/>
                        </a:cubicBezTo>
                        <a:cubicBezTo>
                          <a:pt x="496420" y="358761"/>
                          <a:pt x="424030" y="452106"/>
                          <a:pt x="324017" y="484491"/>
                        </a:cubicBezTo>
                        <a:lnTo>
                          <a:pt x="346877" y="524496"/>
                        </a:lnTo>
                        <a:lnTo>
                          <a:pt x="420220" y="524496"/>
                        </a:lnTo>
                        <a:lnTo>
                          <a:pt x="420220" y="543546"/>
                        </a:lnTo>
                        <a:lnTo>
                          <a:pt x="77320" y="543546"/>
                        </a:lnTo>
                        <a:lnTo>
                          <a:pt x="77320" y="524496"/>
                        </a:lnTo>
                        <a:lnTo>
                          <a:pt x="150663" y="524496"/>
                        </a:lnTo>
                        <a:lnTo>
                          <a:pt x="173523" y="484491"/>
                        </a:lnTo>
                        <a:cubicBezTo>
                          <a:pt x="73510" y="453059"/>
                          <a:pt x="1120" y="358761"/>
                          <a:pt x="1120" y="248271"/>
                        </a:cubicBezTo>
                        <a:cubicBezTo>
                          <a:pt x="1120" y="111111"/>
                          <a:pt x="111610" y="621"/>
                          <a:pt x="248770" y="621"/>
                        </a:cubicBezTo>
                        <a:close/>
                        <a:moveTo>
                          <a:pt x="192573" y="489254"/>
                        </a:moveTo>
                        <a:lnTo>
                          <a:pt x="172570" y="524496"/>
                        </a:lnTo>
                        <a:lnTo>
                          <a:pt x="324970" y="524496"/>
                        </a:lnTo>
                        <a:lnTo>
                          <a:pt x="304967" y="489254"/>
                        </a:lnTo>
                        <a:cubicBezTo>
                          <a:pt x="286870" y="493064"/>
                          <a:pt x="267820" y="495921"/>
                          <a:pt x="248770" y="495921"/>
                        </a:cubicBezTo>
                        <a:cubicBezTo>
                          <a:pt x="229720" y="495921"/>
                          <a:pt x="210670" y="493064"/>
                          <a:pt x="192573" y="489254"/>
                        </a:cubicBezTo>
                        <a:close/>
                        <a:moveTo>
                          <a:pt x="248770" y="143496"/>
                        </a:moveTo>
                        <a:cubicBezTo>
                          <a:pt x="190667" y="143496"/>
                          <a:pt x="143995" y="190169"/>
                          <a:pt x="143995" y="248271"/>
                        </a:cubicBezTo>
                        <a:cubicBezTo>
                          <a:pt x="143995" y="306374"/>
                          <a:pt x="190667" y="353046"/>
                          <a:pt x="248770" y="353046"/>
                        </a:cubicBezTo>
                        <a:cubicBezTo>
                          <a:pt x="306873" y="353046"/>
                          <a:pt x="353545" y="306374"/>
                          <a:pt x="353545" y="248271"/>
                        </a:cubicBezTo>
                        <a:cubicBezTo>
                          <a:pt x="353545" y="190169"/>
                          <a:pt x="306873" y="143496"/>
                          <a:pt x="248770" y="143496"/>
                        </a:cubicBezTo>
                        <a:close/>
                        <a:moveTo>
                          <a:pt x="367833" y="114921"/>
                        </a:moveTo>
                        <a:cubicBezTo>
                          <a:pt x="360213" y="114921"/>
                          <a:pt x="353545" y="121589"/>
                          <a:pt x="353545" y="129209"/>
                        </a:cubicBezTo>
                        <a:cubicBezTo>
                          <a:pt x="353545" y="136829"/>
                          <a:pt x="360213" y="143496"/>
                          <a:pt x="367833" y="143496"/>
                        </a:cubicBezTo>
                        <a:cubicBezTo>
                          <a:pt x="375452" y="143496"/>
                          <a:pt x="382120" y="136829"/>
                          <a:pt x="382120" y="129209"/>
                        </a:cubicBezTo>
                        <a:cubicBezTo>
                          <a:pt x="382120" y="121589"/>
                          <a:pt x="375452" y="114921"/>
                          <a:pt x="367833" y="11492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43ACF7CC-411F-03C2-1253-267EBB4A4349}"/>
                  </a:ext>
                </a:extLst>
              </p:cNvPr>
              <p:cNvGrpSpPr/>
              <p:nvPr/>
            </p:nvGrpSpPr>
            <p:grpSpPr>
              <a:xfrm>
                <a:off x="2934120" y="5019627"/>
                <a:ext cx="1767287" cy="885457"/>
                <a:chOff x="2934120" y="5019627"/>
                <a:chExt cx="1767287" cy="885457"/>
              </a:xfrm>
            </p:grpSpPr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560DE107-288D-2734-3710-7AF98EC5202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34120" y="5388661"/>
                  <a:ext cx="1767287" cy="516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原型验证准确率 </a:t>
                  </a:r>
                  <a:r>
                    <a:rPr kumimoji="1" lang="en-US" altLang="zh-CN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96%</a:t>
                  </a:r>
                  <a:r>
                    <a:rPr kumimoji="1"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，适配电商技术栈成熟</a:t>
                  </a:r>
                  <a:endParaRPr kumimoji="1"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92E00B0-2BDE-EF58-C3E0-D8DF632FA6D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34120" y="5019627"/>
                  <a:ext cx="1767287" cy="338554"/>
                </a:xfrm>
                <a:prstGeom prst="rect">
                  <a:avLst/>
                </a:prstGeom>
                <a:noFill/>
              </p:spPr>
              <p:txBody>
                <a:bodyPr wrap="none" anchor="b">
                  <a:norm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技术可行</a:t>
                  </a:r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C340DA3F-E47A-245C-6CA0-A9A48890A4FD}"/>
                </a:ext>
              </a:extLst>
            </p:cNvPr>
            <p:cNvGrpSpPr/>
            <p:nvPr/>
          </p:nvGrpSpPr>
          <p:grpSpPr>
            <a:xfrm>
              <a:off x="5000503" y="3522853"/>
              <a:ext cx="2178293" cy="3335147"/>
              <a:chOff x="4661675" y="3522853"/>
              <a:chExt cx="2178293" cy="3335147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6F9D0BA0-A45C-33B4-C232-A7C64BEEB6B4}"/>
                  </a:ext>
                </a:extLst>
              </p:cNvPr>
              <p:cNvGrpSpPr/>
              <p:nvPr/>
            </p:nvGrpSpPr>
            <p:grpSpPr>
              <a:xfrm>
                <a:off x="4661675" y="3522853"/>
                <a:ext cx="540000" cy="3335147"/>
                <a:chOff x="3258687" y="3522853"/>
                <a:chExt cx="540000" cy="3335147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59DEBAF-9FF2-9B3A-DD5B-97B201ABC7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28687" y="3792853"/>
                  <a:ext cx="0" cy="3065147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FFF5B6C8-0AB6-950A-7516-99CE3B72EE16}"/>
                    </a:ext>
                  </a:extLst>
                </p:cNvPr>
                <p:cNvGrpSpPr/>
                <p:nvPr/>
              </p:nvGrpSpPr>
              <p:grpSpPr>
                <a:xfrm>
                  <a:off x="3258687" y="3522853"/>
                  <a:ext cx="540000" cy="540000"/>
                  <a:chOff x="3708127" y="5599496"/>
                  <a:chExt cx="540000" cy="540000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BA0D754C-A233-5D42-1116-034E5884B401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3708127" y="5599496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 w="12700" cap="flat">
                    <a:noFill/>
                    <a:prstDash val="solid"/>
                    <a:miter/>
                  </a:ln>
                  <a:effectLst>
                    <a:outerShdw blurRad="127000" dist="63500" dir="2700000" algn="tl" rotWithShape="0">
                      <a:schemeClr val="accent2">
                        <a:alpha val="40000"/>
                      </a:scheme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>
                      <a:defRPr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</a:lstStyle>
                  <a:p>
                    <a:endParaRPr lang="zh-CN" altLang="en-US" dirty="0"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B441F3DB-0310-FDEA-569A-9181829F4E0B}"/>
                      </a:ext>
                    </a:extLst>
                  </p:cNvPr>
                  <p:cNvSpPr/>
                  <p:nvPr/>
                </p:nvSpPr>
                <p:spPr>
                  <a:xfrm>
                    <a:off x="3850260" y="5734252"/>
                    <a:ext cx="255734" cy="270488"/>
                  </a:xfrm>
                  <a:custGeom>
                    <a:avLst/>
                    <a:gdLst>
                      <a:gd name="connsiteX0" fmla="*/ 371955 w 495300"/>
                      <a:gd name="connsiteY0" fmla="*/ 621 h 523875"/>
                      <a:gd name="connsiteX1" fmla="*/ 400530 w 495300"/>
                      <a:gd name="connsiteY1" fmla="*/ 29196 h 523875"/>
                      <a:gd name="connsiteX2" fmla="*/ 400530 w 495300"/>
                      <a:gd name="connsiteY2" fmla="*/ 133971 h 523875"/>
                      <a:gd name="connsiteX3" fmla="*/ 371955 w 495300"/>
                      <a:gd name="connsiteY3" fmla="*/ 162546 h 523875"/>
                      <a:gd name="connsiteX4" fmla="*/ 257655 w 495300"/>
                      <a:gd name="connsiteY4" fmla="*/ 162546 h 523875"/>
                      <a:gd name="connsiteX5" fmla="*/ 257655 w 495300"/>
                      <a:gd name="connsiteY5" fmla="*/ 286371 h 523875"/>
                      <a:gd name="connsiteX6" fmla="*/ 419580 w 495300"/>
                      <a:gd name="connsiteY6" fmla="*/ 286371 h 523875"/>
                      <a:gd name="connsiteX7" fmla="*/ 457680 w 495300"/>
                      <a:gd name="connsiteY7" fmla="*/ 322566 h 523875"/>
                      <a:gd name="connsiteX8" fmla="*/ 457680 w 495300"/>
                      <a:gd name="connsiteY8" fmla="*/ 324471 h 523875"/>
                      <a:gd name="connsiteX9" fmla="*/ 457680 w 495300"/>
                      <a:gd name="connsiteY9" fmla="*/ 429246 h 523875"/>
                      <a:gd name="connsiteX10" fmla="*/ 476730 w 495300"/>
                      <a:gd name="connsiteY10" fmla="*/ 429246 h 523875"/>
                      <a:gd name="connsiteX11" fmla="*/ 495780 w 495300"/>
                      <a:gd name="connsiteY11" fmla="*/ 448296 h 523875"/>
                      <a:gd name="connsiteX12" fmla="*/ 495780 w 495300"/>
                      <a:gd name="connsiteY12" fmla="*/ 505446 h 523875"/>
                      <a:gd name="connsiteX13" fmla="*/ 476730 w 495300"/>
                      <a:gd name="connsiteY13" fmla="*/ 524496 h 523875"/>
                      <a:gd name="connsiteX14" fmla="*/ 419580 w 495300"/>
                      <a:gd name="connsiteY14" fmla="*/ 524496 h 523875"/>
                      <a:gd name="connsiteX15" fmla="*/ 400530 w 495300"/>
                      <a:gd name="connsiteY15" fmla="*/ 505446 h 523875"/>
                      <a:gd name="connsiteX16" fmla="*/ 400530 w 495300"/>
                      <a:gd name="connsiteY16" fmla="*/ 448296 h 523875"/>
                      <a:gd name="connsiteX17" fmla="*/ 419580 w 495300"/>
                      <a:gd name="connsiteY17" fmla="*/ 429246 h 523875"/>
                      <a:gd name="connsiteX18" fmla="*/ 438630 w 495300"/>
                      <a:gd name="connsiteY18" fmla="*/ 429246 h 523875"/>
                      <a:gd name="connsiteX19" fmla="*/ 438630 w 495300"/>
                      <a:gd name="connsiteY19" fmla="*/ 324471 h 523875"/>
                      <a:gd name="connsiteX20" fmla="*/ 420533 w 495300"/>
                      <a:gd name="connsiteY20" fmla="*/ 305421 h 523875"/>
                      <a:gd name="connsiteX21" fmla="*/ 419580 w 495300"/>
                      <a:gd name="connsiteY21" fmla="*/ 305421 h 523875"/>
                      <a:gd name="connsiteX22" fmla="*/ 257655 w 495300"/>
                      <a:gd name="connsiteY22" fmla="*/ 305421 h 523875"/>
                      <a:gd name="connsiteX23" fmla="*/ 257655 w 495300"/>
                      <a:gd name="connsiteY23" fmla="*/ 429246 h 523875"/>
                      <a:gd name="connsiteX24" fmla="*/ 276705 w 495300"/>
                      <a:gd name="connsiteY24" fmla="*/ 429246 h 523875"/>
                      <a:gd name="connsiteX25" fmla="*/ 295755 w 495300"/>
                      <a:gd name="connsiteY25" fmla="*/ 448296 h 523875"/>
                      <a:gd name="connsiteX26" fmla="*/ 295755 w 495300"/>
                      <a:gd name="connsiteY26" fmla="*/ 505446 h 523875"/>
                      <a:gd name="connsiteX27" fmla="*/ 276705 w 495300"/>
                      <a:gd name="connsiteY27" fmla="*/ 524496 h 523875"/>
                      <a:gd name="connsiteX28" fmla="*/ 219555 w 495300"/>
                      <a:gd name="connsiteY28" fmla="*/ 524496 h 523875"/>
                      <a:gd name="connsiteX29" fmla="*/ 200505 w 495300"/>
                      <a:gd name="connsiteY29" fmla="*/ 505446 h 523875"/>
                      <a:gd name="connsiteX30" fmla="*/ 200505 w 495300"/>
                      <a:gd name="connsiteY30" fmla="*/ 448296 h 523875"/>
                      <a:gd name="connsiteX31" fmla="*/ 219555 w 495300"/>
                      <a:gd name="connsiteY31" fmla="*/ 429246 h 523875"/>
                      <a:gd name="connsiteX32" fmla="*/ 238605 w 495300"/>
                      <a:gd name="connsiteY32" fmla="*/ 429246 h 523875"/>
                      <a:gd name="connsiteX33" fmla="*/ 238605 w 495300"/>
                      <a:gd name="connsiteY33" fmla="*/ 305421 h 523875"/>
                      <a:gd name="connsiteX34" fmla="*/ 76680 w 495300"/>
                      <a:gd name="connsiteY34" fmla="*/ 305421 h 523875"/>
                      <a:gd name="connsiteX35" fmla="*/ 57630 w 495300"/>
                      <a:gd name="connsiteY35" fmla="*/ 323519 h 523875"/>
                      <a:gd name="connsiteX36" fmla="*/ 57630 w 495300"/>
                      <a:gd name="connsiteY36" fmla="*/ 324471 h 523875"/>
                      <a:gd name="connsiteX37" fmla="*/ 57630 w 495300"/>
                      <a:gd name="connsiteY37" fmla="*/ 429246 h 523875"/>
                      <a:gd name="connsiteX38" fmla="*/ 76680 w 495300"/>
                      <a:gd name="connsiteY38" fmla="*/ 429246 h 523875"/>
                      <a:gd name="connsiteX39" fmla="*/ 95730 w 495300"/>
                      <a:gd name="connsiteY39" fmla="*/ 448296 h 523875"/>
                      <a:gd name="connsiteX40" fmla="*/ 95730 w 495300"/>
                      <a:gd name="connsiteY40" fmla="*/ 505446 h 523875"/>
                      <a:gd name="connsiteX41" fmla="*/ 76680 w 495300"/>
                      <a:gd name="connsiteY41" fmla="*/ 524496 h 523875"/>
                      <a:gd name="connsiteX42" fmla="*/ 19530 w 495300"/>
                      <a:gd name="connsiteY42" fmla="*/ 524496 h 523875"/>
                      <a:gd name="connsiteX43" fmla="*/ 480 w 495300"/>
                      <a:gd name="connsiteY43" fmla="*/ 505446 h 523875"/>
                      <a:gd name="connsiteX44" fmla="*/ 480 w 495300"/>
                      <a:gd name="connsiteY44" fmla="*/ 448296 h 523875"/>
                      <a:gd name="connsiteX45" fmla="*/ 19530 w 495300"/>
                      <a:gd name="connsiteY45" fmla="*/ 429246 h 523875"/>
                      <a:gd name="connsiteX46" fmla="*/ 38580 w 495300"/>
                      <a:gd name="connsiteY46" fmla="*/ 429246 h 523875"/>
                      <a:gd name="connsiteX47" fmla="*/ 38580 w 495300"/>
                      <a:gd name="connsiteY47" fmla="*/ 324471 h 523875"/>
                      <a:gd name="connsiteX48" fmla="*/ 74775 w 495300"/>
                      <a:gd name="connsiteY48" fmla="*/ 286371 h 523875"/>
                      <a:gd name="connsiteX49" fmla="*/ 76680 w 495300"/>
                      <a:gd name="connsiteY49" fmla="*/ 286371 h 523875"/>
                      <a:gd name="connsiteX50" fmla="*/ 238605 w 495300"/>
                      <a:gd name="connsiteY50" fmla="*/ 286371 h 523875"/>
                      <a:gd name="connsiteX51" fmla="*/ 238605 w 495300"/>
                      <a:gd name="connsiteY51" fmla="*/ 162546 h 523875"/>
                      <a:gd name="connsiteX52" fmla="*/ 124305 w 495300"/>
                      <a:gd name="connsiteY52" fmla="*/ 162546 h 523875"/>
                      <a:gd name="connsiteX53" fmla="*/ 95730 w 495300"/>
                      <a:gd name="connsiteY53" fmla="*/ 133971 h 523875"/>
                      <a:gd name="connsiteX54" fmla="*/ 95730 w 495300"/>
                      <a:gd name="connsiteY54" fmla="*/ 29196 h 523875"/>
                      <a:gd name="connsiteX55" fmla="*/ 124305 w 495300"/>
                      <a:gd name="connsiteY55" fmla="*/ 621 h 523875"/>
                      <a:gd name="connsiteX56" fmla="*/ 371955 w 495300"/>
                      <a:gd name="connsiteY56" fmla="*/ 621 h 523875"/>
                      <a:gd name="connsiteX57" fmla="*/ 148118 w 495300"/>
                      <a:gd name="connsiteY57" fmla="*/ 95871 h 523875"/>
                      <a:gd name="connsiteX58" fmla="*/ 133830 w 495300"/>
                      <a:gd name="connsiteY58" fmla="*/ 110159 h 523875"/>
                      <a:gd name="connsiteX59" fmla="*/ 148118 w 495300"/>
                      <a:gd name="connsiteY59" fmla="*/ 124446 h 523875"/>
                      <a:gd name="connsiteX60" fmla="*/ 162405 w 495300"/>
                      <a:gd name="connsiteY60" fmla="*/ 110159 h 523875"/>
                      <a:gd name="connsiteX61" fmla="*/ 148118 w 495300"/>
                      <a:gd name="connsiteY61" fmla="*/ 95871 h 52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495300" h="523875">
                        <a:moveTo>
                          <a:pt x="371955" y="621"/>
                        </a:moveTo>
                        <a:cubicBezTo>
                          <a:pt x="388148" y="621"/>
                          <a:pt x="400530" y="13004"/>
                          <a:pt x="400530" y="29196"/>
                        </a:cubicBezTo>
                        <a:lnTo>
                          <a:pt x="400530" y="133971"/>
                        </a:lnTo>
                        <a:cubicBezTo>
                          <a:pt x="400530" y="150164"/>
                          <a:pt x="388148" y="162546"/>
                          <a:pt x="371955" y="162546"/>
                        </a:cubicBezTo>
                        <a:lnTo>
                          <a:pt x="257655" y="162546"/>
                        </a:lnTo>
                        <a:lnTo>
                          <a:pt x="257655" y="286371"/>
                        </a:lnTo>
                        <a:lnTo>
                          <a:pt x="419580" y="286371"/>
                        </a:lnTo>
                        <a:cubicBezTo>
                          <a:pt x="439583" y="286371"/>
                          <a:pt x="456727" y="302564"/>
                          <a:pt x="457680" y="322566"/>
                        </a:cubicBezTo>
                        <a:lnTo>
                          <a:pt x="457680" y="324471"/>
                        </a:lnTo>
                        <a:lnTo>
                          <a:pt x="457680" y="429246"/>
                        </a:lnTo>
                        <a:lnTo>
                          <a:pt x="476730" y="429246"/>
                        </a:lnTo>
                        <a:cubicBezTo>
                          <a:pt x="487208" y="429246"/>
                          <a:pt x="495780" y="437819"/>
                          <a:pt x="495780" y="448296"/>
                        </a:cubicBezTo>
                        <a:lnTo>
                          <a:pt x="495780" y="505446"/>
                        </a:lnTo>
                        <a:cubicBezTo>
                          <a:pt x="495780" y="515924"/>
                          <a:pt x="487208" y="524496"/>
                          <a:pt x="476730" y="524496"/>
                        </a:cubicBezTo>
                        <a:lnTo>
                          <a:pt x="419580" y="524496"/>
                        </a:lnTo>
                        <a:cubicBezTo>
                          <a:pt x="409102" y="524496"/>
                          <a:pt x="400530" y="515924"/>
                          <a:pt x="400530" y="505446"/>
                        </a:cubicBezTo>
                        <a:lnTo>
                          <a:pt x="400530" y="448296"/>
                        </a:lnTo>
                        <a:cubicBezTo>
                          <a:pt x="400530" y="437819"/>
                          <a:pt x="409102" y="429246"/>
                          <a:pt x="419580" y="429246"/>
                        </a:cubicBezTo>
                        <a:lnTo>
                          <a:pt x="438630" y="429246"/>
                        </a:lnTo>
                        <a:lnTo>
                          <a:pt x="438630" y="324471"/>
                        </a:lnTo>
                        <a:cubicBezTo>
                          <a:pt x="438630" y="313994"/>
                          <a:pt x="431010" y="306374"/>
                          <a:pt x="420533" y="305421"/>
                        </a:cubicBezTo>
                        <a:lnTo>
                          <a:pt x="419580" y="305421"/>
                        </a:lnTo>
                        <a:lnTo>
                          <a:pt x="257655" y="305421"/>
                        </a:lnTo>
                        <a:lnTo>
                          <a:pt x="257655" y="429246"/>
                        </a:lnTo>
                        <a:lnTo>
                          <a:pt x="276705" y="429246"/>
                        </a:lnTo>
                        <a:cubicBezTo>
                          <a:pt x="287183" y="429246"/>
                          <a:pt x="295755" y="437819"/>
                          <a:pt x="295755" y="448296"/>
                        </a:cubicBezTo>
                        <a:lnTo>
                          <a:pt x="295755" y="505446"/>
                        </a:lnTo>
                        <a:cubicBezTo>
                          <a:pt x="295755" y="515924"/>
                          <a:pt x="287183" y="524496"/>
                          <a:pt x="276705" y="524496"/>
                        </a:cubicBezTo>
                        <a:lnTo>
                          <a:pt x="219555" y="524496"/>
                        </a:lnTo>
                        <a:cubicBezTo>
                          <a:pt x="209077" y="524496"/>
                          <a:pt x="200505" y="515924"/>
                          <a:pt x="200505" y="505446"/>
                        </a:cubicBezTo>
                        <a:lnTo>
                          <a:pt x="200505" y="448296"/>
                        </a:lnTo>
                        <a:cubicBezTo>
                          <a:pt x="200505" y="437819"/>
                          <a:pt x="209077" y="429246"/>
                          <a:pt x="219555" y="429246"/>
                        </a:cubicBezTo>
                        <a:lnTo>
                          <a:pt x="238605" y="429246"/>
                        </a:lnTo>
                        <a:lnTo>
                          <a:pt x="238605" y="305421"/>
                        </a:lnTo>
                        <a:lnTo>
                          <a:pt x="76680" y="305421"/>
                        </a:lnTo>
                        <a:cubicBezTo>
                          <a:pt x="66202" y="305421"/>
                          <a:pt x="58583" y="313041"/>
                          <a:pt x="57630" y="323519"/>
                        </a:cubicBezTo>
                        <a:lnTo>
                          <a:pt x="57630" y="324471"/>
                        </a:lnTo>
                        <a:lnTo>
                          <a:pt x="57630" y="429246"/>
                        </a:lnTo>
                        <a:lnTo>
                          <a:pt x="76680" y="429246"/>
                        </a:lnTo>
                        <a:cubicBezTo>
                          <a:pt x="87158" y="429246"/>
                          <a:pt x="95730" y="437819"/>
                          <a:pt x="95730" y="448296"/>
                        </a:cubicBezTo>
                        <a:lnTo>
                          <a:pt x="95730" y="505446"/>
                        </a:lnTo>
                        <a:cubicBezTo>
                          <a:pt x="95730" y="515924"/>
                          <a:pt x="87158" y="524496"/>
                          <a:pt x="76680" y="524496"/>
                        </a:cubicBezTo>
                        <a:lnTo>
                          <a:pt x="19530" y="524496"/>
                        </a:lnTo>
                        <a:cubicBezTo>
                          <a:pt x="9052" y="524496"/>
                          <a:pt x="480" y="515924"/>
                          <a:pt x="480" y="505446"/>
                        </a:cubicBezTo>
                        <a:lnTo>
                          <a:pt x="480" y="448296"/>
                        </a:lnTo>
                        <a:cubicBezTo>
                          <a:pt x="480" y="437819"/>
                          <a:pt x="9052" y="429246"/>
                          <a:pt x="19530" y="429246"/>
                        </a:cubicBezTo>
                        <a:lnTo>
                          <a:pt x="38580" y="429246"/>
                        </a:lnTo>
                        <a:lnTo>
                          <a:pt x="38580" y="324471"/>
                        </a:lnTo>
                        <a:cubicBezTo>
                          <a:pt x="38580" y="304469"/>
                          <a:pt x="54773" y="287324"/>
                          <a:pt x="74775" y="286371"/>
                        </a:cubicBezTo>
                        <a:lnTo>
                          <a:pt x="76680" y="286371"/>
                        </a:lnTo>
                        <a:lnTo>
                          <a:pt x="238605" y="286371"/>
                        </a:lnTo>
                        <a:lnTo>
                          <a:pt x="238605" y="162546"/>
                        </a:lnTo>
                        <a:lnTo>
                          <a:pt x="124305" y="162546"/>
                        </a:lnTo>
                        <a:cubicBezTo>
                          <a:pt x="108112" y="162546"/>
                          <a:pt x="95730" y="150164"/>
                          <a:pt x="95730" y="133971"/>
                        </a:cubicBezTo>
                        <a:lnTo>
                          <a:pt x="95730" y="29196"/>
                        </a:lnTo>
                        <a:cubicBezTo>
                          <a:pt x="95730" y="13004"/>
                          <a:pt x="108112" y="621"/>
                          <a:pt x="124305" y="621"/>
                        </a:cubicBezTo>
                        <a:lnTo>
                          <a:pt x="371955" y="621"/>
                        </a:lnTo>
                        <a:close/>
                        <a:moveTo>
                          <a:pt x="148118" y="95871"/>
                        </a:moveTo>
                        <a:cubicBezTo>
                          <a:pt x="140498" y="95871"/>
                          <a:pt x="133830" y="102539"/>
                          <a:pt x="133830" y="110159"/>
                        </a:cubicBezTo>
                        <a:cubicBezTo>
                          <a:pt x="133830" y="117779"/>
                          <a:pt x="140498" y="124446"/>
                          <a:pt x="148118" y="124446"/>
                        </a:cubicBezTo>
                        <a:cubicBezTo>
                          <a:pt x="155737" y="124446"/>
                          <a:pt x="162405" y="117779"/>
                          <a:pt x="162405" y="110159"/>
                        </a:cubicBezTo>
                        <a:cubicBezTo>
                          <a:pt x="162405" y="102539"/>
                          <a:pt x="155737" y="95871"/>
                          <a:pt x="148118" y="958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C0C7BC8E-82F7-D5D8-7472-E310E28E93C3}"/>
                  </a:ext>
                </a:extLst>
              </p:cNvPr>
              <p:cNvGrpSpPr/>
              <p:nvPr/>
            </p:nvGrpSpPr>
            <p:grpSpPr>
              <a:xfrm>
                <a:off x="5072681" y="4459697"/>
                <a:ext cx="1767287" cy="885457"/>
                <a:chOff x="2934120" y="5019627"/>
                <a:chExt cx="1767287" cy="885457"/>
              </a:xfrm>
            </p:grpSpPr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2FBF8B92-1000-2B55-27EF-AB8F0397F46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34120" y="5388661"/>
                  <a:ext cx="1767287" cy="516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投资回收期 </a:t>
                  </a:r>
                  <a:r>
                    <a:rPr kumimoji="1" lang="en-US" altLang="zh-CN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1.2 </a:t>
                  </a:r>
                  <a:r>
                    <a:rPr kumimoji="1"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年，</a:t>
                  </a:r>
                  <a:r>
                    <a:rPr kumimoji="1" lang="en-US" altLang="zh-CN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5 </a:t>
                  </a:r>
                  <a:r>
                    <a:rPr kumimoji="1"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年 </a:t>
                  </a:r>
                  <a:r>
                    <a:rPr kumimoji="1" lang="en-US" altLang="zh-CN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ROI </a:t>
                  </a:r>
                  <a:r>
                    <a:rPr kumimoji="1"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达 </a:t>
                  </a:r>
                  <a:r>
                    <a:rPr kumimoji="1" lang="en-US" altLang="zh-CN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230%</a:t>
                  </a:r>
                  <a:endParaRPr kumimoji="1"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E7E6DCD2-228E-8EFB-592E-9348C40D5C6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34120" y="5019627"/>
                  <a:ext cx="1767287" cy="338554"/>
                </a:xfrm>
                <a:prstGeom prst="rect">
                  <a:avLst/>
                </a:prstGeom>
                <a:noFill/>
              </p:spPr>
              <p:txBody>
                <a:bodyPr wrap="none" anchor="b">
                  <a:norm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sz="1600" b="1" dirty="0">
                      <a:solidFill>
                        <a:schemeClr val="accent2"/>
                      </a:solidFill>
                    </a:rPr>
                    <a:t>经济可行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5D638D8-67F8-59AE-FB32-8190AA67A9EA}"/>
                </a:ext>
              </a:extLst>
            </p:cNvPr>
            <p:cNvGrpSpPr/>
            <p:nvPr/>
          </p:nvGrpSpPr>
          <p:grpSpPr>
            <a:xfrm>
              <a:off x="8364734" y="2965184"/>
              <a:ext cx="2191616" cy="3892816"/>
              <a:chOff x="6874259" y="2965184"/>
              <a:chExt cx="2191616" cy="3892816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C521556-9D77-59CD-7CCD-F076DD65FF86}"/>
                  </a:ext>
                </a:extLst>
              </p:cNvPr>
              <p:cNvGrpSpPr/>
              <p:nvPr/>
            </p:nvGrpSpPr>
            <p:grpSpPr>
              <a:xfrm>
                <a:off x="6874259" y="2965184"/>
                <a:ext cx="540000" cy="3892816"/>
                <a:chOff x="5014553" y="2965184"/>
                <a:chExt cx="540000" cy="3892816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1BBB7A2-8E8F-E631-BD6B-4F1F49ECB2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284553" y="3237417"/>
                  <a:ext cx="11228" cy="362058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6C9F5125-BC45-D914-5475-A1D1A996BB5E}"/>
                    </a:ext>
                  </a:extLst>
                </p:cNvPr>
                <p:cNvGrpSpPr/>
                <p:nvPr/>
              </p:nvGrpSpPr>
              <p:grpSpPr>
                <a:xfrm>
                  <a:off x="5014553" y="2965184"/>
                  <a:ext cx="540000" cy="540000"/>
                  <a:chOff x="4584079" y="5599496"/>
                  <a:chExt cx="540000" cy="540000"/>
                </a:xfrm>
              </p:grpSpPr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BCC8598F-7A35-E583-AFA8-18EF5974895A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4584079" y="5599496"/>
                    <a:ext cx="540000" cy="540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prstDash val="solid"/>
                    <a:miter/>
                  </a:ln>
                  <a:effectLst>
                    <a:outerShdw blurRad="127000" dist="63500" dir="2700000" algn="tl" rotWithShape="0">
                      <a:schemeClr val="accent3">
                        <a:alpha val="40000"/>
                      </a:scheme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>
                      <a:defRPr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</a:lstStyle>
                  <a:p>
                    <a:endParaRPr lang="zh-CN" altLang="en-US" dirty="0"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3404E55B-3780-68DF-850F-076405EAA554}"/>
                      </a:ext>
                    </a:extLst>
                  </p:cNvPr>
                  <p:cNvSpPr/>
                  <p:nvPr/>
                </p:nvSpPr>
                <p:spPr>
                  <a:xfrm>
                    <a:off x="4716376" y="5766219"/>
                    <a:ext cx="275406" cy="206554"/>
                  </a:xfrm>
                  <a:custGeom>
                    <a:avLst/>
                    <a:gdLst>
                      <a:gd name="connsiteX0" fmla="*/ 505433 w 533400"/>
                      <a:gd name="connsiteY0" fmla="*/ 621 h 400050"/>
                      <a:gd name="connsiteX1" fmla="*/ 534008 w 533400"/>
                      <a:gd name="connsiteY1" fmla="*/ 29196 h 400050"/>
                      <a:gd name="connsiteX2" fmla="*/ 534008 w 533400"/>
                      <a:gd name="connsiteY2" fmla="*/ 372096 h 400050"/>
                      <a:gd name="connsiteX3" fmla="*/ 505433 w 533400"/>
                      <a:gd name="connsiteY3" fmla="*/ 400671 h 400050"/>
                      <a:gd name="connsiteX4" fmla="*/ 29183 w 533400"/>
                      <a:gd name="connsiteY4" fmla="*/ 400671 h 400050"/>
                      <a:gd name="connsiteX5" fmla="*/ 608 w 533400"/>
                      <a:gd name="connsiteY5" fmla="*/ 372096 h 400050"/>
                      <a:gd name="connsiteX6" fmla="*/ 608 w 533400"/>
                      <a:gd name="connsiteY6" fmla="*/ 29196 h 400050"/>
                      <a:gd name="connsiteX7" fmla="*/ 29183 w 533400"/>
                      <a:gd name="connsiteY7" fmla="*/ 621 h 400050"/>
                      <a:gd name="connsiteX8" fmla="*/ 505433 w 533400"/>
                      <a:gd name="connsiteY8" fmla="*/ 621 h 400050"/>
                      <a:gd name="connsiteX9" fmla="*/ 391133 w 533400"/>
                      <a:gd name="connsiteY9" fmla="*/ 198741 h 400050"/>
                      <a:gd name="connsiteX10" fmla="*/ 351128 w 533400"/>
                      <a:gd name="connsiteY10" fmla="*/ 204456 h 400050"/>
                      <a:gd name="connsiteX11" fmla="*/ 351128 w 533400"/>
                      <a:gd name="connsiteY11" fmla="*/ 204456 h 400050"/>
                      <a:gd name="connsiteX12" fmla="*/ 267308 w 533400"/>
                      <a:gd name="connsiteY12" fmla="*/ 315899 h 400050"/>
                      <a:gd name="connsiteX13" fmla="*/ 264451 w 533400"/>
                      <a:gd name="connsiteY13" fmla="*/ 318756 h 400050"/>
                      <a:gd name="connsiteX14" fmla="*/ 224446 w 533400"/>
                      <a:gd name="connsiteY14" fmla="*/ 318756 h 400050"/>
                      <a:gd name="connsiteX15" fmla="*/ 224446 w 533400"/>
                      <a:gd name="connsiteY15" fmla="*/ 318756 h 400050"/>
                      <a:gd name="connsiteX16" fmla="*/ 162533 w 533400"/>
                      <a:gd name="connsiteY16" fmla="*/ 257796 h 400050"/>
                      <a:gd name="connsiteX17" fmla="*/ 160628 w 533400"/>
                      <a:gd name="connsiteY17" fmla="*/ 255891 h 400050"/>
                      <a:gd name="connsiteX18" fmla="*/ 120623 w 533400"/>
                      <a:gd name="connsiteY18" fmla="*/ 259701 h 400050"/>
                      <a:gd name="connsiteX19" fmla="*/ 120623 w 533400"/>
                      <a:gd name="connsiteY19" fmla="*/ 259701 h 400050"/>
                      <a:gd name="connsiteX20" fmla="*/ 32993 w 533400"/>
                      <a:gd name="connsiteY20" fmla="*/ 366381 h 400050"/>
                      <a:gd name="connsiteX21" fmla="*/ 31088 w 533400"/>
                      <a:gd name="connsiteY21" fmla="*/ 372096 h 400050"/>
                      <a:gd name="connsiteX22" fmla="*/ 40613 w 533400"/>
                      <a:gd name="connsiteY22" fmla="*/ 381621 h 400050"/>
                      <a:gd name="connsiteX23" fmla="*/ 40613 w 533400"/>
                      <a:gd name="connsiteY23" fmla="*/ 381621 h 400050"/>
                      <a:gd name="connsiteX24" fmla="*/ 497813 w 533400"/>
                      <a:gd name="connsiteY24" fmla="*/ 381621 h 400050"/>
                      <a:gd name="connsiteX25" fmla="*/ 503528 w 533400"/>
                      <a:gd name="connsiteY25" fmla="*/ 379716 h 400050"/>
                      <a:gd name="connsiteX26" fmla="*/ 506386 w 533400"/>
                      <a:gd name="connsiteY26" fmla="*/ 366381 h 400050"/>
                      <a:gd name="connsiteX27" fmla="*/ 506386 w 533400"/>
                      <a:gd name="connsiteY27" fmla="*/ 366381 h 400050"/>
                      <a:gd name="connsiteX28" fmla="*/ 398753 w 533400"/>
                      <a:gd name="connsiteY28" fmla="*/ 205409 h 400050"/>
                      <a:gd name="connsiteX29" fmla="*/ 391133 w 533400"/>
                      <a:gd name="connsiteY29" fmla="*/ 198741 h 400050"/>
                      <a:gd name="connsiteX30" fmla="*/ 95858 w 533400"/>
                      <a:gd name="connsiteY30" fmla="*/ 57771 h 400050"/>
                      <a:gd name="connsiteX31" fmla="*/ 57758 w 533400"/>
                      <a:gd name="connsiteY31" fmla="*/ 95871 h 400050"/>
                      <a:gd name="connsiteX32" fmla="*/ 95858 w 533400"/>
                      <a:gd name="connsiteY32" fmla="*/ 133971 h 400050"/>
                      <a:gd name="connsiteX33" fmla="*/ 133958 w 533400"/>
                      <a:gd name="connsiteY33" fmla="*/ 95871 h 400050"/>
                      <a:gd name="connsiteX34" fmla="*/ 95858 w 533400"/>
                      <a:gd name="connsiteY34" fmla="*/ 57771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533400" h="400050">
                        <a:moveTo>
                          <a:pt x="505433" y="621"/>
                        </a:moveTo>
                        <a:cubicBezTo>
                          <a:pt x="521626" y="621"/>
                          <a:pt x="534008" y="13004"/>
                          <a:pt x="534008" y="29196"/>
                        </a:cubicBezTo>
                        <a:lnTo>
                          <a:pt x="534008" y="372096"/>
                        </a:lnTo>
                        <a:cubicBezTo>
                          <a:pt x="534008" y="388289"/>
                          <a:pt x="521626" y="400671"/>
                          <a:pt x="505433" y="400671"/>
                        </a:cubicBezTo>
                        <a:lnTo>
                          <a:pt x="29183" y="400671"/>
                        </a:lnTo>
                        <a:cubicBezTo>
                          <a:pt x="12990" y="400671"/>
                          <a:pt x="608" y="388289"/>
                          <a:pt x="608" y="372096"/>
                        </a:cubicBezTo>
                        <a:lnTo>
                          <a:pt x="608" y="29196"/>
                        </a:lnTo>
                        <a:cubicBezTo>
                          <a:pt x="608" y="13004"/>
                          <a:pt x="12990" y="621"/>
                          <a:pt x="29183" y="621"/>
                        </a:cubicBezTo>
                        <a:lnTo>
                          <a:pt x="505433" y="621"/>
                        </a:lnTo>
                        <a:close/>
                        <a:moveTo>
                          <a:pt x="391133" y="198741"/>
                        </a:moveTo>
                        <a:cubicBezTo>
                          <a:pt x="378751" y="189216"/>
                          <a:pt x="360653" y="192074"/>
                          <a:pt x="351128" y="204456"/>
                        </a:cubicBezTo>
                        <a:lnTo>
                          <a:pt x="351128" y="204456"/>
                        </a:lnTo>
                        <a:lnTo>
                          <a:pt x="267308" y="315899"/>
                        </a:lnTo>
                        <a:cubicBezTo>
                          <a:pt x="266355" y="316851"/>
                          <a:pt x="265403" y="317804"/>
                          <a:pt x="264451" y="318756"/>
                        </a:cubicBezTo>
                        <a:cubicBezTo>
                          <a:pt x="253021" y="330186"/>
                          <a:pt x="234923" y="330186"/>
                          <a:pt x="224446" y="318756"/>
                        </a:cubicBezTo>
                        <a:lnTo>
                          <a:pt x="224446" y="318756"/>
                        </a:lnTo>
                        <a:lnTo>
                          <a:pt x="162533" y="257796"/>
                        </a:lnTo>
                        <a:cubicBezTo>
                          <a:pt x="161580" y="256844"/>
                          <a:pt x="161580" y="256844"/>
                          <a:pt x="160628" y="255891"/>
                        </a:cubicBezTo>
                        <a:cubicBezTo>
                          <a:pt x="148246" y="245414"/>
                          <a:pt x="130148" y="247319"/>
                          <a:pt x="120623" y="259701"/>
                        </a:cubicBezTo>
                        <a:lnTo>
                          <a:pt x="120623" y="259701"/>
                        </a:lnTo>
                        <a:lnTo>
                          <a:pt x="32993" y="366381"/>
                        </a:lnTo>
                        <a:cubicBezTo>
                          <a:pt x="32040" y="368286"/>
                          <a:pt x="31088" y="370191"/>
                          <a:pt x="31088" y="372096"/>
                        </a:cubicBezTo>
                        <a:cubicBezTo>
                          <a:pt x="31088" y="377811"/>
                          <a:pt x="34898" y="381621"/>
                          <a:pt x="40613" y="381621"/>
                        </a:cubicBezTo>
                        <a:lnTo>
                          <a:pt x="40613" y="381621"/>
                        </a:lnTo>
                        <a:lnTo>
                          <a:pt x="497813" y="381621"/>
                        </a:lnTo>
                        <a:cubicBezTo>
                          <a:pt x="499718" y="381621"/>
                          <a:pt x="501623" y="380669"/>
                          <a:pt x="503528" y="379716"/>
                        </a:cubicBezTo>
                        <a:cubicBezTo>
                          <a:pt x="508290" y="376859"/>
                          <a:pt x="509243" y="371144"/>
                          <a:pt x="506386" y="366381"/>
                        </a:cubicBezTo>
                        <a:lnTo>
                          <a:pt x="506386" y="366381"/>
                        </a:lnTo>
                        <a:lnTo>
                          <a:pt x="398753" y="205409"/>
                        </a:lnTo>
                        <a:cubicBezTo>
                          <a:pt x="395896" y="202551"/>
                          <a:pt x="393990" y="200646"/>
                          <a:pt x="391133" y="198741"/>
                        </a:cubicBezTo>
                        <a:close/>
                        <a:moveTo>
                          <a:pt x="95858" y="57771"/>
                        </a:moveTo>
                        <a:cubicBezTo>
                          <a:pt x="74903" y="57771"/>
                          <a:pt x="57758" y="74916"/>
                          <a:pt x="57758" y="95871"/>
                        </a:cubicBezTo>
                        <a:cubicBezTo>
                          <a:pt x="57758" y="116826"/>
                          <a:pt x="74903" y="133971"/>
                          <a:pt x="95858" y="133971"/>
                        </a:cubicBezTo>
                        <a:cubicBezTo>
                          <a:pt x="116813" y="133971"/>
                          <a:pt x="133958" y="116826"/>
                          <a:pt x="133958" y="95871"/>
                        </a:cubicBezTo>
                        <a:cubicBezTo>
                          <a:pt x="133958" y="74916"/>
                          <a:pt x="116813" y="57771"/>
                          <a:pt x="95858" y="577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CF8DFC0-58B5-F1BD-F178-1816410F8F54}"/>
                  </a:ext>
                </a:extLst>
              </p:cNvPr>
              <p:cNvGrpSpPr/>
              <p:nvPr/>
            </p:nvGrpSpPr>
            <p:grpSpPr>
              <a:xfrm>
                <a:off x="7298588" y="3938994"/>
                <a:ext cx="1767287" cy="885457"/>
                <a:chOff x="2934120" y="5019627"/>
                <a:chExt cx="1767287" cy="885457"/>
              </a:xfrm>
            </p:grpSpPr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FC1D2D8A-B573-A72A-0A5C-79FD00B34C9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34120" y="5388661"/>
                  <a:ext cx="1767287" cy="516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知识储备充足，跨部门协作机制已建立</a:t>
                  </a:r>
                  <a:endParaRPr kumimoji="1"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A5EC60CD-13A0-095A-1379-C457D6627E3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34120" y="5019627"/>
                  <a:ext cx="1767287" cy="338554"/>
                </a:xfrm>
                <a:prstGeom prst="rect">
                  <a:avLst/>
                </a:prstGeom>
                <a:noFill/>
              </p:spPr>
              <p:txBody>
                <a:bodyPr wrap="none" anchor="b">
                  <a:norm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sz="1600" b="1" dirty="0">
                      <a:solidFill>
                        <a:schemeClr val="accent3"/>
                      </a:solidFill>
                    </a:rPr>
                    <a:t>业务可行</a:t>
                  </a:r>
                </a:p>
              </p:txBody>
            </p:sp>
          </p:grpSp>
        </p:grpSp>
      </p:grpSp>
      <p:sp>
        <p:nvSpPr>
          <p:cNvPr id="134" name="Title 13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b">
            <a:normAutofit/>
          </a:bodyPr>
          <a:lstStyle/>
          <a:p>
            <a:r>
              <a:rPr lang="zh-CN" altLang="en-US" spc="300" dirty="0">
                <a:effectLst>
                  <a:outerShdw blurRad="25400" dist="50800" dir="2700000" algn="tl">
                    <a:schemeClr val="bg2">
                      <a:lumMod val="75000"/>
                      <a:alpha val="65000"/>
                    </a:schemeClr>
                  </a:outerShdw>
                </a:effectLst>
              </a:rPr>
              <a:t>可行性分析</a:t>
            </a:r>
            <a:endParaRPr lang="en-US" spc="300" dirty="0">
              <a:effectLst>
                <a:outerShdw blurRad="25400" dist="50800" dir="2700000" algn="tl">
                  <a:schemeClr val="bg2">
                    <a:lumMod val="75000"/>
                    <a:alpha val="6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395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IMAGE" val="Topic2PPT_412/20231130/images_object_1_1000/dfa5b1d9-1fa6-42cb-aeab-182bbdee546c-4.source.default.zh-Hans.jpg"/>
  <p:tag name="OFFICEPLUS.THEME" val="Topic2PPT_412/20231130/images_object_1_1000/dfa5b1d9-1fa6-42cb-aeab-182bbdee546c-4.source.default.zh-Hans-8.pptx"/>
  <p:tag name="OFFICEPLUS.OUTLINE" val="497549"/>
  <p:tag name="OFFICEPLUS.OUTLINEEXTERNAL" val="cd3c2b09-1daa-2fcf-fdf2-6e60a33021d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91c190e2-46fa-428b-8eca-8cc83121b5b6.pptx"/>
  <p:tag name="OFFICEPLUS.TAG" val="bd142c3d-b2ac-49d2-945d-a40ea7d68a02"/>
  <p:tag name="OFFICEPLUS.OUTLINECONTENT" val="163112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49973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282528be-c9d8-41b5-a4ac-689aeb431483.pptx"/>
  <p:tag name="OFFICEPLUS.TAG" val="9e4641ec-8dc6-4050-900b-dadf5fdb9e4c"/>
  <p:tag name="OFFICEPLUS.OUTLINECONTENT" val="163111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10514"/>
  <p:tag name="OP_SCP_COMPONENT_INFO" val="{&quot;title&quot;:&quot;蓝紫色通用5项棱锥PPT组件&quot;,&quot;description&quot;:&quot;蓝紫色通用5项棱锥PPT组件&quot;,&quot;keywords&quot;:[&quot;蓝色&quot;,&quot;紫色&quot;,&quot;通用&quot;,&quot;5项&quot;,&quot;棱锥&quot;,&quot;PPT组件&quot;],&quot;labels&quot;:[]}"/>
  <p:tag name="OP_SCP_GROUP_ID" val="a4511bbf-4faf-c91b-fd97-3f222511f7a8"/>
  <p:tag name="OP_SCP_ITEM_COUNT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5"/>
  <p:tag name="OP_SCP_DEFAULT_TEXT" val="0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5"/>
  <p:tag name="OP_SCP_DEFAULT_TEXT" val="添加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4"/>
  <p:tag name="OP_SCP_DEFAULT_TEXT" val="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4"/>
  <p:tag name="OP_SCP_DEFAULT_TEXT" val="添加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3"/>
  <p:tag name="OP_SCP_DEFAULT_TEXT" val="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03a12446-4040-4dad-8d54-bb681f1089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2"/>
  <p:tag name="OP_SCP_DEFAULT_TEXT" val="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2"/>
  <p:tag name="OP_SCP_DEFAULT_TEXT" val="添加标题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1"/>
  <p:tag name="OP_SCP_DEFAULT_TEXT" val="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7b5ae154-3a59-4495-a1e6-83da86b8755e.pptx"/>
  <p:tag name="OFFICEPLUS.TAG" val="9e4641ec-8dc6-4050-900b-dadf5fdb9e4c"/>
  <p:tag name="OFFICEPLUS.OUTLINECONTENT" val="163112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49973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2198"/>
  <p:tag name="OP_SCP_COMPONENT_INFO" val="{&quot;title&quot;:&quot;公路坐标时间轴-3&quot;,&quot;description&quot;:&quot;蓝色,公路,3项&quot;,&quot;keywords&quot;:[&quot;蓝色&quot;,&quot;公路&quot;,&quot;3项&quot;],&quot;labels&quot;:[]}"/>
  <p:tag name="OP_SCP_GROUP_ID" val="0f462c8d-01f3-5536-7237-ad20e85a353d"/>
  <p:tag name="OP_SCP_ITEM_COUNT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输入标题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3"/>
  <p:tag name="OP_SCP_DEFAULT_TEXT" val="单击此处输入相关文本内容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2"/>
  <p:tag name="OP_SCP_DEFAULT_TEXT" val="输入标题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7bbc12ee-40ec-489f-ab8c-4fa55cf2bf59"/>
  <p:tag name="OFFICEPLUS.TEMPLATE" val="28d67dd3-61fe-4c81-b9af-e895c260dca3.ppt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输入相关文本内容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输入标题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输入相关文本内容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2899"/>
  <p:tag name="OP_SCP_COMPONENT_INFO" val="{&quot;title&quot;:&quot;渐变2项箭头元素&quot;,&quot;description&quot;:&quot;蓝色,渐变,2项&quot;,&quot;keywords&quot;:[&quot;蓝色&quot;,&quot;渐变&quot;,&quot;2项&quot;],&quot;labels&quot;:[]}"/>
  <p:tag name="OP_SCP_GROUP_ID" val="3fe9b6ae-633b-5444-13f8-74beeb37add5"/>
  <p:tag name="OP_SCP_ITEM_COUN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1"/>
  <p:tag name="OP_SCP_DEFAULT_TEXT" val="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机添加文本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2"/>
  <p:tag name="OP_SCP_DEFAULT_TEXT" val="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机添加文本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0"/>
  <p:tag name="OP_SCP_DEFAULT_TEXT" val="添加标题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10535"/>
  <p:tag name="OP_SCP_COMPONENT_INFO" val="{&quot;title&quot;:&quot;蓝色系商务3项PPT组件&quot;,&quot;description&quot;:&quot;蓝色系商务3项PPT组件&quot;,&quot;keywords&quot;:[&quot;蓝色&quot;,&quot;商务&quot;,&quot;3项&quot;,&quot;棱锥&quot;,&quot;PPT组件&quot;],&quot;labels&quot;:[]}"/>
  <p:tag name="OP_SCP_GROUP_ID" val="f9de725e-55d1-6075-6ae9-ebaed14344dd"/>
  <p:tag name="OP_SCP_ITEM_COUNT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499738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5"/>
  <p:tag name="OP_SCP_DEFAULT_TEXT" val="单击此处添加文本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5"/>
  <p:tag name="OP_SCP_DEFAULT_TEXT" val="添加标题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3"/>
  <p:tag name="OP_SCP_DEFAULT_TEXT" val="单击此处添加文本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3"/>
  <p:tag name="OP_SCP_DEFAULT_TEXT" val="添加标题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2120"/>
  <p:tag name="OP_SCP_COMPONENT_INFO" val="{&quot;title&quot;:&quot;扁平2项纯文本目录PPT组件&quot;,&quot;description&quot;:&quot;​​扁平2项纯文本目录PPT组件​​：双项目录布局，便于章节分类，风格简约专业。&quot;,&quot;keywords&quot;:[&quot;扁平&quot;,&quot;2项&quot;,&quot;纯文本&quot;,&quot;目录&quot;,&quot;PPT组件&quot;],&quot;labels&quot;:[]}"/>
  <p:tag name="OP_SCP_GROUP_ID" val="2d786e52-2d01-4117-afbb-e1f657fde899"/>
  <p:tag name="OP_SCP_ITEM_COUN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2"/>
  <p:tag name="OP_SCP_DEFAULT_TEXT" val="0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2"/>
  <p:tag name="OP_SCP_DEFAULT_TEXT" val="添加标题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1"/>
  <p:tag name="OP_SCP_DEFAULT_TEXT" val="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001bb9b3-f01a-4ceb-9606-5a5905b776ef.pptx"/>
  <p:tag name="OFFICEPLUS.TAG" val="9e4641ec-8dc6-4050-900b-dadf5fdb9e4c"/>
  <p:tag name="OFFICEPLUS.OUTLINECONTENT" val="1631118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49973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fc570023-56eb-414a-8b4b-a142113c38d3.pptx"/>
  <p:tag name="OFFICEPLUS.TAG" val="9e4641ec-8dc6-4050-900b-dadf5fdb9e4c"/>
  <p:tag name="OFFICEPLUS.OUTLINECONTENT" val="1631118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499739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107cfd79-f813-45ee-aa05-50bed785ce26.pptx"/>
  <p:tag name="OFFICEPLUS.TAG" val="9e4641ec-8dc6-4050-900b-dadf5fdb9e4c"/>
  <p:tag name="OFFICEPLUS.OUTLINECONTENT" val="16311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e69c5ac3-dafd-4b9a-bbf1-d26a1016f8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87567d3f-b623-4eba-8152-64fed7a739ba.pptx"/>
  <p:tag name="OFFICEPLUS.TAG" val="9e4641ec-8dc6-4050-900b-dadf5fdb9e4c"/>
  <p:tag name="OFFICEPLUS.OUTLINECONTENT" val="163111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49973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0f20ad0b-2f00-4f32-b51b-7ee700f71979.pptx"/>
  <p:tag name="OFFICEPLUS.TAG" val="bd142c3d-b2ac-49d2-945d-a40ea7d68a02"/>
  <p:tag name="OFFICEPLUS.OUTLINECONTENT" val="163112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AG" val="43779941-ebb9-4272-ab0a-451395e9a0c0"/>
  <p:tag name="OFFICEPLUS.OUTLINESECTION" val="4997394"/>
</p:tagLst>
</file>

<file path=ppt/theme/theme1.xml><?xml version="1.0" encoding="utf-8"?>
<a:theme xmlns:a="http://schemas.openxmlformats.org/drawingml/2006/main" name="Designed by OfficePLUS">
  <a:themeElements>
    <a:clrScheme name="OfficePLUS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395FF"/>
      </a:accent1>
      <a:accent2>
        <a:srgbClr val="48ACFF"/>
      </a:accent2>
      <a:accent3>
        <a:srgbClr val="005DAC"/>
      </a:accent3>
      <a:accent4>
        <a:srgbClr val="0075DC"/>
      </a:accent4>
      <a:accent5>
        <a:srgbClr val="003C71"/>
      </a:accent5>
      <a:accent6>
        <a:srgbClr val="6C6C6C"/>
      </a:accent6>
      <a:hlink>
        <a:srgbClr val="4472C4"/>
      </a:hlink>
      <a:folHlink>
        <a:srgbClr val="BFBFBF"/>
      </a:folHlink>
    </a:clrScheme>
    <a:fontScheme name="OfficePLU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539</Words>
  <Application>Microsoft Office PowerPoint</Application>
  <PresentationFormat>宽屏</PresentationFormat>
  <Paragraphs>131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等线</vt:lpstr>
      <vt:lpstr>微软雅黑</vt:lpstr>
      <vt:lpstr>Arial</vt:lpstr>
      <vt:lpstr>Designed by OfficePLUS</vt:lpstr>
      <vt:lpstr>电商行业基于RAG智能客服项目</vt:lpstr>
      <vt:lpstr>PowerPoint 演示文稿</vt:lpstr>
      <vt:lpstr>01.项目背景与痛点</vt:lpstr>
      <vt:lpstr>项目背景与痛点</vt:lpstr>
      <vt:lpstr>项目背景与痛点</vt:lpstr>
      <vt:lpstr>02.项目目标与价值</vt:lpstr>
      <vt:lpstr>项目目标与价值</vt:lpstr>
      <vt:lpstr>03.可行性分析</vt:lpstr>
      <vt:lpstr>可行性分析</vt:lpstr>
      <vt:lpstr>04.核心方案设计</vt:lpstr>
      <vt:lpstr>核心方案设计</vt:lpstr>
      <vt:lpstr>核心方案设计</vt:lpstr>
      <vt:lpstr>核心方案设计</vt:lpstr>
      <vt:lpstr>05.实施计划与预算</vt:lpstr>
      <vt:lpstr>实施计划与预算</vt:lpstr>
      <vt:lpstr>实施计划与预算</vt:lpstr>
      <vt:lpstr>预算明细</vt:lpstr>
      <vt:lpstr>成本控制</vt:lpstr>
      <vt:lpstr>06.效益评估</vt:lpstr>
      <vt:lpstr>效益评估</vt:lpstr>
      <vt:lpstr>07.风险应对与结论</vt:lpstr>
      <vt:lpstr>风险应对与结论</vt:lpstr>
      <vt:lpstr>Thank You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begins chan</cp:lastModifiedBy>
  <cp:revision>15</cp:revision>
  <dcterms:created xsi:type="dcterms:W3CDTF">2023-07-20T03:04:31Z</dcterms:created>
  <dcterms:modified xsi:type="dcterms:W3CDTF">2025-09-24T09:16:47Z</dcterms:modified>
</cp:coreProperties>
</file>