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12192000"/>
  <p:embeddedFontLst>
    <p:embeddedFont>
      <p:font typeface="MiSans" panose="02010600030101010101" charset="-122"/>
      <p:regular r:id="rId25"/>
    </p:embeddedFont>
    <p:embeddedFont>
      <p:font typeface="OCR A Extended" panose="02010509020102010303" pitchFamily="50" charset="0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120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3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80190" y="2609187"/>
            <a:ext cx="9631619" cy="9353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Rasa智能电商客服项目介绍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0" y="0"/>
            <a:ext cx="3420185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流程定义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687285" y="1366713"/>
            <a:ext cx="210400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流程定义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687285" y="1671513"/>
            <a:ext cx="3627449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在YAML中定义流程，每个流程包含收集槽位、执行动作、跳转子流程、条件分支四类步骤，通过步骤编排实现复杂业务逻辑。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687285" y="3917347"/>
            <a:ext cx="216177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流程复用与嵌套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87285" y="4226248"/>
            <a:ext cx="35867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流程支持复用与嵌套，使业务人员以低代码方式快速调整对话路径，降低维护成本并提升迭代速度，适应业务变化。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8A885B9-1917-EEE4-6F01-32DAAEEC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17" y="348782"/>
            <a:ext cx="3586779" cy="61604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0" y="0"/>
            <a:ext cx="4010078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槽位与动作设计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674061" y="1354016"/>
            <a:ext cx="138440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槽位设计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674061" y="1647411"/>
            <a:ext cx="3875101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槽位作为信息容器，定义名称、类型、映射实体、是否必填及校验规则，用于存储关键字段，确保对话中信息的准确性和完整性。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674061" y="3802490"/>
            <a:ext cx="129667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动作设计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74061" y="4118218"/>
            <a:ext cx="3875101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动作分为内置与自定义，自定义动作通过编写代码实现方法，调用外部API或数据库，实现对话与业务系统的无缝衔接。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7DCBC01-FA45-CE13-EA5E-5B6DBD1D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907" y="409725"/>
            <a:ext cx="7024502" cy="603854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19359" y="3709831"/>
            <a:ext cx="38320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命令生成模型微调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04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63016" y="1126018"/>
            <a:ext cx="9818472" cy="138694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0" y="25011"/>
            <a:ext cx="5443045" cy="124792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端到端测试数据收集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与</a:t>
            </a:r>
            <a:r>
              <a:rPr lang="en-US" altLang="zh-CN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LoRA</a:t>
            </a:r>
            <a:r>
              <a:rPr lang="zh-CN" alt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微调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66703" y="1589019"/>
            <a:ext cx="16966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测试数据收集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66703" y="1893819"/>
            <a:ext cx="5437028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在Rasa交互式测试环境中运行高频流程与易混淆意图对话，自动保存对话轨迹，利用工具进行命令标注与重述扩充，生成高质量微调数据集，覆盖线上意图分布。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91286" y="4370386"/>
            <a:ext cx="137718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微调配置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66703" y="4675186"/>
            <a:ext cx="5437029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在RTX4090上使用Unsloth对Qwen3-8B模型进行LoRA微调，使用4bit量化、梯度检查点、bf16混合精度等来优化显存占用。</a:t>
            </a:r>
            <a:endParaRPr 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193258C-24BE-8357-AA45-D5839520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57" y="155598"/>
            <a:ext cx="3894581" cy="65468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155266" y="3719770"/>
            <a:ext cx="5760182" cy="723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GraphRAG知识召回链路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05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3"/>
          <p:cNvSpPr/>
          <p:nvPr/>
        </p:nvSpPr>
        <p:spPr>
          <a:xfrm rot="13500000">
            <a:off x="686989" y="3996988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0" y="0"/>
            <a:ext cx="4832512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实体抽取与混合检索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408" y="1556111"/>
            <a:ext cx="130760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实体抽取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408" y="1860911"/>
            <a:ext cx="4160191" cy="10281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LLM从用户问句抽取实体及其Neo4j类型，如商品实体与属性实体，为后续检索提供精准起点，提升知识召回效率。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17242" y="4053041"/>
            <a:ext cx="140429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混合检索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717242" y="4357841"/>
            <a:ext cx="4083358" cy="70493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利用向量相似度与关键词联合召回Top-K候选入口节点，兼顾精度与召回，确保知识检索的效果。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6393C5E-6E35-4D8C-BA34-AE2ABBB2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12" y="963977"/>
            <a:ext cx="6812150" cy="493004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0" y="0"/>
            <a:ext cx="5645751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Cypher生成与自动纠错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728965" y="1518222"/>
            <a:ext cx="178796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Cypher生成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728965" y="1823022"/>
            <a:ext cx="3973100" cy="10281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基于用户问题、候选节点与Neo4j Schema一次性生成Cypher语句，减少人工维护工作量，提升知识图谱对话的快速迭代能力。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728965" y="4176546"/>
            <a:ext cx="1441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自动纠错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728965" y="4481346"/>
            <a:ext cx="3973100" cy="10281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调用模型检查并修正Cypher语法与逻辑错误，经第二轮生成后正确率提升至95%，确保知识召回的准确性和可靠性。</a:t>
            </a:r>
            <a:endParaRPr lang="en-US" sz="1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4103869-3F35-990C-41D0-3D5F8569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24" y="638439"/>
            <a:ext cx="5929343" cy="558112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19359" y="3709831"/>
            <a:ext cx="38320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对话模式与异常处理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06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img.moonshot.cn/pub/slides/slides_tmpl/image/25-09-04-11:32:08-d2sgge61bb2p4onboka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1" y="900014"/>
            <a:ext cx="9714670" cy="1891989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08-d2sgge61bb2p4onboka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67" y="2686805"/>
            <a:ext cx="9301230" cy="1949198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 rot="13500000">
            <a:off x="973084" y="1408562"/>
            <a:ext cx="224914" cy="224914"/>
          </a:xfrm>
          <a:prstGeom prst="rtTriangle">
            <a:avLst/>
          </a:prstGeom>
          <a:gradFill flip="none" rotWithShape="1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blurRad="145102" dist="50800" dir="2700000" algn="bl" rotWithShape="0">
              <a:srgbClr val="517BDA">
                <a:alpha val="76471"/>
              </a:srgbClr>
            </a:outerShdw>
          </a:effectLst>
        </p:spPr>
      </p:sp>
      <p:sp>
        <p:nvSpPr>
          <p:cNvPr id="6" name="Text 1"/>
          <p:cNvSpPr/>
          <p:nvPr/>
        </p:nvSpPr>
        <p:spPr>
          <a:xfrm rot="13500000">
            <a:off x="973084" y="1408562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 rot="13500000">
            <a:off x="1763589" y="3159920"/>
            <a:ext cx="224914" cy="224914"/>
          </a:xfrm>
          <a:prstGeom prst="rtTriangle">
            <a:avLst/>
          </a:prstGeom>
          <a:gradFill flip="none" rotWithShape="1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blurRad="145102" dist="50800" dir="2700000" algn="bl" rotWithShape="0">
              <a:srgbClr val="517BDA">
                <a:alpha val="76471"/>
              </a:srgbClr>
            </a:outerShdw>
          </a:effectLst>
        </p:spPr>
      </p:sp>
      <p:sp>
        <p:nvSpPr>
          <p:cNvPr id="8" name="Text 3"/>
          <p:cNvSpPr/>
          <p:nvPr/>
        </p:nvSpPr>
        <p:spPr>
          <a:xfrm rot="13500000">
            <a:off x="1763589" y="3159920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0" y="0"/>
            <a:ext cx="5216140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非线性对话修复策略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325560" y="1380307"/>
            <a:ext cx="433116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修复模式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003337" y="1769415"/>
            <a:ext cx="8152877" cy="70493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Rasa预置对话修复模式，当用户转移话题、自我纠正或打断时，系统激活澄清、纠正、返回等策略，确保对话不陷入死循环。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2116064" y="3131665"/>
            <a:ext cx="433116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动态路径选择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793841" y="3520773"/>
            <a:ext cx="7812713" cy="70493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命令生成器动态选择修复路径，根据用户实时反馈调整对话策略，提升多轮交互的健壮性与用户体验一致性。</a:t>
            </a:r>
            <a:endParaRPr lang="en-US" sz="1600" dirty="0"/>
          </a:p>
        </p:txBody>
      </p:sp>
      <p:pic>
        <p:nvPicPr>
          <p:cNvPr id="14" name="Image 2" descr="https://kimi-img.moonshot.cn/pub/slides/slides_tmpl/image/25-09-04-11:32:08-d2sgge61bb2p4onboka0.png">
            <a:extLst>
              <a:ext uri="{FF2B5EF4-FFF2-40B4-BE49-F238E27FC236}">
                <a16:creationId xmlns:a16="http://schemas.microsoft.com/office/drawing/2014/main" id="{88663E48-051C-7348-C7F7-FDD41F09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85" y="4578794"/>
            <a:ext cx="9301230" cy="1949198"/>
          </a:xfrm>
          <a:prstGeom prst="rect">
            <a:avLst/>
          </a:prstGeom>
        </p:spPr>
      </p:pic>
      <p:sp>
        <p:nvSpPr>
          <p:cNvPr id="15" name="Shape 2">
            <a:extLst>
              <a:ext uri="{FF2B5EF4-FFF2-40B4-BE49-F238E27FC236}">
                <a16:creationId xmlns:a16="http://schemas.microsoft.com/office/drawing/2014/main" id="{8D04B565-5561-A7D7-E257-D126C1873250}"/>
              </a:ext>
            </a:extLst>
          </p:cNvPr>
          <p:cNvSpPr/>
          <p:nvPr/>
        </p:nvSpPr>
        <p:spPr>
          <a:xfrm rot="13500000">
            <a:off x="2466407" y="5051909"/>
            <a:ext cx="224914" cy="224914"/>
          </a:xfrm>
          <a:prstGeom prst="rtTriangle">
            <a:avLst/>
          </a:prstGeom>
          <a:gradFill flip="none" rotWithShape="1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blurRad="145102" dist="50800" dir="2700000" algn="bl" rotWithShape="0">
              <a:srgbClr val="517BDA">
                <a:alpha val="76471"/>
              </a:srgbClr>
            </a:outerShdw>
          </a:effectLst>
        </p:spPr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DB18B83C-44CE-8331-66A4-A003425D6300}"/>
              </a:ext>
            </a:extLst>
          </p:cNvPr>
          <p:cNvSpPr/>
          <p:nvPr/>
        </p:nvSpPr>
        <p:spPr>
          <a:xfrm rot="13500000">
            <a:off x="2466407" y="5051909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629A5170-286A-67BA-DBE2-1EF1421DDDF7}"/>
              </a:ext>
            </a:extLst>
          </p:cNvPr>
          <p:cNvSpPr/>
          <p:nvPr/>
        </p:nvSpPr>
        <p:spPr>
          <a:xfrm>
            <a:off x="2818882" y="5023654"/>
            <a:ext cx="433116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000" b="1" kern="0" spc="110" dirty="0" err="1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异常兜底</a:t>
            </a:r>
            <a:endParaRPr lang="en-US" sz="1600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79C05A29-EAE0-42DA-4FCC-7E503D3B93D1}"/>
              </a:ext>
            </a:extLst>
          </p:cNvPr>
          <p:cNvSpPr/>
          <p:nvPr/>
        </p:nvSpPr>
        <p:spPr>
          <a:xfrm>
            <a:off x="2496659" y="5412762"/>
            <a:ext cx="7812713" cy="70493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当连续两次无法理解用户意图或系统调用失败时，转接人工或进入闲聊，保障服务激活外部支持模式可用性与品牌口碑</a:t>
            </a:r>
            <a:r>
              <a:rPr lang="en-US" altLang="zh-CN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。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19359" y="3709831"/>
            <a:ext cx="38320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成果量化与未来展望</a:t>
            </a: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07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344265"/>
            <a:ext cx="723900" cy="118110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1208432"/>
            <a:ext cx="723900" cy="118110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2078742"/>
            <a:ext cx="723900" cy="11811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2936766"/>
            <a:ext cx="723900" cy="1181100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3807076"/>
            <a:ext cx="723900" cy="11811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0" y="40821"/>
            <a:ext cx="1544453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600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9" name="Text 1"/>
          <p:cNvSpPr/>
          <p:nvPr/>
        </p:nvSpPr>
        <p:spPr>
          <a:xfrm>
            <a:off x="3512290" y="569040"/>
            <a:ext cx="904934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kern="0" spc="31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5276433" y="677744"/>
            <a:ext cx="4225547" cy="508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项目定位与能力总览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3459281" y="1433207"/>
            <a:ext cx="957943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5276433" y="1488854"/>
            <a:ext cx="4225547" cy="62532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NLU与CALM框架对比</a:t>
            </a:r>
            <a:endParaRPr lang="en-US" sz="1600" dirty="0"/>
          </a:p>
        </p:txBody>
      </p:sp>
      <p:sp>
        <p:nvSpPr>
          <p:cNvPr id="13" name="Text 5"/>
          <p:cNvSpPr/>
          <p:nvPr/>
        </p:nvSpPr>
        <p:spPr>
          <a:xfrm>
            <a:off x="3459281" y="2297374"/>
            <a:ext cx="957943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5276433" y="2359789"/>
            <a:ext cx="4225547" cy="62532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CALM流程搭建</a:t>
            </a: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3459281" y="3161541"/>
            <a:ext cx="957943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5276433" y="3214652"/>
            <a:ext cx="4225547" cy="62532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命令生成模型微调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3459281" y="4025708"/>
            <a:ext cx="957943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5276433" y="4078819"/>
            <a:ext cx="4225547" cy="62532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GraphRAG知识召回链路</a:t>
            </a:r>
            <a:endParaRPr lang="en-US" sz="1600" dirty="0"/>
          </a:p>
        </p:txBody>
      </p:sp>
      <p:pic>
        <p:nvPicPr>
          <p:cNvPr id="19" name="Image 6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4665100"/>
            <a:ext cx="723900" cy="1181100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5276433" y="4940450"/>
            <a:ext cx="4225547" cy="62532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对话模式与异常处理</a:t>
            </a:r>
            <a:endParaRPr lang="en-US" sz="1600" dirty="0"/>
          </a:p>
        </p:txBody>
      </p:sp>
      <p:sp>
        <p:nvSpPr>
          <p:cNvPr id="22" name="Text 13"/>
          <p:cNvSpPr/>
          <p:nvPr/>
        </p:nvSpPr>
        <p:spPr>
          <a:xfrm>
            <a:off x="3459281" y="4889875"/>
            <a:ext cx="957943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23" name="Text 14"/>
          <p:cNvSpPr/>
          <p:nvPr/>
        </p:nvSpPr>
        <p:spPr>
          <a:xfrm>
            <a:off x="5276433" y="5807151"/>
            <a:ext cx="4225547" cy="62532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成果量化与未来展望</a:t>
            </a:r>
            <a:endParaRPr lang="en-US" sz="1600" dirty="0"/>
          </a:p>
        </p:txBody>
      </p:sp>
      <p:sp>
        <p:nvSpPr>
          <p:cNvPr id="24" name="Text 15"/>
          <p:cNvSpPr/>
          <p:nvPr/>
        </p:nvSpPr>
        <p:spPr>
          <a:xfrm>
            <a:off x="3459281" y="5754040"/>
            <a:ext cx="957943" cy="731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pic>
        <p:nvPicPr>
          <p:cNvPr id="25" name="Image 7" descr="https://kimi-img.moonshot.cn/pub/slides/slides_tmpl/image/25-09-04-11:32:02-d2sggcm1bb2p4onboju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96" y="5535410"/>
            <a:ext cx="7239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img.moonshot.cn/pub/slides/slides_tmpl/image/25-09-04-11:32:09-d2sggee1bb2p4onbo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6" y="2759073"/>
            <a:ext cx="825500" cy="82550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09-d2sggee1bb2p4onbo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667" y="2759073"/>
            <a:ext cx="825500" cy="8255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0" y="0"/>
            <a:ext cx="4833826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上线指标与业务收益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902438" y="3002989"/>
            <a:ext cx="652471" cy="32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1749918" y="3002384"/>
            <a:ext cx="34213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任务型对话成果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663034" y="3331795"/>
            <a:ext cx="3875101" cy="10281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任务型对话平均3.2轮完成，端到端成功率78%，人工坐席负载下降30%，物流咨询响应时长从分钟级降至秒级。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244459" y="3002989"/>
            <a:ext cx="652471" cy="32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091939" y="3002384"/>
            <a:ext cx="34213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信息型对话成果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7005055" y="3331795"/>
            <a:ext cx="3875101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信息型对话日活覆盖率68%，复杂咨询拦截率提升37%，用户满意度提高19%，直接节省客服成本并带动复购率提升。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0" y="0"/>
            <a:ext cx="4999364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多模态与自进化方向</a:t>
            </a:r>
            <a:endParaRPr lang="en-US" sz="1600" dirty="0"/>
          </a:p>
        </p:txBody>
      </p:sp>
      <p:pic>
        <p:nvPicPr>
          <p:cNvPr id="21" name="Image 1" descr="https://kimi-img.moonshot.cn/pub/slides/slides_tmpl/image/25-09-04-11:32:09-d2sggee1bb2p4onbokbg.png">
            <a:extLst>
              <a:ext uri="{FF2B5EF4-FFF2-40B4-BE49-F238E27FC236}">
                <a16:creationId xmlns:a16="http://schemas.microsoft.com/office/drawing/2014/main" id="{E3EEE9E3-3505-EB74-8D9D-F0ED48DE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6" y="2759073"/>
            <a:ext cx="825500" cy="825500"/>
          </a:xfrm>
          <a:prstGeom prst="rect">
            <a:avLst/>
          </a:prstGeom>
        </p:spPr>
      </p:pic>
      <p:pic>
        <p:nvPicPr>
          <p:cNvPr id="22" name="Image 2" descr="https://kimi-img.moonshot.cn/pub/slides/slides_tmpl/image/25-09-04-11:32:09-d2sggee1bb2p4onbokbg.png">
            <a:extLst>
              <a:ext uri="{FF2B5EF4-FFF2-40B4-BE49-F238E27FC236}">
                <a16:creationId xmlns:a16="http://schemas.microsoft.com/office/drawing/2014/main" id="{08A103B7-E1BB-6E4D-C2F8-3923D5DEC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667" y="2759073"/>
            <a:ext cx="825500" cy="825500"/>
          </a:xfrm>
          <a:prstGeom prst="rect">
            <a:avLst/>
          </a:prstGeom>
        </p:spPr>
      </p:pic>
      <p:sp>
        <p:nvSpPr>
          <p:cNvPr id="23" name="Text 2">
            <a:extLst>
              <a:ext uri="{FF2B5EF4-FFF2-40B4-BE49-F238E27FC236}">
                <a16:creationId xmlns:a16="http://schemas.microsoft.com/office/drawing/2014/main" id="{1AB38E79-AFF6-49BC-7418-96205BA4F7D3}"/>
              </a:ext>
            </a:extLst>
          </p:cNvPr>
          <p:cNvSpPr/>
          <p:nvPr/>
        </p:nvSpPr>
        <p:spPr>
          <a:xfrm>
            <a:off x="902438" y="3002989"/>
            <a:ext cx="652471" cy="32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A095120F-630E-8503-6C1E-A7065C871D46}"/>
              </a:ext>
            </a:extLst>
          </p:cNvPr>
          <p:cNvSpPr/>
          <p:nvPr/>
        </p:nvSpPr>
        <p:spPr>
          <a:xfrm>
            <a:off x="1749918" y="3002384"/>
            <a:ext cx="34213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多模态意图识别</a:t>
            </a:r>
            <a:endParaRPr lang="en-US" sz="1600" dirty="0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9E7D64F1-FE37-D5A8-A221-D1B9FFB85DC9}"/>
              </a:ext>
            </a:extLst>
          </p:cNvPr>
          <p:cNvSpPr/>
          <p:nvPr/>
        </p:nvSpPr>
        <p:spPr>
          <a:xfrm>
            <a:off x="1663034" y="3331795"/>
            <a:ext cx="3875101" cy="10281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引入图文多模态意图识别，支持用户上传照片咨询商品型号，提升系统对复杂咨询的理解能力与响应效率。</a:t>
            </a:r>
            <a:endParaRPr lang="en-US" altLang="zh-CN" sz="1600" dirty="0"/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DAD93FE1-370D-96A1-BBF6-976DC95F0ABE}"/>
              </a:ext>
            </a:extLst>
          </p:cNvPr>
          <p:cNvSpPr/>
          <p:nvPr/>
        </p:nvSpPr>
        <p:spPr>
          <a:xfrm>
            <a:off x="6244459" y="3002989"/>
            <a:ext cx="652471" cy="32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DEAC9098-F01C-B596-CFFA-A6593F2DC697}"/>
              </a:ext>
            </a:extLst>
          </p:cNvPr>
          <p:cNvSpPr/>
          <p:nvPr/>
        </p:nvSpPr>
        <p:spPr>
          <a:xfrm>
            <a:off x="7091939" y="3002384"/>
            <a:ext cx="3421380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自进化能力</a:t>
            </a:r>
            <a:endParaRPr lang="en-US" altLang="zh-CN" sz="1600" dirty="0"/>
          </a:p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D2D35C4E-1A83-CFCB-EC46-F2C38B293E46}"/>
              </a:ext>
            </a:extLst>
          </p:cNvPr>
          <p:cNvSpPr/>
          <p:nvPr/>
        </p:nvSpPr>
        <p:spPr>
          <a:xfrm>
            <a:off x="7005055" y="3331795"/>
            <a:ext cx="3875101" cy="10281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构建强化学习反馈闭环，利用用户点赞与转接信号实时优化命令生成，开放插件市场，实现客服系统的零维护与自进化。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43965" y="2855251"/>
            <a:ext cx="6904069" cy="11519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6600" dirty="0" err="1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感谢观看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19359" y="3709831"/>
            <a:ext cx="38320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项目定位与能力总览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01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kimi-img.moonshot.cn/pub/slides/slides_tmpl/image/25-09-04-11:32:10-d2sggem1bb2p4onbok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09" y="2217961"/>
            <a:ext cx="12207810" cy="829824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10-d2sggem1bb2p4onbokf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62" y="2420901"/>
            <a:ext cx="1193800" cy="119380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4-11:32:10-d2sggem1bb2p4onbokf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359" y="1853985"/>
            <a:ext cx="1193800" cy="11938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9-04-11:32:10-d2sggem1bb2p4onbokf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556" y="2054585"/>
            <a:ext cx="1193800" cy="11938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0" y="0"/>
            <a:ext cx="5367645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智能电商客服系统定位</a:t>
            </a:r>
            <a:endParaRPr lang="en-US" sz="1600" dirty="0"/>
          </a:p>
        </p:txBody>
      </p:sp>
      <p:sp>
        <p:nvSpPr>
          <p:cNvPr id="8" name="Shape 1"/>
          <p:cNvSpPr/>
          <p:nvPr/>
        </p:nvSpPr>
        <p:spPr>
          <a:xfrm>
            <a:off x="1271615" y="2834739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9" name="Text 2"/>
          <p:cNvSpPr/>
          <p:nvPr/>
        </p:nvSpPr>
        <p:spPr>
          <a:xfrm>
            <a:off x="1271615" y="2834739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906167" y="3573655"/>
            <a:ext cx="333897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项目核心价值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824106" y="3974719"/>
            <a:ext cx="3090592" cy="1600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本项目基于Rasa框架，融合大语言模型、知识图谱和GraphRAG，旨在打造一个自动化处理售前咨询、订单管理、物流查询和售后服务的智能客服系统，提升客户服务质量。</a:t>
            </a:r>
            <a:endParaRPr lang="en-US" sz="1600" dirty="0"/>
          </a:p>
        </p:txBody>
      </p:sp>
      <p:sp>
        <p:nvSpPr>
          <p:cNvPr id="12" name="Shape 5"/>
          <p:cNvSpPr/>
          <p:nvPr/>
        </p:nvSpPr>
        <p:spPr>
          <a:xfrm>
            <a:off x="5517989" y="2270919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3" name="Text 6"/>
          <p:cNvSpPr/>
          <p:nvPr/>
        </p:nvSpPr>
        <p:spPr>
          <a:xfrm>
            <a:off x="5517989" y="2270919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4582055" y="2823847"/>
            <a:ext cx="333897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场景覆盖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4499994" y="3224911"/>
            <a:ext cx="3090592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系统覆盖电商核心业务场景，通过任务型对话和信息型对话，满足用户从售前咨询到售后处理的多种需求。</a:t>
            </a:r>
            <a:endParaRPr lang="en-US" sz="1600" dirty="0"/>
          </a:p>
        </p:txBody>
      </p:sp>
      <p:sp>
        <p:nvSpPr>
          <p:cNvPr id="16" name="Shape 9"/>
          <p:cNvSpPr/>
          <p:nvPr/>
        </p:nvSpPr>
        <p:spPr>
          <a:xfrm>
            <a:off x="9179186" y="2473292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7" name="Text 10"/>
          <p:cNvSpPr/>
          <p:nvPr/>
        </p:nvSpPr>
        <p:spPr>
          <a:xfrm>
            <a:off x="9179186" y="2473292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8129927" y="3555367"/>
            <a:ext cx="333897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目标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8047866" y="3956431"/>
            <a:ext cx="3090592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通过自动化对话提升用户体验和转化率，同时减少人工干预，降低人工客服成本，提升服务一致性和效率。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801170" y="275511"/>
            <a:ext cx="10589658" cy="13210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 rot="13500000">
            <a:off x="873544" y="416450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03797" y="470974"/>
            <a:ext cx="433116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任务型对话能力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03797" y="777303"/>
            <a:ext cx="10327584" cy="75429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任务型对话通过预定义流程管理输入输出，利用槽位收集信息，自定义动作调用外部API，完成多轮交互。在对话过程中帮助和引导用户，并根据用户需求帮助用户快速完成目标导向任务。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03797" y="1902900"/>
            <a:ext cx="342138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信息型对话知识召回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03797" y="2209293"/>
            <a:ext cx="9017142" cy="508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信息型对话结合知识图谱和GraphRAG，根据用户输入从知识图谱作获取上下文参考，供大模型生成回复。</a:t>
            </a:r>
            <a:endParaRPr 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447DB19-A26E-5429-614B-7EC4296F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581" y="2709279"/>
            <a:ext cx="6098016" cy="38732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74835" y="3719601"/>
            <a:ext cx="4721045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NLU与CALM框架对比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02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-4232" y="0"/>
            <a:ext cx="5183336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NLU模式流水线机制</a:t>
            </a: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>
            <a:off x="1207302" y="2649943"/>
            <a:ext cx="785214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674550" y="1686430"/>
            <a:ext cx="389715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NLU工作流程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74550" y="1968078"/>
            <a:ext cx="5084324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NLU模式先进行意图识别与实体抽取，再依赖故事与规则驱动策略，通过故事文件定义多轮流程供模型学习状态跳转，规则文件强制映射特定意图到动作。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74550" y="3529706"/>
            <a:ext cx="387581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预定义与对接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674550" y="3839406"/>
            <a:ext cx="508432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所有意图、槽位、表单、响应需预先声明，动作通过自定义代码对接业务系统，适合结构化程度高且变化少的场景。</a:t>
            </a:r>
            <a:endParaRPr 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C6A5082-1891-C9FD-BE40-170B53E32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74" y="193811"/>
            <a:ext cx="5272675" cy="63886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0"/>
          <p:cNvSpPr/>
          <p:nvPr/>
        </p:nvSpPr>
        <p:spPr>
          <a:xfrm>
            <a:off x="0" y="14279"/>
            <a:ext cx="4952288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 err="1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CALM组件协作流程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459272" y="982919"/>
            <a:ext cx="314591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核心架构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459272" y="1259415"/>
            <a:ext cx="336088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CALM的核心架构包括命令生成器、对话管理器和上下文重述器，三者协同工作，实现端到端的大模型驱动对话管理。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4358746" y="982919"/>
            <a:ext cx="314591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命令生成器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4362255" y="1259144"/>
            <a:ext cx="3360880" cy="1600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命令生成器基于大模型理解用户输入并输出路由、填充、动作等命令，Prompt整合任务描述、流程、槽位、动作、决策规则、当前状态与历史，决定对话走向。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8371849" y="983190"/>
            <a:ext cx="3177217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gradFill flip="none" rotWithShape="0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上下文重述器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8371849" y="1259415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上下文重述器将操作结果转化为自然语言回复，确保对话连贯性，提升用户体验，使对话更加自然流畅。</a:t>
            </a:r>
            <a:endParaRPr lang="en-US" sz="16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6CF7A86-4D3D-31D9-2DCF-1F8ACF5E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70" y="2951686"/>
            <a:ext cx="9269468" cy="37324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19359" y="3709831"/>
            <a:ext cx="38320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CALM流程搭建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4-11:32:02-d2sggcm1bb2p4onboj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gradFill flip="none" rotWithShape="0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OCR A Extended" panose="02010509020102010303" pitchFamily="50" charset="0"/>
                <a:ea typeface="PingFang SC Medium" pitchFamily="34" charset="-122"/>
                <a:cs typeface="PingFang SC Medium" pitchFamily="34" charset="-120"/>
              </a:rPr>
              <a:t>03</a:t>
            </a:r>
            <a:endParaRPr lang="en-US" sz="16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422</Words>
  <Application>Microsoft Office PowerPoint</Application>
  <PresentationFormat>宽屏</PresentationFormat>
  <Paragraphs>124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OCR A Extended</vt:lpstr>
      <vt:lpstr>Arial</vt:lpstr>
      <vt:lpstr>MiSans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Rasa智能电商客服全景解构</dc:title>
  <dc:subject>Rasa智能电商客服全景解构</dc:subject>
  <dc:creator>Kimi</dc:creator>
  <cp:lastModifiedBy>673455 2739</cp:lastModifiedBy>
  <cp:revision>112</cp:revision>
  <dcterms:created xsi:type="dcterms:W3CDTF">2025-09-26T12:58:38Z</dcterms:created>
  <dcterms:modified xsi:type="dcterms:W3CDTF">2025-09-27T01:55:42Z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{"Label":"Rasa智能电商客服全景解构","ContentProducer":"001191110108MACG2KBH8F10000","ProduceID":"d3b63pnftae3ocgg6pt0","ReservedCode1":"","ContentPropagator":"001191110108MACG2KBH8F20000","PropagateID":"d3b63pnftae3ocgg6pt0","ReservedCode2":""}</vt:lpwstr>
  </property>
</Properties>
</file>