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452" r:id="rId3"/>
    <p:sldId id="706" r:id="rId4"/>
    <p:sldId id="707" r:id="rId6"/>
    <p:sldId id="708" r:id="rId7"/>
    <p:sldId id="709" r:id="rId8"/>
    <p:sldId id="710" r:id="rId9"/>
    <p:sldId id="712" r:id="rId10"/>
    <p:sldId id="789" r:id="rId11"/>
    <p:sldId id="711" r:id="rId12"/>
    <p:sldId id="725" r:id="rId13"/>
    <p:sldId id="726" r:id="rId14"/>
  </p:sldIdLst>
  <p:sldSz cx="12192000" cy="6858000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9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  <p:cmAuthor id="1" name="ren ren" initials="rr" lastIdx="2" clrIdx="0"/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A00"/>
    <a:srgbClr val="FF5900"/>
    <a:srgbClr val="FF5B00"/>
    <a:srgbClr val="FF6500"/>
    <a:srgbClr val="FF6000"/>
    <a:srgbClr val="009FE8"/>
    <a:srgbClr val="52AA46"/>
    <a:srgbClr val="23E1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7105"/>
    <p:restoredTop sz="95905"/>
  </p:normalViewPr>
  <p:slideViewPr>
    <p:cSldViewPr showGuides="1">
      <p:cViewPr>
        <p:scale>
          <a:sx n="100" d="100"/>
          <a:sy n="100" d="100"/>
        </p:scale>
        <p:origin x="379" y="58"/>
      </p:cViewPr>
      <p:guideLst>
        <p:guide orient="horz" pos="2160"/>
        <p:guide pos="38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commentAuthors" Target="commentAuthors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242A17F-D71E-4B21-8868-284C02410573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7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hangingPunct="1">
              <a:buNone/>
            </a:pPr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 idx="4294967295"/>
          </p:nvPr>
        </p:nvSpPr>
        <p:spPr/>
        <p:txBody>
          <a:bodyPr/>
          <a:p>
            <a:r>
              <a:rPr lang="en-US" altLang="zh-CN"/>
              <a:t>-</a:t>
            </a:r>
            <a:r>
              <a:rPr lang="zh-CN" altLang="en-US"/>
              <a:t>事务</a:t>
            </a:r>
            <a:endParaRPr lang="zh-CN" altLang="en-US"/>
          </a:p>
          <a:p>
            <a:r>
              <a:rPr lang="zh-CN" altLang="en-US"/>
              <a:t>-ACID特性定义</a:t>
            </a:r>
            <a:endParaRPr lang="zh-CN" altLang="en-US"/>
          </a:p>
          <a:p>
            <a:r>
              <a:rPr lang="zh-CN" altLang="en-US"/>
              <a:t>-逐个讲每个特性的实现原理</a:t>
            </a:r>
            <a:endParaRPr lang="zh-CN" altLang="en-US"/>
          </a:p>
          <a:p>
            <a:r>
              <a:rPr lang="zh-CN" altLang="en-US"/>
              <a:t>-4大隔离性演示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-</a:t>
            </a:r>
            <a:r>
              <a:rPr lang="zh-CN" altLang="en-US">
                <a:sym typeface="+mn-ea"/>
              </a:rPr>
              <a:t>隔离性实现原理：</a:t>
            </a:r>
            <a:endParaRPr lang="zh-CN" altLang="en-US"/>
          </a:p>
          <a:p>
            <a:r>
              <a:rPr lang="zh-CN" altLang="en-US"/>
              <a:t>-加读锁实现串行隔离级别，但是性能太低</a:t>
            </a:r>
            <a:endParaRPr lang="zh-CN" altLang="en-US"/>
          </a:p>
          <a:p>
            <a:r>
              <a:rPr lang="zh-CN" altLang="en-US"/>
              <a:t>-rc和rr的实现原理</a:t>
            </a:r>
            <a:endParaRPr lang="zh-CN" altLang="en-US"/>
          </a:p>
          <a:p>
            <a:r>
              <a:rPr lang="zh-CN" altLang="en-US"/>
              <a:t>讲MVCC(undo日志版本链，读写分离)，横向对比</a:t>
            </a:r>
            <a:r>
              <a:rPr lang="en-US" altLang="zh-CN"/>
              <a:t>MVCC</a:t>
            </a:r>
            <a:r>
              <a:rPr lang="zh-CN" altLang="en-US"/>
              <a:t>与</a:t>
            </a:r>
            <a:r>
              <a:rPr lang="en-US" altLang="zh-CN"/>
              <a:t>COW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rc和rr性能是好了，但是与ru的本质区别(ru修改时被读到修改了一半的数据)，rc和rr是读到旧数据，ru是读到未提交的脏数据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-乐观锁(版本号)和悲观锁解决前面的读旧数据问题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-阿里一面问题分rc和rr两种情况分析，rr在多个查询操作时需要加读事务，一个查询操作不要加，rc可以不用加读事务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-更新数据bufferpool与redo机制分析-性能问题顺序读写</a:t>
            </a:r>
            <a:endParaRPr lang="zh-CN" altLang="en-US"/>
          </a:p>
          <a:p>
            <a:r>
              <a:rPr lang="zh-CN" altLang="en-US"/>
              <a:t>-mysql挂了不丢数据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 idx="4294967295"/>
          </p:nvPr>
        </p:nvSpPr>
        <p:spPr/>
        <p:txBody>
          <a:bodyPr/>
          <a:p>
            <a:pPr marL="2857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原子性（Atomicity）</a:t>
            </a:r>
            <a:r>
              <a:rPr lang="zh-CN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：当前事务的操作要么同时成功，要么同时失败。原子性由undo log日志来保证</a:t>
            </a:r>
            <a:endParaRPr kumimoji="0" lang="zh-CN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2857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2857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一致性（Consistency）</a:t>
            </a:r>
            <a:r>
              <a:rPr lang="zh-CN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可以理解为我们使用事务的目的，而隔离性、原子性、持久性均是为了保障一致性的手段，一致性需要由应用程序代码来保证，比如，如果事务执行过程中出现了异常，此时你得回滚事务，而不是强行提交事务来导致数据不一致，比如提交订单需要先创建订单，再减库存，如果订单生产成功了库存扣减失败了，不能强制提交事务造成数据不一致了</a:t>
            </a:r>
            <a:endParaRPr kumimoji="0" lang="zh-CN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2857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2857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隔离性（Isolation）</a:t>
            </a:r>
            <a:r>
              <a:rPr lang="zh-CN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：在事务并发执行时，他们内部的操作不能互相干扰。如果多个事务可以同时操作一个数据，那么就会产生脏读、不可重复读、幻读的问题</a:t>
            </a:r>
            <a:endParaRPr kumimoji="0" lang="zh-CN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2857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持久性（Durability）</a:t>
            </a:r>
            <a:r>
              <a:rPr lang="zh-CN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：一旦提交了事务，它对数据库的改变就应该是永久性的。说白了就是，会将数据持久化在硬盘上。持久性由</a:t>
            </a:r>
            <a:r>
              <a:rPr lang="en-US" altLang="zh-CN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re</a:t>
            </a:r>
            <a:r>
              <a:rPr lang="zh-CN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do log日志来保证</a:t>
            </a:r>
            <a:endParaRPr kumimoji="0" lang="zh-CN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 idx="4294967295"/>
          </p:nvPr>
        </p:nvSpPr>
        <p:spPr/>
        <p:txBody>
          <a:bodyPr/>
          <a:p>
            <a:r>
              <a:rPr lang="zh-CN" altLang="en-US"/>
              <a:t>set tx_isolation='read-uncommitted';</a:t>
            </a:r>
            <a:endParaRPr lang="zh-CN" altLang="en-US"/>
          </a:p>
          <a:p>
            <a:r>
              <a:rPr lang="zh-CN" altLang="en-US"/>
              <a:t>set tx_isolation='read-committed';</a:t>
            </a:r>
            <a:endParaRPr lang="zh-CN" altLang="en-US"/>
          </a:p>
          <a:p>
            <a:r>
              <a:rPr lang="zh-CN" altLang="en-US"/>
              <a:t>set tx_isolation='repeatable-read';</a:t>
            </a:r>
            <a:r>
              <a:rPr lang="en-US" altLang="zh-CN"/>
              <a:t>   //RR</a:t>
            </a:r>
            <a:r>
              <a:rPr lang="zh-CN" altLang="en-US"/>
              <a:t>还要演示下多表的操作</a:t>
            </a:r>
            <a:endParaRPr lang="zh-CN" altLang="en-US"/>
          </a:p>
          <a:p>
            <a:r>
              <a:rPr lang="zh-CN" altLang="en-US"/>
              <a:t>set tx_isolation='serializable';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update account set balance = balance +500 where id = 1;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RC</a:t>
            </a:r>
            <a:r>
              <a:rPr lang="zh-CN" altLang="en-US"/>
              <a:t>和</a:t>
            </a:r>
            <a:r>
              <a:rPr lang="en-US" altLang="zh-CN"/>
              <a:t>RR</a:t>
            </a:r>
            <a:r>
              <a:rPr lang="zh-CN" altLang="en-US"/>
              <a:t>的问题，查到数据后不能直接在</a:t>
            </a:r>
            <a:r>
              <a:rPr lang="en-US" altLang="zh-CN"/>
              <a:t>Java</a:t>
            </a:r>
            <a:r>
              <a:rPr lang="zh-CN" altLang="en-US"/>
              <a:t>计算，再赋值，这样会有脏写问题，要解决可以用串行话，但是并发太低，引入</a:t>
            </a:r>
            <a:r>
              <a:rPr lang="en-US" altLang="zh-CN"/>
              <a:t>mvcc</a:t>
            </a:r>
            <a:r>
              <a:rPr lang="zh-CN" altLang="en-US"/>
              <a:t>机制讲解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RR</a:t>
            </a:r>
            <a:r>
              <a:rPr lang="zh-CN" altLang="en-US"/>
              <a:t>演示：</a:t>
            </a:r>
            <a:endParaRPr lang="zh-CN" altLang="en-US"/>
          </a:p>
          <a:p>
            <a:r>
              <a:rPr lang="zh-CN" altLang="en-US">
                <a:sym typeface="+mn-ea"/>
              </a:rPr>
              <a:t>set tx_isolation='repeatable-read';</a:t>
            </a:r>
            <a:endParaRPr lang="zh-CN" altLang="en-US"/>
          </a:p>
          <a:p>
            <a:r>
              <a:rPr lang="zh-CN" altLang="en-US">
                <a:sym typeface="+mn-ea"/>
              </a:rPr>
              <a:t>begin;</a:t>
            </a:r>
            <a:endParaRPr lang="zh-CN" altLang="en-US"/>
          </a:p>
          <a:p>
            <a:r>
              <a:rPr lang="zh-CN" altLang="en-US">
                <a:sym typeface="+mn-ea"/>
              </a:rPr>
              <a:t>select * from account</a:t>
            </a:r>
            <a:r>
              <a:rPr lang="en-US" altLang="zh-CN">
                <a:sym typeface="+mn-ea"/>
              </a:rPr>
              <a:t> where t.id = 1</a:t>
            </a:r>
            <a:r>
              <a:rPr lang="zh-CN" altLang="en-US">
                <a:sym typeface="+mn-ea"/>
              </a:rPr>
              <a:t>;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其他事务修改account表</a:t>
            </a:r>
            <a:r>
              <a:rPr lang="en-US" altLang="zh-CN">
                <a:sym typeface="+mn-ea"/>
              </a:rPr>
              <a:t>id</a:t>
            </a:r>
            <a:r>
              <a:rPr lang="zh-CN" altLang="en-US">
                <a:sym typeface="+mn-ea"/>
              </a:rPr>
              <a:t>为</a:t>
            </a:r>
            <a:r>
              <a:rPr lang="en-US" altLang="zh-CN">
                <a:sym typeface="+mn-ea"/>
              </a:rPr>
              <a:t>1</a:t>
            </a:r>
            <a:r>
              <a:rPr lang="zh-CN" altLang="en-US">
                <a:sym typeface="+mn-ea"/>
              </a:rPr>
              <a:t>的数据</a:t>
            </a:r>
            <a:endParaRPr lang="zh-CN" altLang="en-US"/>
          </a:p>
          <a:p>
            <a:r>
              <a:rPr lang="zh-CN" altLang="en-US">
                <a:sym typeface="+mn-ea"/>
              </a:rPr>
              <a:t>select * from account</a:t>
            </a:r>
            <a:r>
              <a:rPr lang="en-US" altLang="zh-CN">
                <a:sym typeface="+mn-ea"/>
              </a:rPr>
              <a:t> where t.id = 1</a:t>
            </a:r>
            <a:r>
              <a:rPr lang="zh-CN" altLang="en-US">
                <a:sym typeface="+mn-ea"/>
              </a:rPr>
              <a:t>;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其他事务修改account表</a:t>
            </a:r>
            <a:r>
              <a:rPr lang="en-US" altLang="zh-CN">
                <a:sym typeface="+mn-ea"/>
              </a:rPr>
              <a:t>id</a:t>
            </a:r>
            <a:r>
              <a:rPr lang="zh-CN" altLang="en-US">
                <a:sym typeface="+mn-ea"/>
              </a:rPr>
              <a:t>为</a:t>
            </a:r>
            <a:r>
              <a:rPr lang="en-US" altLang="zh-CN">
                <a:sym typeface="+mn-ea"/>
              </a:rPr>
              <a:t>2</a:t>
            </a:r>
            <a:r>
              <a:rPr lang="zh-CN" altLang="en-US">
                <a:sym typeface="+mn-ea"/>
              </a:rPr>
              <a:t>的数据</a:t>
            </a:r>
            <a:endParaRPr lang="zh-CN" altLang="en-US"/>
          </a:p>
          <a:p>
            <a:r>
              <a:rPr lang="zh-CN" altLang="en-US">
                <a:sym typeface="+mn-ea"/>
              </a:rPr>
              <a:t>select * from account</a:t>
            </a:r>
            <a:r>
              <a:rPr lang="en-US" altLang="zh-CN">
                <a:sym typeface="+mn-ea"/>
              </a:rPr>
              <a:t> </a:t>
            </a:r>
            <a:r>
              <a:rPr lang="zh-CN" altLang="en-US">
                <a:sym typeface="+mn-ea"/>
              </a:rPr>
              <a:t>;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其它事务修改</a:t>
            </a:r>
            <a:r>
              <a:rPr lang="en-US" altLang="zh-CN">
                <a:sym typeface="+mn-ea"/>
              </a:rPr>
              <a:t>actor</a:t>
            </a:r>
            <a:r>
              <a:rPr lang="zh-CN" altLang="en-US">
                <a:sym typeface="+mn-ea"/>
              </a:rPr>
              <a:t>表的数据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select * from actor;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update account set balance = balance -</a:t>
            </a:r>
            <a:r>
              <a:rPr lang="en-US" altLang="zh-CN">
                <a:sym typeface="+mn-ea"/>
              </a:rPr>
              <a:t>10</a:t>
            </a:r>
            <a:r>
              <a:rPr lang="zh-CN" altLang="en-US">
                <a:sym typeface="+mn-ea"/>
              </a:rPr>
              <a:t>00 where id = 1;</a:t>
            </a:r>
            <a:r>
              <a:rPr lang="en-US" altLang="zh-CN">
                <a:sym typeface="+mn-ea"/>
              </a:rPr>
              <a:t>  --</a:t>
            </a:r>
            <a:r>
              <a:rPr lang="zh-CN" altLang="en-US">
                <a:sym typeface="+mn-ea"/>
              </a:rPr>
              <a:t>演示当前读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select * from account ;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演示幻读，其它事务新增一条</a:t>
            </a:r>
            <a:r>
              <a:rPr lang="en-US" altLang="zh-CN">
                <a:sym typeface="+mn-ea"/>
              </a:rPr>
              <a:t>id</a:t>
            </a:r>
            <a:r>
              <a:rPr lang="zh-CN" altLang="en-US">
                <a:sym typeface="+mn-ea"/>
              </a:rPr>
              <a:t>为</a:t>
            </a:r>
            <a:r>
              <a:rPr lang="en-US" altLang="zh-CN">
                <a:sym typeface="+mn-ea"/>
              </a:rPr>
              <a:t>4</a:t>
            </a:r>
            <a:r>
              <a:rPr lang="zh-CN" altLang="en-US">
                <a:sym typeface="+mn-ea"/>
              </a:rPr>
              <a:t>的记录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select * from account</a:t>
            </a:r>
            <a:r>
              <a:rPr lang="en-US" altLang="zh-CN">
                <a:sym typeface="+mn-ea"/>
              </a:rPr>
              <a:t> where id =4</a:t>
            </a:r>
            <a:r>
              <a:rPr lang="zh-CN" altLang="en-US">
                <a:sym typeface="+mn-ea"/>
              </a:rPr>
              <a:t> ;</a:t>
            </a:r>
            <a:r>
              <a:rPr lang="en-US" altLang="zh-CN">
                <a:sym typeface="+mn-ea"/>
              </a:rPr>
              <a:t>  --</a:t>
            </a:r>
            <a:r>
              <a:rPr lang="zh-CN" altLang="en-US">
                <a:sym typeface="+mn-ea"/>
              </a:rPr>
              <a:t>查不到</a:t>
            </a:r>
            <a:r>
              <a:rPr lang="en-US" altLang="zh-CN">
                <a:sym typeface="+mn-ea"/>
              </a:rPr>
              <a:t>id</a:t>
            </a:r>
            <a:r>
              <a:rPr lang="zh-CN" altLang="en-US">
                <a:sym typeface="+mn-ea"/>
              </a:rPr>
              <a:t>为</a:t>
            </a:r>
            <a:r>
              <a:rPr lang="en-US" altLang="zh-CN">
                <a:sym typeface="+mn-ea"/>
              </a:rPr>
              <a:t>4</a:t>
            </a:r>
            <a:r>
              <a:rPr lang="zh-CN" altLang="en-US">
                <a:sym typeface="+mn-ea"/>
              </a:rPr>
              <a:t>的记录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update account set balance = balance -500 where id = 4;</a:t>
            </a:r>
            <a:r>
              <a:rPr lang="en-US" altLang="zh-CN">
                <a:sym typeface="+mn-ea"/>
              </a:rPr>
              <a:t>  --</a:t>
            </a:r>
            <a:r>
              <a:rPr lang="zh-CN" altLang="en-US">
                <a:sym typeface="+mn-ea"/>
              </a:rPr>
              <a:t>能更新</a:t>
            </a:r>
            <a:r>
              <a:rPr lang="en-US" altLang="zh-CN">
                <a:sym typeface="+mn-ea"/>
              </a:rPr>
              <a:t>id</a:t>
            </a:r>
            <a:r>
              <a:rPr lang="zh-CN" altLang="en-US">
                <a:sym typeface="+mn-ea"/>
              </a:rPr>
              <a:t>为</a:t>
            </a:r>
            <a:r>
              <a:rPr lang="en-US" altLang="zh-CN">
                <a:sym typeface="+mn-ea"/>
              </a:rPr>
              <a:t>4</a:t>
            </a:r>
            <a:r>
              <a:rPr lang="zh-CN" altLang="en-US">
                <a:sym typeface="+mn-ea"/>
              </a:rPr>
              <a:t>的记录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select * from account</a:t>
            </a:r>
            <a:r>
              <a:rPr lang="en-US" altLang="zh-CN">
                <a:sym typeface="+mn-ea"/>
              </a:rPr>
              <a:t> where id =4</a:t>
            </a:r>
            <a:r>
              <a:rPr lang="zh-CN" altLang="en-US">
                <a:sym typeface="+mn-ea"/>
              </a:rPr>
              <a:t> </a:t>
            </a:r>
            <a:r>
              <a:rPr lang="zh-CN" altLang="en-US">
                <a:sym typeface="+mn-ea"/>
              </a:rPr>
              <a:t> ;</a:t>
            </a:r>
            <a:r>
              <a:rPr lang="en-US" altLang="zh-CN">
                <a:sym typeface="+mn-ea"/>
              </a:rPr>
              <a:t>  </a:t>
            </a:r>
            <a:r>
              <a:rPr lang="en-US" altLang="zh-CN">
                <a:sym typeface="+mn-ea"/>
              </a:rPr>
              <a:t>--</a:t>
            </a:r>
            <a:r>
              <a:rPr lang="zh-CN" altLang="en-US">
                <a:sym typeface="+mn-ea"/>
              </a:rPr>
              <a:t>查到</a:t>
            </a:r>
            <a:r>
              <a:rPr lang="en-US" altLang="zh-CN">
                <a:sym typeface="+mn-ea"/>
              </a:rPr>
              <a:t>id</a:t>
            </a:r>
            <a:r>
              <a:rPr lang="zh-CN" altLang="en-US">
                <a:sym typeface="+mn-ea"/>
              </a:rPr>
              <a:t>为</a:t>
            </a:r>
            <a:r>
              <a:rPr lang="en-US" altLang="zh-CN">
                <a:sym typeface="+mn-ea"/>
              </a:rPr>
              <a:t>4</a:t>
            </a:r>
            <a:r>
              <a:rPr lang="zh-CN" altLang="en-US">
                <a:sym typeface="+mn-ea"/>
              </a:rPr>
              <a:t>的记录</a:t>
            </a:r>
            <a:endParaRPr lang="zh-CN" altLang="en-US">
              <a:sym typeface="+mn-ea"/>
            </a:endParaRPr>
          </a:p>
          <a:p>
            <a:endParaRPr lang="zh-CN" altLang="en-US"/>
          </a:p>
          <a:p>
            <a:r>
              <a:rPr lang="zh-CN" altLang="en-US">
                <a:sym typeface="+mn-ea"/>
              </a:rPr>
              <a:t>COMMIT;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serializable演示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set tx_isolation='</a:t>
            </a:r>
            <a:r>
              <a:rPr lang="zh-CN" altLang="en-US">
                <a:sym typeface="+mn-ea"/>
              </a:rPr>
              <a:t>serializable';</a:t>
            </a:r>
            <a:endParaRPr lang="zh-CN" altLang="en-US"/>
          </a:p>
          <a:p>
            <a:r>
              <a:rPr lang="zh-CN" altLang="en-US">
                <a:sym typeface="+mn-ea"/>
              </a:rPr>
              <a:t>begin;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select * from account</a:t>
            </a:r>
            <a:r>
              <a:rPr lang="en-US" altLang="zh-CN">
                <a:sym typeface="+mn-ea"/>
              </a:rPr>
              <a:t> where t.id = 1</a:t>
            </a:r>
            <a:r>
              <a:rPr lang="zh-CN" altLang="en-US">
                <a:sym typeface="+mn-ea"/>
              </a:rPr>
              <a:t>;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然后其它事务更新</a:t>
            </a:r>
            <a:r>
              <a:rPr lang="en-US" altLang="zh-CN">
                <a:sym typeface="+mn-ea"/>
              </a:rPr>
              <a:t>id</a:t>
            </a:r>
            <a:r>
              <a:rPr lang="zh-CN" altLang="en-US">
                <a:sym typeface="+mn-ea"/>
              </a:rPr>
              <a:t>为</a:t>
            </a:r>
            <a:r>
              <a:rPr lang="en-US" altLang="zh-CN">
                <a:sym typeface="+mn-ea"/>
              </a:rPr>
              <a:t>1</a:t>
            </a:r>
            <a:r>
              <a:rPr lang="zh-CN" altLang="en-US">
                <a:sym typeface="+mn-ea"/>
              </a:rPr>
              <a:t>的记录更新不了，因为</a:t>
            </a:r>
            <a:r>
              <a:rPr lang="en-US" altLang="zh-CN">
                <a:sym typeface="+mn-ea"/>
              </a:rPr>
              <a:t>select</a:t>
            </a:r>
            <a:r>
              <a:rPr lang="zh-CN" altLang="en-US">
                <a:sym typeface="+mn-ea"/>
              </a:rPr>
              <a:t>会加行的读锁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select * from account</a:t>
            </a:r>
            <a:r>
              <a:rPr lang="en-US" altLang="zh-CN">
                <a:sym typeface="+mn-ea"/>
              </a:rPr>
              <a:t> where id = 5;</a:t>
            </a:r>
            <a:endParaRPr lang="en-US" altLang="zh-CN">
              <a:sym typeface="+mn-ea"/>
            </a:endParaRPr>
          </a:p>
          <a:p>
            <a:r>
              <a:rPr lang="zh-CN" altLang="en-US">
                <a:sym typeface="+mn-ea"/>
              </a:rPr>
              <a:t>在其它事务去</a:t>
            </a:r>
            <a:r>
              <a:rPr lang="en-US" altLang="zh-CN">
                <a:sym typeface="+mn-ea"/>
              </a:rPr>
              <a:t>insert</a:t>
            </a:r>
            <a:r>
              <a:rPr lang="zh-CN" altLang="en-US">
                <a:sym typeface="+mn-ea"/>
              </a:rPr>
              <a:t>记录：INSERT into account VALUES(</a:t>
            </a:r>
            <a:r>
              <a:rPr lang="en-US" altLang="zh-CN">
                <a:sym typeface="+mn-ea"/>
              </a:rPr>
              <a:t>5</a:t>
            </a:r>
            <a:r>
              <a:rPr lang="zh-CN" altLang="en-US">
                <a:sym typeface="+mn-ea"/>
              </a:rPr>
              <a:t>,'zhangsan',</a:t>
            </a:r>
            <a:r>
              <a:rPr lang="en-US" altLang="zh-CN">
                <a:sym typeface="+mn-ea"/>
              </a:rPr>
              <a:t>5</a:t>
            </a:r>
            <a:r>
              <a:rPr lang="zh-CN" altLang="en-US">
                <a:sym typeface="+mn-ea"/>
              </a:rPr>
              <a:t>00);</a:t>
            </a:r>
            <a:r>
              <a:rPr lang="en-US" altLang="zh-CN">
                <a:sym typeface="+mn-ea"/>
              </a:rPr>
              <a:t>  </a:t>
            </a:r>
            <a:r>
              <a:rPr lang="zh-CN" altLang="en-US">
                <a:sym typeface="+mn-ea"/>
              </a:rPr>
              <a:t>插入不了，解决了幻读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en-US" altLang="zh-CN">
                <a:sym typeface="+mn-ea"/>
              </a:rPr>
              <a:t>commit;</a:t>
            </a:r>
            <a:endParaRPr lang="zh-CN" altLang="en-US">
              <a:sym typeface="+mn-ea"/>
            </a:endParaRPr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 idx="4294967295"/>
          </p:nvPr>
        </p:nvSpPr>
        <p:spPr/>
        <p:txBody>
          <a:bodyPr/>
          <a:p>
            <a:r>
              <a:rPr lang="zh-CN" altLang="en-US"/>
              <a:t>set tx_isolation='repeatable-read';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begin;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select * from account</a:t>
            </a:r>
            <a:r>
              <a:rPr lang="en-US" altLang="zh-CN"/>
              <a:t> where id =1</a:t>
            </a:r>
            <a:r>
              <a:rPr lang="zh-CN" altLang="en-US"/>
              <a:t>;</a:t>
            </a:r>
            <a:endParaRPr lang="zh-CN" altLang="en-US"/>
          </a:p>
          <a:p>
            <a:endParaRPr lang="zh-CN" altLang="en-US"/>
          </a:p>
          <a:p>
            <a:r>
              <a:rPr lang="zh-CN" altLang="en-US">
                <a:sym typeface="+mn-ea"/>
              </a:rPr>
              <a:t>select * from account</a:t>
            </a:r>
            <a:r>
              <a:rPr lang="en-US" altLang="zh-CN">
                <a:sym typeface="+mn-ea"/>
              </a:rPr>
              <a:t> where id =2</a:t>
            </a:r>
            <a:r>
              <a:rPr lang="zh-CN" altLang="en-US">
                <a:sym typeface="+mn-ea"/>
              </a:rPr>
              <a:t>;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COMMIT;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如果公司选择</a:t>
            </a:r>
            <a:r>
              <a:rPr lang="en-US" altLang="zh-CN"/>
              <a:t>RR</a:t>
            </a:r>
            <a:r>
              <a:rPr lang="zh-CN" altLang="en-US"/>
              <a:t>，查询方法里面有多条查询</a:t>
            </a:r>
            <a:r>
              <a:rPr lang="en-US" altLang="zh-CN"/>
              <a:t>sql</a:t>
            </a:r>
            <a:r>
              <a:rPr lang="zh-CN" altLang="en-US"/>
              <a:t>，需要加只读事务才能保证</a:t>
            </a:r>
            <a:r>
              <a:rPr lang="en-US" altLang="zh-CN"/>
              <a:t>RR</a:t>
            </a:r>
            <a:r>
              <a:rPr lang="zh-CN" altLang="en-US"/>
              <a:t>隔离级别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用事务可以保证</a:t>
            </a:r>
            <a:r>
              <a:rPr lang="en-US" altLang="zh-CN"/>
              <a:t>RR</a:t>
            </a:r>
            <a:r>
              <a:rPr lang="zh-CN" altLang="en-US"/>
              <a:t>，统计的数据报表时间维度是统一的，软件公司用这种，查询统计需求多一些，性能要求不高</a:t>
            </a:r>
            <a:endParaRPr lang="zh-CN" altLang="en-US"/>
          </a:p>
          <a:p>
            <a:r>
              <a:rPr lang="zh-CN" altLang="en-US"/>
              <a:t>不用事务变成了</a:t>
            </a:r>
            <a:r>
              <a:rPr lang="en-US" altLang="zh-CN"/>
              <a:t>RC</a:t>
            </a:r>
            <a:r>
              <a:rPr lang="zh-CN" altLang="en-US"/>
              <a:t>，统计的数据报表时间维度不是统一的，比如在第二条查</a:t>
            </a:r>
            <a:r>
              <a:rPr lang="zh-CN" altLang="en-US">
                <a:sym typeface="+mn-ea"/>
              </a:rPr>
              <a:t>employee表的时候，</a:t>
            </a:r>
            <a:r>
              <a:rPr lang="en-US" altLang="zh-CN">
                <a:sym typeface="+mn-ea"/>
              </a:rPr>
              <a:t>account</a:t>
            </a:r>
            <a:r>
              <a:rPr lang="zh-CN" altLang="en-US">
                <a:sym typeface="+mn-ea"/>
              </a:rPr>
              <a:t>表的数据可能已经变了，互联网高并发项目用这种</a:t>
            </a:r>
            <a:endParaRPr lang="zh-CN" altLang="en-US">
              <a:sym typeface="+mn-ea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 idx="4294967295"/>
          </p:nvPr>
        </p:nvSpPr>
        <p:spPr/>
        <p:txBody>
          <a:bodyPr/>
          <a:p>
            <a:r>
              <a:rPr lang="zh-CN" altLang="en-US"/>
              <a:t>在写redo log日志的时候，其实是不停的在一个日志文件末尾追加日志的，这就是磁盘顺序写</a:t>
            </a:r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 idx="4294967295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 idx="4294967295"/>
          </p:nvPr>
        </p:nvSpPr>
        <p:spPr/>
        <p:txBody>
          <a:bodyPr/>
          <a:p>
            <a:r>
              <a:rPr lang="zh-CN" altLang="en-US"/>
              <a:t>SELECT</a:t>
            </a:r>
            <a:endParaRPr lang="zh-CN" altLang="en-US"/>
          </a:p>
          <a:p>
            <a:r>
              <a:rPr lang="zh-CN" altLang="en-US"/>
              <a:t>	* </a:t>
            </a:r>
            <a:endParaRPr lang="zh-CN" altLang="en-US"/>
          </a:p>
          <a:p>
            <a:r>
              <a:rPr lang="zh-CN" altLang="en-US"/>
              <a:t>FROM</a:t>
            </a:r>
            <a:endParaRPr lang="zh-CN" altLang="en-US"/>
          </a:p>
          <a:p>
            <a:r>
              <a:rPr lang="zh-CN" altLang="en-US"/>
              <a:t>	information_schema.innodb_trx </a:t>
            </a:r>
            <a:endParaRPr lang="zh-CN" altLang="en-US"/>
          </a:p>
          <a:p>
            <a:r>
              <a:rPr lang="zh-CN" altLang="en-US"/>
              <a:t>WHERE</a:t>
            </a:r>
            <a:endParaRPr lang="zh-CN" altLang="en-US"/>
          </a:p>
          <a:p>
            <a:r>
              <a:rPr lang="zh-CN" altLang="en-US"/>
              <a:t>	TIME_TO_SEC( timediff( now( ), trx_started ) ) &gt; 10</a:t>
            </a:r>
            <a:r>
              <a:rPr lang="en-US" altLang="zh-CN"/>
              <a:t>;</a:t>
            </a:r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 idx="4294967295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92" y="1122474"/>
            <a:ext cx="9144555" cy="2387836"/>
          </a:xfrm>
        </p:spPr>
        <p:txBody>
          <a:bodyPr anchor="b"/>
          <a:lstStyle>
            <a:lvl1pPr algn="ctr">
              <a:defRPr sz="5995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92" y="3602394"/>
            <a:ext cx="9144555" cy="165592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565" indent="0" algn="ctr">
              <a:buNone/>
              <a:defRPr sz="1995"/>
            </a:lvl2pPr>
            <a:lvl3pPr marL="915035" indent="0" algn="ctr">
              <a:buNone/>
              <a:defRPr sz="1800"/>
            </a:lvl3pPr>
            <a:lvl4pPr marL="1371600" indent="0" algn="ctr">
              <a:buNone/>
              <a:defRPr sz="1605"/>
            </a:lvl4pPr>
            <a:lvl5pPr marL="1828800" indent="0" algn="ctr">
              <a:buNone/>
              <a:defRPr sz="1605"/>
            </a:lvl5pPr>
            <a:lvl6pPr marL="2286000" indent="0" algn="ctr">
              <a:buNone/>
              <a:defRPr sz="1605"/>
            </a:lvl6pPr>
            <a:lvl7pPr marL="2743835" indent="0" algn="ctr">
              <a:buNone/>
              <a:defRPr sz="1605"/>
            </a:lvl7pPr>
            <a:lvl8pPr marL="3200400" indent="0" algn="ctr">
              <a:buNone/>
              <a:defRPr sz="1605"/>
            </a:lvl8pPr>
            <a:lvl9pPr marL="3657600" indent="0" algn="ctr">
              <a:buNone/>
              <a:defRPr sz="1605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736" y="274665"/>
            <a:ext cx="2743366" cy="5852103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37" y="274665"/>
            <a:ext cx="8026887" cy="5852103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0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图片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0500" y="120650"/>
            <a:ext cx="292100" cy="6080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482600" y="104775"/>
            <a:ext cx="109220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575" b="0" i="0" u="none" strike="noStrike" kern="1200" cap="none" spc="0" normalizeH="0" baseline="0" noProof="1">
                <a:ln>
                  <a:noFill/>
                </a:ln>
                <a:solidFill>
                  <a:srgbClr val="188EE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标题</a:t>
            </a:r>
            <a:endParaRPr kumimoji="0" lang="zh-CN" altLang="en-US" sz="3575" b="0" i="0" u="none" strike="noStrike" kern="1200" cap="none" spc="0" normalizeH="0" baseline="0" noProof="1">
              <a:ln>
                <a:noFill/>
              </a:ln>
              <a:solidFill>
                <a:srgbClr val="188EE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pic>
        <p:nvPicPr>
          <p:cNvPr id="2053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81213" y="523875"/>
            <a:ext cx="228600" cy="476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2330450" y="500063"/>
            <a:ext cx="893763" cy="5222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188EEE"/>
                </a:solidFill>
                <a:effectLst/>
                <a:uLnTx/>
                <a:uFillTx/>
                <a:latin typeface="思源黑体 CN Medium"/>
                <a:ea typeface="思源黑体 CN Medium"/>
                <a:cs typeface="思源黑体 CN Medium"/>
              </a:rPr>
              <a:t>议题</a:t>
            </a:r>
            <a:endParaRPr kumimoji="0" lang="zh-CN" altLang="zh-CN" sz="2800" b="0" i="0" u="none" strike="noStrike" kern="1200" cap="none" spc="0" normalizeH="0" baseline="0" noProof="0">
              <a:ln>
                <a:noFill/>
              </a:ln>
              <a:solidFill>
                <a:srgbClr val="188EEE"/>
              </a:solidFill>
              <a:effectLst/>
              <a:uLnTx/>
              <a:uFillTx/>
              <a:latin typeface="思源黑体 CN Medium"/>
              <a:ea typeface="思源黑体 CN Medium"/>
              <a:cs typeface="思源黑体 CN Medium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2381250" y="1403350"/>
            <a:ext cx="214313" cy="214313"/>
          </a:xfrm>
          <a:prstGeom prst="ellipse">
            <a:avLst/>
          </a:prstGeom>
          <a:noFill/>
          <a:ln>
            <a:solidFill>
              <a:srgbClr val="188E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1774825" y="1295400"/>
            <a:ext cx="2773363" cy="4302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2200" b="0" i="0" u="none" strike="noStrike" kern="1200" cap="none" spc="0" normalizeH="0" baseline="0" noProof="0">
                <a:ln>
                  <a:noFill/>
                </a:ln>
                <a:solidFill>
                  <a:srgbClr val="188EEE"/>
                </a:solidFill>
                <a:effectLst/>
                <a:uLnTx/>
                <a:uFillTx/>
                <a:latin typeface="思源黑体 CN Normal"/>
                <a:ea typeface="思源黑体 CN Normal"/>
                <a:cs typeface="思源黑体 CN Normal"/>
              </a:rPr>
              <a:t>什么是分布式</a:t>
            </a:r>
            <a:endParaRPr kumimoji="0" lang="zh-CN" altLang="zh-CN" sz="2200" b="0" i="0" u="none" strike="noStrike" kern="1200" cap="none" spc="0" normalizeH="0" baseline="0" noProof="0">
              <a:ln>
                <a:noFill/>
              </a:ln>
              <a:solidFill>
                <a:srgbClr val="188EEE"/>
              </a:solidFill>
              <a:effectLst/>
              <a:uLnTx/>
              <a:uFillTx/>
              <a:latin typeface="思源黑体 CN Normal"/>
              <a:ea typeface="思源黑体 CN Normal"/>
              <a:cs typeface="思源黑体 CN Normal"/>
            </a:endParaRPr>
          </a:p>
        </p:txBody>
      </p: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2711450" y="1730375"/>
            <a:ext cx="4897438" cy="3365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思源黑体 CN Normal"/>
                <a:ea typeface="思源黑体 CN Normal"/>
                <a:cs typeface="思源黑体 CN Normal"/>
              </a:rPr>
              <a:t>分布式系统有哪些特点？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思源黑体 CN Normal"/>
              <a:ea typeface="思源黑体 CN Normal"/>
              <a:cs typeface="思源黑体 CN Normal"/>
            </a:endParaRPr>
          </a:p>
        </p:txBody>
      </p:sp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2711450" y="2765425"/>
            <a:ext cx="4248150" cy="3365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思源黑体 CN Normal"/>
                <a:ea typeface="思源黑体 CN Normal"/>
                <a:cs typeface="思源黑体 CN Normal"/>
              </a:rPr>
              <a:t>如何保证保证的高可用、高性能、高扩展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思源黑体 CN Normal"/>
              <a:ea typeface="思源黑体 CN Normal"/>
              <a:cs typeface="思源黑体 CN Normal"/>
            </a:endParaRPr>
          </a:p>
        </p:txBody>
      </p:sp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1774825" y="2324100"/>
            <a:ext cx="3332163" cy="4302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2200" b="0" i="0" u="none" strike="noStrike" kern="1200" cap="none" spc="0" normalizeH="0" baseline="0" noProof="0">
                <a:ln>
                  <a:noFill/>
                </a:ln>
                <a:solidFill>
                  <a:srgbClr val="188EEE"/>
                </a:solidFill>
                <a:effectLst/>
                <a:uLnTx/>
                <a:uFillTx/>
                <a:latin typeface="思源黑体 CN Normal"/>
                <a:ea typeface="思源黑体 CN Normal"/>
                <a:cs typeface="思源黑体 CN Normal"/>
              </a:rPr>
              <a:t>分布式系统的挑战</a:t>
            </a:r>
            <a:endParaRPr kumimoji="0" lang="zh-CN" altLang="zh-CN" sz="2200" b="0" i="0" u="none" strike="noStrike" kern="1200" cap="none" spc="0" normalizeH="0" baseline="0" noProof="0">
              <a:ln>
                <a:noFill/>
              </a:ln>
              <a:solidFill>
                <a:srgbClr val="188EEE"/>
              </a:solidFill>
              <a:effectLst/>
              <a:uLnTx/>
              <a:uFillTx/>
              <a:latin typeface="思源黑体 CN Normal"/>
              <a:ea typeface="思源黑体 CN Normal"/>
              <a:cs typeface="思源黑体 CN Normal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2395538" y="2433638"/>
            <a:ext cx="214313" cy="214313"/>
          </a:xfrm>
          <a:prstGeom prst="ellipse">
            <a:avLst/>
          </a:prstGeom>
          <a:noFill/>
          <a:ln>
            <a:solidFill>
              <a:srgbClr val="188E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Box 7"/>
          <p:cNvSpPr txBox="1">
            <a:spLocks noChangeArrowheads="1"/>
          </p:cNvSpPr>
          <p:nvPr/>
        </p:nvSpPr>
        <p:spPr bwMode="auto">
          <a:xfrm>
            <a:off x="1774825" y="3297238"/>
            <a:ext cx="3611563" cy="4302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188EEE"/>
                </a:solidFill>
                <a:effectLst/>
                <a:uLnTx/>
                <a:uFillTx/>
                <a:latin typeface="思源黑体 CN Normal"/>
                <a:ea typeface="思源黑体 CN Normal"/>
                <a:cs typeface="思源黑体 CN Normal"/>
              </a:rPr>
              <a:t>分布式系统技术难点</a:t>
            </a:r>
            <a:endParaRPr kumimoji="0" lang="zh-CN" altLang="zh-CN" sz="2200" b="0" i="0" u="none" strike="noStrike" kern="1200" cap="none" spc="0" normalizeH="0" baseline="0" noProof="0">
              <a:ln>
                <a:noFill/>
              </a:ln>
              <a:solidFill>
                <a:srgbClr val="188EEE"/>
              </a:solidFill>
              <a:effectLst/>
              <a:uLnTx/>
              <a:uFillTx/>
              <a:latin typeface="思源黑体 CN Normal"/>
              <a:ea typeface="思源黑体 CN Normal"/>
              <a:cs typeface="思源黑体 CN Normal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2395538" y="3405188"/>
            <a:ext cx="214313" cy="214313"/>
          </a:xfrm>
          <a:prstGeom prst="ellipse">
            <a:avLst/>
          </a:prstGeom>
          <a:noFill/>
          <a:ln>
            <a:solidFill>
              <a:srgbClr val="188E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901" y="1709907"/>
            <a:ext cx="10516238" cy="2853019"/>
          </a:xfrm>
        </p:spPr>
        <p:txBody>
          <a:bodyPr anchor="b"/>
          <a:lstStyle>
            <a:lvl1pPr>
              <a:defRPr sz="5995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901" y="4589917"/>
            <a:ext cx="10516238" cy="1500335"/>
          </a:xfrm>
        </p:spPr>
        <p:txBody>
          <a:bodyPr/>
          <a:lstStyle>
            <a:lvl1pPr marL="0" indent="0">
              <a:buNone/>
              <a:defRPr sz="2400"/>
            </a:lvl1pPr>
            <a:lvl2pPr marL="456565" indent="0">
              <a:buNone/>
              <a:defRPr sz="1995"/>
            </a:lvl2pPr>
            <a:lvl3pPr marL="915035" indent="0">
              <a:buNone/>
              <a:defRPr sz="1800"/>
            </a:lvl3pPr>
            <a:lvl4pPr marL="1371600" indent="0">
              <a:buNone/>
              <a:defRPr sz="1605"/>
            </a:lvl4pPr>
            <a:lvl5pPr marL="1828800" indent="0">
              <a:buNone/>
              <a:defRPr sz="1605"/>
            </a:lvl5pPr>
            <a:lvl6pPr marL="2286000" indent="0">
              <a:buNone/>
              <a:defRPr sz="1605"/>
            </a:lvl6pPr>
            <a:lvl7pPr marL="2743835" indent="0">
              <a:buNone/>
              <a:defRPr sz="1605"/>
            </a:lvl7pPr>
            <a:lvl8pPr marL="3200400" indent="0">
              <a:buNone/>
              <a:defRPr sz="1605"/>
            </a:lvl8pPr>
            <a:lvl9pPr marL="3657600" indent="0">
              <a:buNone/>
              <a:defRPr sz="1605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20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831850" y="6419850"/>
            <a:ext cx="2305050" cy="3016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37" y="1600358"/>
            <a:ext cx="5385127" cy="4526410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976" y="1600358"/>
            <a:ext cx="5385127" cy="4526410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68" y="365161"/>
            <a:ext cx="10516238" cy="1325694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68" y="1681329"/>
            <a:ext cx="5158629" cy="8239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1995" b="1"/>
            </a:lvl2pPr>
            <a:lvl3pPr marL="915035" indent="0">
              <a:buNone/>
              <a:defRPr sz="1800" b="1"/>
            </a:lvl3pPr>
            <a:lvl4pPr marL="1371600" indent="0">
              <a:buNone/>
              <a:defRPr sz="1605" b="1"/>
            </a:lvl4pPr>
            <a:lvl5pPr marL="1828800" indent="0">
              <a:buNone/>
              <a:defRPr sz="1605" b="1"/>
            </a:lvl5pPr>
            <a:lvl6pPr marL="2286000" indent="0">
              <a:buNone/>
              <a:defRPr sz="1605" b="1"/>
            </a:lvl6pPr>
            <a:lvl7pPr marL="2743835" indent="0">
              <a:buNone/>
              <a:defRPr sz="1605" b="1"/>
            </a:lvl7pPr>
            <a:lvl8pPr marL="3200400" indent="0">
              <a:buNone/>
              <a:defRPr sz="1605" b="1"/>
            </a:lvl8pPr>
            <a:lvl9pPr marL="3657600" indent="0">
              <a:buNone/>
              <a:defRPr sz="1605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68" y="2505323"/>
            <a:ext cx="5158629" cy="3684952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575" y="1681329"/>
            <a:ext cx="5184032" cy="8239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1995" b="1"/>
            </a:lvl2pPr>
            <a:lvl3pPr marL="915035" indent="0">
              <a:buNone/>
              <a:defRPr sz="1800" b="1"/>
            </a:lvl3pPr>
            <a:lvl4pPr marL="1371600" indent="0">
              <a:buNone/>
              <a:defRPr sz="1605" b="1"/>
            </a:lvl4pPr>
            <a:lvl5pPr marL="1828800" indent="0">
              <a:buNone/>
              <a:defRPr sz="1605" b="1"/>
            </a:lvl5pPr>
            <a:lvl6pPr marL="2286000" indent="0">
              <a:buNone/>
              <a:defRPr sz="1605" b="1"/>
            </a:lvl6pPr>
            <a:lvl7pPr marL="2743835" indent="0">
              <a:buNone/>
              <a:defRPr sz="1605" b="1"/>
            </a:lvl7pPr>
            <a:lvl8pPr marL="3200400" indent="0">
              <a:buNone/>
              <a:defRPr sz="1605" b="1"/>
            </a:lvl8pPr>
            <a:lvl9pPr marL="3657600" indent="0">
              <a:buNone/>
              <a:defRPr sz="1605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575" y="2505323"/>
            <a:ext cx="5184032" cy="3684952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68" y="457245"/>
            <a:ext cx="3933005" cy="1600358"/>
          </a:xfrm>
        </p:spPr>
        <p:txBody>
          <a:bodyPr anchor="b"/>
          <a:lstStyle>
            <a:lvl1pPr>
              <a:defRPr sz="3205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4032" y="987523"/>
            <a:ext cx="6172575" cy="4874107"/>
          </a:xfrm>
        </p:spPr>
        <p:txBody>
          <a:bodyPr/>
          <a:lstStyle>
            <a:lvl1pPr>
              <a:defRPr sz="3205"/>
            </a:lvl1pPr>
            <a:lvl2pPr>
              <a:defRPr sz="2800"/>
            </a:lvl2pPr>
            <a:lvl3pPr>
              <a:defRPr sz="2400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68" y="2057603"/>
            <a:ext cx="3933005" cy="3811965"/>
          </a:xfrm>
        </p:spPr>
        <p:txBody>
          <a:bodyPr/>
          <a:lstStyle>
            <a:lvl1pPr marL="0" indent="0">
              <a:buNone/>
              <a:defRPr sz="1605"/>
            </a:lvl1pPr>
            <a:lvl2pPr marL="456565" indent="0">
              <a:buNone/>
              <a:defRPr sz="1395"/>
            </a:lvl2pPr>
            <a:lvl3pPr marL="915035" indent="0">
              <a:buNone/>
              <a:defRPr sz="1200"/>
            </a:lvl3pPr>
            <a:lvl4pPr marL="1371600" indent="0">
              <a:buNone/>
              <a:defRPr sz="1005"/>
            </a:lvl4pPr>
            <a:lvl5pPr marL="1828800" indent="0">
              <a:buNone/>
              <a:defRPr sz="1005"/>
            </a:lvl5pPr>
            <a:lvl6pPr marL="2286000" indent="0">
              <a:buNone/>
              <a:defRPr sz="1005"/>
            </a:lvl6pPr>
            <a:lvl7pPr marL="2743835" indent="0">
              <a:buNone/>
              <a:defRPr sz="1005"/>
            </a:lvl7pPr>
            <a:lvl8pPr marL="3200400" indent="0">
              <a:buNone/>
              <a:defRPr sz="1005"/>
            </a:lvl8pPr>
            <a:lvl9pPr marL="3657600" indent="0">
              <a:buNone/>
              <a:defRPr sz="1005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68" y="457245"/>
            <a:ext cx="3933005" cy="1600358"/>
          </a:xfrm>
        </p:spPr>
        <p:txBody>
          <a:bodyPr anchor="b"/>
          <a:lstStyle>
            <a:lvl1pPr>
              <a:defRPr sz="3205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4032" y="987523"/>
            <a:ext cx="6172575" cy="4874107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5"/>
            </a:lvl1pPr>
            <a:lvl2pPr marL="456565" indent="0">
              <a:buNone/>
              <a:defRPr sz="2800"/>
            </a:lvl2pPr>
            <a:lvl3pPr marL="915035" indent="0">
              <a:buNone/>
              <a:defRPr sz="2400"/>
            </a:lvl3pPr>
            <a:lvl4pPr marL="1371600" indent="0">
              <a:buNone/>
              <a:defRPr sz="1995"/>
            </a:lvl4pPr>
            <a:lvl5pPr marL="1828800" indent="0">
              <a:buNone/>
              <a:defRPr sz="1995"/>
            </a:lvl5pPr>
            <a:lvl6pPr marL="2286000" indent="0">
              <a:buNone/>
              <a:defRPr sz="1995"/>
            </a:lvl6pPr>
            <a:lvl7pPr marL="2743835" indent="0">
              <a:buNone/>
              <a:defRPr sz="1995"/>
            </a:lvl7pPr>
            <a:lvl8pPr marL="3200400" indent="0">
              <a:buNone/>
              <a:defRPr sz="1995"/>
            </a:lvl8pPr>
            <a:lvl9pPr marL="3657600" indent="0">
              <a:buNone/>
              <a:defRPr sz="199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68" y="2057603"/>
            <a:ext cx="3933005" cy="3811965"/>
          </a:xfrm>
        </p:spPr>
        <p:txBody>
          <a:bodyPr/>
          <a:lstStyle>
            <a:lvl1pPr marL="0" indent="0">
              <a:buNone/>
              <a:defRPr sz="1605"/>
            </a:lvl1pPr>
            <a:lvl2pPr marL="456565" indent="0">
              <a:buNone/>
              <a:defRPr sz="1395"/>
            </a:lvl2pPr>
            <a:lvl3pPr marL="915035" indent="0">
              <a:buNone/>
              <a:defRPr sz="1200"/>
            </a:lvl3pPr>
            <a:lvl4pPr marL="1371600" indent="0">
              <a:buNone/>
              <a:defRPr sz="1005"/>
            </a:lvl4pPr>
            <a:lvl5pPr marL="1828800" indent="0">
              <a:buNone/>
              <a:defRPr sz="1005"/>
            </a:lvl5pPr>
            <a:lvl6pPr marL="2286000" indent="0">
              <a:buNone/>
              <a:defRPr sz="1005"/>
            </a:lvl6pPr>
            <a:lvl7pPr marL="2743835" indent="0">
              <a:buNone/>
              <a:defRPr sz="1005"/>
            </a:lvl7pPr>
            <a:lvl8pPr marL="3200400" indent="0">
              <a:buNone/>
              <a:defRPr sz="1005"/>
            </a:lvl8pPr>
            <a:lvl9pPr marL="3657600" indent="0">
              <a:buNone/>
              <a:defRPr sz="1005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3.pn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单击此处编辑母版标题样式</a:t>
            </a:r>
            <a:endParaRPr lang="en-US" altLang="zh-CN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单击此处编辑母版文本样式</a:t>
            </a:r>
            <a:endParaRPr lang="en-US" altLang="zh-CN" dirty="0"/>
          </a:p>
          <a:p>
            <a:pPr lvl="1"/>
            <a:r>
              <a:rPr lang="en-US" altLang="zh-CN" dirty="0"/>
              <a:t>第二级</a:t>
            </a:r>
            <a:endParaRPr lang="en-US" altLang="zh-CN" dirty="0"/>
          </a:p>
          <a:p>
            <a:pPr lvl="2"/>
            <a:r>
              <a:rPr lang="en-US" altLang="zh-CN" dirty="0"/>
              <a:t>第三级</a:t>
            </a:r>
            <a:endParaRPr lang="en-US" altLang="zh-CN" dirty="0"/>
          </a:p>
          <a:p>
            <a:pPr lvl="3"/>
            <a:r>
              <a:rPr lang="en-US" altLang="zh-CN" dirty="0"/>
              <a:t>第四级</a:t>
            </a:r>
            <a:endParaRPr lang="en-US" altLang="zh-CN" dirty="0"/>
          </a:p>
          <a:p>
            <a:pPr lvl="4"/>
            <a:r>
              <a:rPr lang="en-US" altLang="zh-CN" dirty="0"/>
              <a:t>第五级</a:t>
            </a:r>
            <a:endParaRPr lang="en-US" altLang="zh-CN" dirty="0"/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+mn-lt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+mn-lt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1031" name="图片 3" descr="66-01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795000" y="63500"/>
            <a:ext cx="1249363" cy="106997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235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435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5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defTabSz="915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5035" algn="l" defTabSz="915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5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5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5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5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5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5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.jpeg"/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.png"/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8.png"/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357100" cy="6964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图片 3" descr="66-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2538" y="6080125"/>
            <a:ext cx="908050" cy="777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0" name="object 4"/>
          <p:cNvSpPr/>
          <p:nvPr/>
        </p:nvSpPr>
        <p:spPr>
          <a:xfrm>
            <a:off x="0" y="115888"/>
            <a:ext cx="1487488" cy="401637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endParaRPr lang="zh-CN" altLang="zh-CN" sz="1800" dirty="0">
              <a:latin typeface="Arial" panose="020B0604020202020204" pitchFamily="34" charset="0"/>
            </a:endParaRPr>
          </a:p>
        </p:txBody>
      </p:sp>
      <p:sp>
        <p:nvSpPr>
          <p:cNvPr id="4101" name="文本框 2"/>
          <p:cNvSpPr txBox="1"/>
          <p:nvPr/>
        </p:nvSpPr>
        <p:spPr>
          <a:xfrm>
            <a:off x="0" y="115888"/>
            <a:ext cx="1585913" cy="4016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思源黑体 CN Light" pitchFamily="34" charset="-122"/>
                <a:ea typeface="思源黑体 CN Light" pitchFamily="34" charset="-122"/>
              </a:rPr>
              <a:t>VIP</a:t>
            </a:r>
            <a:r>
              <a:rPr lang="zh-CN" altLang="en-US" sz="2000" b="1" dirty="0">
                <a:solidFill>
                  <a:schemeClr val="bg1"/>
                </a:solidFill>
                <a:latin typeface="思源黑体 CN Light" pitchFamily="34" charset="-122"/>
                <a:ea typeface="思源黑体 CN Light" pitchFamily="34" charset="-122"/>
              </a:rPr>
              <a:t>试听课</a:t>
            </a:r>
            <a:endParaRPr lang="zh-CN" altLang="en-US" sz="2000" b="1" dirty="0">
              <a:solidFill>
                <a:schemeClr val="bg1"/>
              </a:solidFill>
              <a:latin typeface="思源黑体 CN Light" pitchFamily="34" charset="-122"/>
              <a:ea typeface="思源黑体 CN Light" pitchFamily="34" charset="-122"/>
            </a:endParaRPr>
          </a:p>
        </p:txBody>
      </p:sp>
      <p:pic>
        <p:nvPicPr>
          <p:cNvPr id="2" name="图片 1" descr="QQ图片202301131530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86995"/>
            <a:ext cx="12552045" cy="70516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175" y="-53340"/>
            <a:ext cx="12357100" cy="6964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1" name="图片 3" descr="66-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5700" y="5967413"/>
            <a:ext cx="1038225" cy="8905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2" name="object 4"/>
          <p:cNvSpPr/>
          <p:nvPr/>
        </p:nvSpPr>
        <p:spPr>
          <a:xfrm>
            <a:off x="0" y="116205"/>
            <a:ext cx="1313815" cy="398145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endParaRPr lang="zh-CN" altLang="zh-CN" sz="1800" dirty="0">
              <a:latin typeface="Arial" panose="020B0604020202020204" pitchFamily="34" charset="0"/>
            </a:endParaRPr>
          </a:p>
        </p:txBody>
      </p:sp>
      <p:sp>
        <p:nvSpPr>
          <p:cNvPr id="7173" name="文本框 2"/>
          <p:cNvSpPr txBox="1"/>
          <p:nvPr/>
        </p:nvSpPr>
        <p:spPr>
          <a:xfrm>
            <a:off x="25400" y="116205"/>
            <a:ext cx="133223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zh-CN" sz="2000" b="1" dirty="0">
                <a:solidFill>
                  <a:schemeClr val="bg1"/>
                </a:solidFill>
                <a:ea typeface="思源黑体 CN Light" pitchFamily="34" charset="-122"/>
                <a:sym typeface="+mn-ea"/>
              </a:rPr>
              <a:t>事务优化</a:t>
            </a:r>
            <a:endParaRPr lang="zh-CN" sz="2000" b="1" dirty="0">
              <a:solidFill>
                <a:schemeClr val="bg1"/>
              </a:solidFill>
              <a:latin typeface="思源黑体 CN Light" pitchFamily="34" charset="-122"/>
              <a:ea typeface="思源黑体 CN Light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87805" y="1484630"/>
            <a:ext cx="7524750" cy="3784600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1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r>
              <a:rPr kumimoji="0" lang="zh-CN" sz="2400" b="0" i="0" u="none" strike="noStrike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大事务的影响</a:t>
            </a:r>
            <a:endParaRPr kumimoji="0" lang="zh-CN" sz="2400" b="0" i="0" u="none" strike="noStrike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85750" marR="0" lvl="1" indent="-285750" algn="l" defTabSz="914400" rtl="0" eaLnBrk="0" fontAlgn="base" latinLnBrk="0" hangingPunct="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85750" marR="0" lvl="1" indent="-285750" algn="l" defTabSz="914400" rtl="0" eaLnBrk="0" fontAlgn="base" latinLnBrk="0" hangingPunct="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sz="1800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并发情况下，数据库连接池容易被撑爆</a:t>
            </a:r>
            <a:endParaRPr kumimoji="0" lang="zh-CN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85750" marR="0" lvl="1" indent="-285750" algn="l" defTabSz="914400" rtl="0" eaLnBrk="0" fontAlgn="base" latinLnBrk="0" hangingPunct="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85750" marR="0" lvl="1" indent="-285750" algn="l" defTabSz="914400" rtl="0" eaLnBrk="0" fontAlgn="base" latinLnBrk="0" hangingPunct="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sz="1800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锁定太多的数据，造成大量的阻塞和锁超时</a:t>
            </a:r>
            <a:endParaRPr kumimoji="0" lang="zh-CN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85750" marR="0" lvl="1" indent="-285750" algn="l" defTabSz="914400" rtl="0" eaLnBrk="0" fontAlgn="base" latinLnBrk="0" hangingPunct="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85750" marR="0" lvl="1" indent="-285750" algn="l" defTabSz="914400" rtl="0" eaLnBrk="0" fontAlgn="base" latinLnBrk="0" hangingPunct="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sz="1800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执行时间长，容易造成主从延迟</a:t>
            </a:r>
            <a:endParaRPr kumimoji="0" lang="zh-CN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85750" marR="0" lvl="1" indent="-285750" algn="l" defTabSz="914400" rtl="0" eaLnBrk="0" fontAlgn="base" latinLnBrk="0" hangingPunct="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85750" marR="0" lvl="1" indent="-285750" algn="l" defTabSz="914400" rtl="0" eaLnBrk="0" fontAlgn="base" latinLnBrk="0" hangingPunct="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sz="1800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回滚所需要的时间比较长</a:t>
            </a:r>
            <a:endParaRPr kumimoji="0" lang="zh-CN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85750" marR="0" lvl="1" indent="-285750" algn="l" defTabSz="914400" rtl="0" eaLnBrk="0" fontAlgn="base" latinLnBrk="0" hangingPunct="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85750" marR="0" lvl="1" indent="-285750" algn="l" defTabSz="914400" rtl="0" eaLnBrk="0" fontAlgn="base" latinLnBrk="0" hangingPunct="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sz="1800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undo log膨胀</a:t>
            </a:r>
            <a:endParaRPr kumimoji="0" lang="zh-CN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85750" marR="0" lvl="1" indent="-285750" algn="l" defTabSz="914400" rtl="0" eaLnBrk="0" fontAlgn="base" latinLnBrk="0" hangingPunct="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85750" marR="0" lvl="1" indent="-285750" algn="l" defTabSz="914400" rtl="0" eaLnBrk="0" fontAlgn="base" latinLnBrk="0" hangingPunct="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sz="1800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容易导致死锁</a:t>
            </a:r>
            <a:endParaRPr kumimoji="0" lang="zh-CN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53340"/>
            <a:ext cx="12357100" cy="6964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1" name="图片 3" descr="66-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5700" y="5967413"/>
            <a:ext cx="1038225" cy="8905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2" name="object 4"/>
          <p:cNvSpPr/>
          <p:nvPr/>
        </p:nvSpPr>
        <p:spPr>
          <a:xfrm>
            <a:off x="0" y="116205"/>
            <a:ext cx="1313815" cy="398145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endParaRPr lang="zh-CN" altLang="zh-CN" sz="1800" dirty="0">
              <a:latin typeface="Arial" panose="020B0604020202020204" pitchFamily="34" charset="0"/>
            </a:endParaRPr>
          </a:p>
        </p:txBody>
      </p:sp>
      <p:sp>
        <p:nvSpPr>
          <p:cNvPr id="7173" name="文本框 2"/>
          <p:cNvSpPr txBox="1"/>
          <p:nvPr/>
        </p:nvSpPr>
        <p:spPr>
          <a:xfrm>
            <a:off x="25400" y="116205"/>
            <a:ext cx="133223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zh-CN" sz="2000" b="1" dirty="0">
                <a:solidFill>
                  <a:schemeClr val="bg1"/>
                </a:solidFill>
                <a:ea typeface="思源黑体 CN Light" pitchFamily="34" charset="-122"/>
                <a:sym typeface="+mn-ea"/>
              </a:rPr>
              <a:t>事务优化</a:t>
            </a:r>
            <a:endParaRPr lang="zh-CN" sz="2000" b="1" dirty="0">
              <a:solidFill>
                <a:schemeClr val="bg1"/>
              </a:solidFill>
              <a:latin typeface="思源黑体 CN Light" pitchFamily="34" charset="-122"/>
              <a:ea typeface="思源黑体 CN Light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87805" y="1484630"/>
            <a:ext cx="7524750" cy="4707890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1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r>
              <a:rPr kumimoji="0" lang="zh-CN" sz="2400" b="0" i="0" u="none" strike="noStrike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事务优化实践原则</a:t>
            </a:r>
            <a:endParaRPr kumimoji="0" lang="zh-CN" sz="2400" b="0" i="0" u="none" strike="noStrike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marR="0" lvl="1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endParaRPr kumimoji="0" lang="zh-CN" sz="2400" b="0" i="0" u="none" strike="noStrike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857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sz="1800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将查询等数据准备操作放到事务外</a:t>
            </a:r>
            <a:endParaRPr kumimoji="0" lang="zh-CN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857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857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sz="1800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事务中避免远程调用，远程调用要设置超时，防止事务等待时间太久</a:t>
            </a:r>
            <a:endParaRPr kumimoji="0" lang="zh-CN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857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857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sz="1800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事务中避免一次性处理太多数据，可以拆分成多个事务分次处理</a:t>
            </a:r>
            <a:endParaRPr kumimoji="0" lang="zh-CN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857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sz="18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更新等涉及加锁的操作尽可能放在事务靠后的位置</a:t>
            </a:r>
            <a:endParaRPr kumimoji="0" lang="zh-CN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857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857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sz="1800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能异步处理的尽量异步处理</a:t>
            </a:r>
            <a:endParaRPr kumimoji="0" lang="zh-CN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857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sz="18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应用侧</a:t>
            </a:r>
            <a:r>
              <a:rPr lang="en-US" altLang="zh-CN" sz="18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(</a:t>
            </a:r>
            <a:r>
              <a:rPr lang="zh-CN" altLang="en-US" sz="18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业务代码</a:t>
            </a:r>
            <a:r>
              <a:rPr lang="en-US" altLang="zh-CN" sz="18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)</a:t>
            </a:r>
            <a:r>
              <a:rPr lang="zh-CN" sz="18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保证数据一致性，非事务执行</a:t>
            </a:r>
            <a:endParaRPr kumimoji="0" lang="zh-CN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857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857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857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175" y="-53340"/>
            <a:ext cx="12357100" cy="6964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1" name="图片 3" descr="66-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5700" y="5967413"/>
            <a:ext cx="1038225" cy="8905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2" name="object 4"/>
          <p:cNvSpPr/>
          <p:nvPr/>
        </p:nvSpPr>
        <p:spPr>
          <a:xfrm>
            <a:off x="0" y="116205"/>
            <a:ext cx="1305560" cy="44450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endParaRPr lang="zh-CN" altLang="zh-CN" sz="1800" dirty="0">
              <a:latin typeface="Arial" panose="020B0604020202020204" pitchFamily="34" charset="0"/>
            </a:endParaRPr>
          </a:p>
        </p:txBody>
      </p:sp>
      <p:sp>
        <p:nvSpPr>
          <p:cNvPr id="7173" name="文本框 2"/>
          <p:cNvSpPr txBox="1"/>
          <p:nvPr/>
        </p:nvSpPr>
        <p:spPr>
          <a:xfrm>
            <a:off x="25400" y="116205"/>
            <a:ext cx="124714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bg1"/>
                </a:solidFill>
                <a:ea typeface="思源黑体 CN Light" pitchFamily="34" charset="-122"/>
                <a:sym typeface="+mn-ea"/>
              </a:rPr>
              <a:t>事务定义</a:t>
            </a:r>
            <a:endParaRPr lang="en-US" altLang="en-US" sz="2000" b="1" dirty="0">
              <a:solidFill>
                <a:schemeClr val="bg1"/>
              </a:solidFill>
              <a:ea typeface="思源黑体 CN Light" pitchFamily="34" charset="-122"/>
              <a:sym typeface="+mn-ea"/>
            </a:endParaRPr>
          </a:p>
          <a:p>
            <a:pPr marL="0" lvl="0" indent="0">
              <a:spcBef>
                <a:spcPct val="0"/>
              </a:spcBef>
              <a:buFontTx/>
              <a:buNone/>
            </a:pPr>
            <a:endParaRPr lang="zh-CN" altLang="en-US" sz="2000" b="1" dirty="0">
              <a:solidFill>
                <a:schemeClr val="bg1"/>
              </a:solidFill>
              <a:latin typeface="思源黑体 CN Light" pitchFamily="34" charset="-122"/>
              <a:ea typeface="思源黑体 CN Light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305243" y="1484948"/>
            <a:ext cx="9217025" cy="8299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事务</a:t>
            </a:r>
            <a:r>
              <a:rPr kumimoji="0" 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：一组操作要么全部成功，要么全部失败，目的是为了保证数据最终的一致性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7350" y="3068955"/>
            <a:ext cx="5525770" cy="172021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53340"/>
            <a:ext cx="12357100" cy="6964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1" name="图片 3" descr="66-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5700" y="5967413"/>
            <a:ext cx="1038225" cy="8905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2" name="object 4"/>
          <p:cNvSpPr/>
          <p:nvPr/>
        </p:nvSpPr>
        <p:spPr>
          <a:xfrm>
            <a:off x="0" y="116205"/>
            <a:ext cx="1764665" cy="42545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endParaRPr lang="zh-CN" altLang="zh-CN" sz="1800" dirty="0">
              <a:latin typeface="Arial" panose="020B0604020202020204" pitchFamily="34" charset="0"/>
            </a:endParaRPr>
          </a:p>
        </p:txBody>
      </p:sp>
      <p:sp>
        <p:nvSpPr>
          <p:cNvPr id="7173" name="文本框 2"/>
          <p:cNvSpPr txBox="1"/>
          <p:nvPr/>
        </p:nvSpPr>
        <p:spPr>
          <a:xfrm>
            <a:off x="25400" y="116205"/>
            <a:ext cx="174815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bg1"/>
                </a:solidFill>
                <a:ea typeface="思源黑体 CN Light" pitchFamily="34" charset="-122"/>
                <a:sym typeface="+mn-ea"/>
              </a:rPr>
              <a:t>事务</a:t>
            </a:r>
            <a:r>
              <a:rPr lang="en-US" altLang="zh-CN" sz="2000" b="1" dirty="0">
                <a:solidFill>
                  <a:schemeClr val="bg1"/>
                </a:solidFill>
                <a:ea typeface="思源黑体 CN Light" pitchFamily="34" charset="-122"/>
                <a:sym typeface="+mn-ea"/>
              </a:rPr>
              <a:t>ACID</a:t>
            </a:r>
            <a:r>
              <a:rPr lang="zh-CN" altLang="en-US" sz="2000" b="1" dirty="0">
                <a:solidFill>
                  <a:schemeClr val="bg1"/>
                </a:solidFill>
                <a:ea typeface="思源黑体 CN Light" pitchFamily="34" charset="-122"/>
                <a:sym typeface="+mn-ea"/>
              </a:rPr>
              <a:t>特性</a:t>
            </a:r>
            <a:endParaRPr lang="en-US" altLang="en-US" sz="2000" b="1" dirty="0">
              <a:solidFill>
                <a:schemeClr val="bg1"/>
              </a:solidFill>
              <a:ea typeface="思源黑体 CN Light" pitchFamily="34" charset="-122"/>
              <a:sym typeface="+mn-ea"/>
            </a:endParaRPr>
          </a:p>
          <a:p>
            <a:pPr marL="0" lvl="0" indent="0">
              <a:spcBef>
                <a:spcPct val="0"/>
              </a:spcBef>
              <a:buFontTx/>
              <a:buNone/>
            </a:pPr>
            <a:endParaRPr lang="zh-CN" altLang="en-US" sz="2000" b="1" dirty="0">
              <a:solidFill>
                <a:schemeClr val="bg1"/>
              </a:solidFill>
              <a:latin typeface="思源黑体 CN Light" pitchFamily="34" charset="-122"/>
              <a:ea typeface="思源黑体 CN Light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314450" y="1628775"/>
            <a:ext cx="9563100" cy="378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原子性（Atomicity）</a:t>
            </a:r>
            <a:r>
              <a:rPr kumimoji="0" 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：当前事务的操作要么同时成功，要么同时失败。原子性由undo log日志来实现</a:t>
            </a:r>
            <a:endParaRPr kumimoji="0" lang="zh-CN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2857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2857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一致性（Consistency）</a:t>
            </a:r>
            <a:r>
              <a:rPr kumimoji="0" 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：使用事务的最终目的，由其它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3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个特性以及</a:t>
            </a:r>
            <a:r>
              <a:rPr kumimoji="0" 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业务代码正确逻辑来实现</a:t>
            </a:r>
            <a:endParaRPr kumimoji="0" lang="zh-CN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2857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2857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隔离性（Isolation）</a:t>
            </a:r>
            <a:r>
              <a:rPr kumimoji="0" 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：在事务并发执行时，他们内部的操作不能互相干扰，隔离性由</a:t>
            </a:r>
            <a:r>
              <a:rPr lang="zh-CN" sz="2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MySQL的各种</a:t>
            </a:r>
            <a:r>
              <a:rPr lang="zh-CN" sz="200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锁</a:t>
            </a:r>
            <a:r>
              <a:rPr lang="zh-CN" sz="2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以及</a:t>
            </a:r>
            <a:r>
              <a:rPr lang="zh-CN" sz="200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MVCC机制</a:t>
            </a:r>
            <a:r>
              <a:rPr lang="zh-CN" sz="2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来实现</a:t>
            </a:r>
            <a:endParaRPr kumimoji="0" lang="zh-CN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1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endParaRPr kumimoji="0" lang="zh-CN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持久性（Durability）</a:t>
            </a:r>
            <a:r>
              <a:rPr kumimoji="0" 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：一旦提交了事务，它对数据库的改变就应该是永久性的。持久</a:t>
            </a:r>
            <a:r>
              <a:rPr lang="zh-CN" sz="2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性由</a:t>
            </a:r>
            <a:r>
              <a:rPr lang="en-US" altLang="zh-CN" sz="2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re</a:t>
            </a:r>
            <a:r>
              <a:rPr lang="zh-CN" sz="2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do log日志来实现</a:t>
            </a:r>
            <a:endParaRPr kumimoji="0" lang="zh-CN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2857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53340"/>
            <a:ext cx="12357100" cy="6964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1" name="图片 3" descr="66-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5700" y="5967413"/>
            <a:ext cx="1038225" cy="8905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2" name="object 4"/>
          <p:cNvSpPr/>
          <p:nvPr/>
        </p:nvSpPr>
        <p:spPr>
          <a:xfrm>
            <a:off x="0" y="116205"/>
            <a:ext cx="1533525" cy="42037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endParaRPr lang="zh-CN" altLang="zh-CN" sz="1800" dirty="0">
              <a:latin typeface="Arial" panose="020B0604020202020204" pitchFamily="34" charset="0"/>
            </a:endParaRPr>
          </a:p>
        </p:txBody>
      </p:sp>
      <p:sp>
        <p:nvSpPr>
          <p:cNvPr id="7173" name="文本框 2"/>
          <p:cNvSpPr txBox="1"/>
          <p:nvPr/>
        </p:nvSpPr>
        <p:spPr>
          <a:xfrm>
            <a:off x="25400" y="116205"/>
            <a:ext cx="150749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bg1"/>
                </a:solidFill>
                <a:ea typeface="思源黑体 CN Light" pitchFamily="34" charset="-122"/>
                <a:sym typeface="+mn-ea"/>
              </a:rPr>
              <a:t>事务</a:t>
            </a:r>
            <a:r>
              <a:rPr lang="zh-CN" sz="2000" b="1" dirty="0">
                <a:solidFill>
                  <a:schemeClr val="bg1"/>
                </a:solidFill>
                <a:ea typeface="思源黑体 CN Light" pitchFamily="34" charset="-122"/>
                <a:sym typeface="+mn-ea"/>
              </a:rPr>
              <a:t>隔离性</a:t>
            </a:r>
            <a:endParaRPr lang="en-US" altLang="en-US" sz="2000" b="1" dirty="0">
              <a:solidFill>
                <a:schemeClr val="bg1"/>
              </a:solidFill>
              <a:ea typeface="思源黑体 CN Light" pitchFamily="34" charset="-122"/>
              <a:sym typeface="+mn-ea"/>
            </a:endParaRPr>
          </a:p>
          <a:p>
            <a:pPr marL="0" lvl="0" indent="0">
              <a:spcBef>
                <a:spcPct val="0"/>
              </a:spcBef>
              <a:buFontTx/>
              <a:buNone/>
            </a:pPr>
            <a:endParaRPr lang="zh-CN" altLang="en-US" sz="2000" b="1" dirty="0">
              <a:solidFill>
                <a:schemeClr val="bg1"/>
              </a:solidFill>
              <a:latin typeface="思源黑体 CN Light" pitchFamily="34" charset="-122"/>
              <a:ea typeface="思源黑体 CN Light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15415" y="1484630"/>
            <a:ext cx="9649460" cy="3169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r>
              <a:rPr kumimoji="0" 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InnoDB引擎中，定义了四种隔离级别供我们使用，</a:t>
            </a:r>
            <a:r>
              <a:rPr lang="zh-CN" sz="2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级别越高事务隔离性越好，但性能就越低，而隔离性是由MySQL的各种</a:t>
            </a:r>
            <a:r>
              <a:rPr lang="zh-CN" sz="200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锁</a:t>
            </a:r>
            <a:r>
              <a:rPr lang="zh-CN" sz="2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以及</a:t>
            </a:r>
            <a:r>
              <a:rPr lang="zh-CN" sz="200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MVCC机制</a:t>
            </a:r>
            <a:r>
              <a:rPr lang="zh-CN" sz="2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来实现的</a:t>
            </a:r>
            <a:endParaRPr kumimoji="0" lang="zh-CN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1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endParaRPr kumimoji="0" lang="zh-CN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2857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read uncommit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 </a:t>
            </a:r>
            <a:r>
              <a:rPr kumimoji="0" 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(读未提交)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：脏读</a:t>
            </a:r>
            <a:endParaRPr kumimoji="0" lang="zh-CN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2857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2857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read commit (读已提交)：不可重复读</a:t>
            </a:r>
            <a:endParaRPr kumimoji="0" lang="zh-CN" sz="2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2857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2857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repeatable read (可重复读)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：幻读</a:t>
            </a:r>
            <a:endParaRPr kumimoji="0" lang="zh-CN" sz="2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2857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2857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serializable (串行)：解决上面所有问题，包括脏写</a:t>
            </a:r>
            <a:endParaRPr kumimoji="0" lang="zh-CN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53340"/>
            <a:ext cx="12357100" cy="6964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1" name="图片 3" descr="66-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5700" y="5967413"/>
            <a:ext cx="1038225" cy="8905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2" name="object 4"/>
          <p:cNvSpPr/>
          <p:nvPr/>
        </p:nvSpPr>
        <p:spPr>
          <a:xfrm>
            <a:off x="0" y="116205"/>
            <a:ext cx="549275" cy="38100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endParaRPr lang="zh-CN" altLang="zh-CN" sz="1800" dirty="0">
              <a:latin typeface="Arial" panose="020B0604020202020204" pitchFamily="34" charset="0"/>
            </a:endParaRPr>
          </a:p>
        </p:txBody>
      </p:sp>
      <p:sp>
        <p:nvSpPr>
          <p:cNvPr id="7173" name="文本框 2"/>
          <p:cNvSpPr txBox="1"/>
          <p:nvPr/>
        </p:nvSpPr>
        <p:spPr>
          <a:xfrm>
            <a:off x="25400" y="116205"/>
            <a:ext cx="39306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bg1"/>
                </a:solidFill>
                <a:ea typeface="思源黑体 CN Light" pitchFamily="34" charset="-122"/>
                <a:sym typeface="+mn-ea"/>
              </a:rPr>
              <a:t>锁</a:t>
            </a:r>
            <a:endParaRPr lang="en-US" altLang="en-US" sz="2000" b="1" dirty="0">
              <a:solidFill>
                <a:schemeClr val="bg1"/>
              </a:solidFill>
              <a:ea typeface="思源黑体 CN Light" pitchFamily="34" charset="-122"/>
              <a:sym typeface="+mn-ea"/>
            </a:endParaRPr>
          </a:p>
          <a:p>
            <a:pPr marL="0" lvl="0" indent="0">
              <a:spcBef>
                <a:spcPct val="0"/>
              </a:spcBef>
              <a:buFontTx/>
              <a:buNone/>
            </a:pPr>
            <a:endParaRPr lang="zh-CN" altLang="en-US" sz="2000" b="1" dirty="0">
              <a:solidFill>
                <a:schemeClr val="bg1"/>
              </a:solidFill>
              <a:latin typeface="思源黑体 CN Light" pitchFamily="34" charset="-122"/>
              <a:ea typeface="思源黑体 CN Light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127125" y="1341120"/>
            <a:ext cx="10346690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endParaRPr kumimoji="0" lang="zh-CN" sz="20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sz="2000" b="0" i="0" u="none" strike="noStrike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读锁</a:t>
            </a:r>
            <a:r>
              <a:rPr kumimoji="0" lang="zh-CN" sz="2000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（共享锁、S锁）：select ...  lock in share mode; </a:t>
            </a:r>
            <a:endParaRPr kumimoji="0" lang="zh-CN" sz="20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marR="0" lvl="1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sz="2000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r>
              <a:rPr kumimoji="0" lang="zh-CN" sz="2000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读锁是共享的，多个事务可以同时读取同一个资源，但不允许其他事务修改</a:t>
            </a:r>
            <a:endParaRPr kumimoji="0" lang="zh-CN" sz="20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marR="0" lvl="1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endParaRPr kumimoji="0" lang="zh-CN" sz="20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sz="2000" b="0" i="0" u="none" strike="noStrike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写锁</a:t>
            </a:r>
            <a:r>
              <a:rPr kumimoji="0" lang="zh-CN" sz="2000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（排它锁、X锁）：select ...  for update；</a:t>
            </a:r>
            <a:endParaRPr kumimoji="0" lang="zh-CN" sz="20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marR="0" lvl="1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sz="2000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r>
              <a:rPr lang="zh-CN" sz="2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写锁是排他的，会阻塞其他的写锁和读锁，</a:t>
            </a:r>
            <a:r>
              <a:rPr kumimoji="0" lang="zh-CN" sz="2000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update、delete、insert都会加写锁</a:t>
            </a:r>
            <a:endParaRPr kumimoji="0" lang="zh-CN" sz="20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53340"/>
            <a:ext cx="12357100" cy="6964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1" name="图片 3" descr="66-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5700" y="5967413"/>
            <a:ext cx="1038225" cy="8905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2" name="object 4"/>
          <p:cNvSpPr/>
          <p:nvPr/>
        </p:nvSpPr>
        <p:spPr>
          <a:xfrm>
            <a:off x="0" y="116205"/>
            <a:ext cx="1423035" cy="389255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endParaRPr lang="zh-CN" altLang="zh-CN" sz="1800" dirty="0">
              <a:latin typeface="Arial" panose="020B0604020202020204" pitchFamily="34" charset="0"/>
            </a:endParaRPr>
          </a:p>
        </p:txBody>
      </p:sp>
      <p:sp>
        <p:nvSpPr>
          <p:cNvPr id="7173" name="文本框 2"/>
          <p:cNvSpPr txBox="1"/>
          <p:nvPr/>
        </p:nvSpPr>
        <p:spPr>
          <a:xfrm>
            <a:off x="25400" y="116205"/>
            <a:ext cx="133667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sz="2000" b="1" dirty="0">
                <a:solidFill>
                  <a:schemeClr val="bg1"/>
                </a:solidFill>
                <a:ea typeface="思源黑体 CN Light" pitchFamily="34" charset="-122"/>
                <a:sym typeface="+mn-ea"/>
              </a:rPr>
              <a:t>MVCC</a:t>
            </a:r>
            <a:r>
              <a:rPr lang="zh-CN" altLang="en-US" sz="2000" b="1" dirty="0">
                <a:solidFill>
                  <a:schemeClr val="bg1"/>
                </a:solidFill>
                <a:ea typeface="思源黑体 CN Light" pitchFamily="34" charset="-122"/>
                <a:sym typeface="+mn-ea"/>
              </a:rPr>
              <a:t>机制</a:t>
            </a:r>
            <a:endParaRPr lang="zh-CN" altLang="en-US" sz="2000" b="1" dirty="0">
              <a:solidFill>
                <a:schemeClr val="bg1"/>
              </a:solidFill>
              <a:latin typeface="思源黑体 CN Light" pitchFamily="34" charset="-122"/>
              <a:ea typeface="思源黑体 CN Light" pitchFamily="34" charset="-122"/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69010" y="1196975"/>
            <a:ext cx="10346690" cy="378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endParaRPr kumimoji="0" lang="zh-CN" sz="20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marR="0" lvl="1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r>
              <a:rPr kumimoji="0" lang="zh-CN" sz="2000" b="0" i="0" u="none" strike="noStrike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MVCC(Multi-Version Concurrency Control)多版本并发控制</a:t>
            </a:r>
            <a:r>
              <a:rPr kumimoji="0" lang="zh-CN" sz="2000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，就可以做到读写不阻塞，且避免了类似脏读这样的问题，主要通过undo日志链来实现</a:t>
            </a:r>
            <a:endParaRPr kumimoji="0" lang="zh-CN" sz="20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marR="0" lvl="1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endParaRPr kumimoji="0" lang="zh-CN" sz="20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marR="0" lvl="1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r>
              <a:rPr kumimoji="0" lang="zh-CN" sz="2000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select操作是</a:t>
            </a:r>
            <a:r>
              <a:rPr kumimoji="0" lang="zh-CN" sz="2000" b="0" i="0" u="none" strike="noStrike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快照读</a:t>
            </a:r>
            <a:r>
              <a:rPr kumimoji="0" lang="zh-CN" sz="2000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（历史版本）</a:t>
            </a:r>
            <a:endParaRPr kumimoji="0" lang="zh-CN" sz="20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marR="0" lvl="1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endParaRPr kumimoji="0" lang="zh-CN" sz="20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marR="0" lvl="1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r>
              <a:rPr kumimoji="0" lang="zh-CN" sz="2000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insert、update和delete是</a:t>
            </a:r>
            <a:r>
              <a:rPr kumimoji="0" lang="zh-CN" sz="2000" b="0" i="0" u="none" strike="noStrike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当前读</a:t>
            </a:r>
            <a:r>
              <a:rPr kumimoji="0" lang="zh-CN" sz="2000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（当前版本）</a:t>
            </a:r>
            <a:endParaRPr kumimoji="0" lang="zh-CN" sz="20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marR="0" lvl="1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endParaRPr kumimoji="0" lang="zh-CN" sz="20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marR="0" lvl="1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endParaRPr kumimoji="0" lang="zh-CN" sz="20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marR="0" lvl="1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r>
              <a:rPr kumimoji="0" lang="zh-CN" sz="2000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read commit (读已提交) ，</a:t>
            </a:r>
            <a:r>
              <a:rPr kumimoji="0" lang="zh-CN" sz="2000" b="0" i="0" u="none" strike="noStrike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语句级快照</a:t>
            </a:r>
            <a:endParaRPr kumimoji="0" lang="zh-CN" sz="2000" b="0" i="0" u="none" strike="noStrike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marR="0" lvl="1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endParaRPr kumimoji="0" lang="zh-CN" sz="20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marR="0" lvl="1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r>
              <a:rPr kumimoji="0" lang="zh-CN" sz="2000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repeatable read (可重复读)，</a:t>
            </a:r>
            <a:r>
              <a:rPr kumimoji="0" lang="zh-CN" sz="2000" b="0" i="0" u="none" strike="noStrike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事务级快照</a:t>
            </a:r>
            <a:endParaRPr kumimoji="0" lang="zh-CN" sz="20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175" y="-53340"/>
            <a:ext cx="12357100" cy="6964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1" name="图片 3" descr="66-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5700" y="5967413"/>
            <a:ext cx="1038225" cy="8905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2" name="object 4"/>
          <p:cNvSpPr/>
          <p:nvPr/>
        </p:nvSpPr>
        <p:spPr>
          <a:xfrm>
            <a:off x="0" y="116205"/>
            <a:ext cx="1652905" cy="38354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endParaRPr lang="zh-CN" altLang="zh-CN" sz="1800" dirty="0">
              <a:latin typeface="Arial" panose="020B0604020202020204" pitchFamily="34" charset="0"/>
            </a:endParaRPr>
          </a:p>
        </p:txBody>
      </p:sp>
      <p:sp>
        <p:nvSpPr>
          <p:cNvPr id="7173" name="文本框 2"/>
          <p:cNvSpPr txBox="1"/>
          <p:nvPr/>
        </p:nvSpPr>
        <p:spPr>
          <a:xfrm>
            <a:off x="25400" y="116205"/>
            <a:ext cx="1515745" cy="3625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zh-CN" sz="2000" b="1" dirty="0">
                <a:solidFill>
                  <a:schemeClr val="bg1"/>
                </a:solidFill>
                <a:ea typeface="思源黑体 CN Light" pitchFamily="34" charset="-122"/>
                <a:sym typeface="+mn-ea"/>
              </a:rPr>
              <a:t>面试题剖析</a:t>
            </a:r>
            <a:endParaRPr lang="zh-CN" sz="2000" b="1" dirty="0">
              <a:solidFill>
                <a:schemeClr val="bg1"/>
              </a:solidFill>
              <a:latin typeface="思源黑体 CN Light" pitchFamily="34" charset="-122"/>
              <a:ea typeface="思源黑体 CN Light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357630" y="1701165"/>
            <a:ext cx="752475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r>
              <a:rPr kumimoji="0" lang="zh-CN" sz="2400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查询操作方法需要使用事务吗？</a:t>
            </a:r>
            <a:endParaRPr kumimoji="0" lang="zh-CN" sz="24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53340"/>
            <a:ext cx="12357100" cy="6964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1" name="图片 3" descr="66-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5700" y="5967413"/>
            <a:ext cx="1038225" cy="8905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2" name="object 4"/>
          <p:cNvSpPr/>
          <p:nvPr/>
        </p:nvSpPr>
        <p:spPr>
          <a:xfrm>
            <a:off x="0" y="116205"/>
            <a:ext cx="1533525" cy="42037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endParaRPr lang="zh-CN" altLang="zh-CN" sz="1800" dirty="0">
              <a:latin typeface="Arial" panose="020B0604020202020204" pitchFamily="34" charset="0"/>
            </a:endParaRPr>
          </a:p>
        </p:txBody>
      </p:sp>
      <p:sp>
        <p:nvSpPr>
          <p:cNvPr id="7173" name="文本框 2"/>
          <p:cNvSpPr txBox="1"/>
          <p:nvPr/>
        </p:nvSpPr>
        <p:spPr>
          <a:xfrm>
            <a:off x="25400" y="116205"/>
            <a:ext cx="148590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zh-CN" sz="2000" b="1" dirty="0">
                <a:solidFill>
                  <a:schemeClr val="bg1"/>
                </a:solidFill>
                <a:ea typeface="思源黑体 CN Light" pitchFamily="34" charset="-122"/>
                <a:sym typeface="+mn-ea"/>
              </a:rPr>
              <a:t>事务持久性</a:t>
            </a:r>
            <a:endParaRPr lang="zh-CN" sz="2000" b="1" dirty="0">
              <a:solidFill>
                <a:schemeClr val="bg1"/>
              </a:solidFill>
              <a:latin typeface="思源黑体 CN Light" pitchFamily="34" charset="-122"/>
              <a:ea typeface="思源黑体 CN Light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69010" y="1196975"/>
            <a:ext cx="10346690" cy="2553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endParaRPr kumimoji="0" lang="zh-CN" sz="20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marR="0" lvl="1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r>
              <a:rPr kumimoji="0" lang="zh-CN" sz="2000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MySQL引入了redo log，Buffer Pool内存写完了，然后会写一份redo log，这份redo log记载着这次在某个页上做了什么修改。</a:t>
            </a:r>
            <a:endParaRPr kumimoji="0" lang="zh-CN" sz="20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marR="0" lvl="1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endParaRPr kumimoji="0" lang="zh-CN" sz="20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marR="0" lvl="1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r>
              <a:rPr kumimoji="0" lang="zh-CN" sz="2000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即便MySQL在中途挂了，我们还可以根据redo log来对数据进行恢复。</a:t>
            </a:r>
            <a:endParaRPr kumimoji="0" lang="zh-CN" sz="20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marR="0" lvl="1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endParaRPr kumimoji="0" lang="zh-CN" sz="20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marR="0" lvl="1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r>
              <a:rPr kumimoji="0" lang="zh-CN" sz="2000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redo log 是顺序写的，写入速度很快。并且它记录的是物理修改（xxxx页做了xxx修改），文件的体积很小，恢复速度也很快。</a:t>
            </a:r>
            <a:endParaRPr kumimoji="0" lang="zh-CN" sz="20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53340"/>
            <a:ext cx="12357100" cy="6964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1" name="图片 3" descr="66-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5700" y="5967413"/>
            <a:ext cx="1038225" cy="8905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2" name="object 4"/>
          <p:cNvSpPr/>
          <p:nvPr/>
        </p:nvSpPr>
        <p:spPr>
          <a:xfrm>
            <a:off x="0" y="116205"/>
            <a:ext cx="1533525" cy="42037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endParaRPr lang="zh-CN" altLang="zh-CN" sz="1800" dirty="0">
              <a:latin typeface="Arial" panose="020B0604020202020204" pitchFamily="34" charset="0"/>
            </a:endParaRPr>
          </a:p>
        </p:txBody>
      </p:sp>
      <p:sp>
        <p:nvSpPr>
          <p:cNvPr id="7173" name="文本框 2"/>
          <p:cNvSpPr txBox="1"/>
          <p:nvPr/>
        </p:nvSpPr>
        <p:spPr>
          <a:xfrm>
            <a:off x="25400" y="116205"/>
            <a:ext cx="148590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zh-CN" sz="2000" b="1" dirty="0">
                <a:solidFill>
                  <a:schemeClr val="bg1"/>
                </a:solidFill>
                <a:ea typeface="思源黑体 CN Light" pitchFamily="34" charset="-122"/>
                <a:sym typeface="+mn-ea"/>
              </a:rPr>
              <a:t>事务持久性</a:t>
            </a:r>
            <a:endParaRPr lang="zh-CN" sz="2000" b="1" dirty="0">
              <a:solidFill>
                <a:schemeClr val="bg1"/>
              </a:solidFill>
              <a:latin typeface="思源黑体 CN Light" pitchFamily="34" charset="-122"/>
              <a:ea typeface="思源黑体 CN Light" pitchFamily="34" charset="-122"/>
            </a:endParaRPr>
          </a:p>
        </p:txBody>
      </p:sp>
      <p:pic>
        <p:nvPicPr>
          <p:cNvPr id="3" name="图片 2" descr="Mysql执行过程与Innodb底层原理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9855" y="476885"/>
            <a:ext cx="6891655" cy="598741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YjI5MWEwOGZkYTlmNTFiMzViNDMwMjI3MmUzY2YyMjUifQ=="/>
  <p:tag name="KSO_WPP_MARK_KEY" val="a29a38dc-1655-4573-ac7e-74655cdfb7a6"/>
</p:tagLst>
</file>

<file path=ppt/theme/theme1.xml><?xml version="1.0" encoding="utf-8"?>
<a:theme xmlns:a="http://schemas.openxmlformats.org/drawingml/2006/main" name="Office 主题">
  <a:themeElements>
    <a:clrScheme name="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1248</Words>
  <Application>WPS 演示</Application>
  <PresentationFormat>宽屏</PresentationFormat>
  <Paragraphs>103</Paragraphs>
  <Slides>11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2" baseType="lpstr">
      <vt:lpstr>Arial</vt:lpstr>
      <vt:lpstr>宋体</vt:lpstr>
      <vt:lpstr>Wingdings</vt:lpstr>
      <vt:lpstr>Calibri</vt:lpstr>
      <vt:lpstr>微软雅黑</vt:lpstr>
      <vt:lpstr>思源黑体 CN Medium</vt:lpstr>
      <vt:lpstr>黑体</vt:lpstr>
      <vt:lpstr>思源黑体 CN Normal</vt:lpstr>
      <vt:lpstr>思源黑体 CN Light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rogerjsliu(刘骏嵩)</dc:creator>
  <cp:lastModifiedBy>aaron</cp:lastModifiedBy>
  <cp:revision>1468</cp:revision>
  <cp:lastPrinted>2016-12-15T14:51:00Z</cp:lastPrinted>
  <dcterms:created xsi:type="dcterms:W3CDTF">2014-12-23T12:00:00Z</dcterms:created>
  <dcterms:modified xsi:type="dcterms:W3CDTF">2023-01-13T14:37:13Z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435E4EBC681B4F3087F0CEE1F45B296E</vt:lpwstr>
  </property>
</Properties>
</file>