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5" r:id="rId3"/>
  </p:sldMasterIdLst>
  <p:notesMasterIdLst>
    <p:notesMasterId r:id="rId6"/>
  </p:notesMasterIdLst>
  <p:handoutMasterIdLst>
    <p:handoutMasterId r:id="rId24"/>
  </p:handoutMasterIdLst>
  <p:sldIdLst>
    <p:sldId id="834" r:id="rId4"/>
    <p:sldId id="434" r:id="rId5"/>
    <p:sldId id="836" r:id="rId7"/>
    <p:sldId id="837" r:id="rId8"/>
    <p:sldId id="838" r:id="rId9"/>
    <p:sldId id="839" r:id="rId10"/>
    <p:sldId id="840" r:id="rId11"/>
    <p:sldId id="841" r:id="rId12"/>
    <p:sldId id="842" r:id="rId13"/>
    <p:sldId id="843" r:id="rId14"/>
    <p:sldId id="844" r:id="rId15"/>
    <p:sldId id="845" r:id="rId16"/>
    <p:sldId id="846" r:id="rId17"/>
    <p:sldId id="847" r:id="rId18"/>
    <p:sldId id="848" r:id="rId19"/>
    <p:sldId id="849" r:id="rId20"/>
    <p:sldId id="850" r:id="rId21"/>
    <p:sldId id="851" r:id="rId22"/>
    <p:sldId id="852" r:id="rId23"/>
  </p:sldIdLst>
  <p:sldSz cx="9144000" cy="5143500" type="screen16x9"/>
  <p:notesSz cx="6858000" cy="9144000"/>
  <p:defaultTex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angguo" initials="y"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10327B"/>
    <a:srgbClr val="E0E0E0"/>
    <a:srgbClr val="EFEFEF"/>
    <a:srgbClr val="2E4864"/>
    <a:srgbClr val="FAFAFA"/>
    <a:srgbClr val="FDFDFD"/>
    <a:srgbClr val="838E63"/>
    <a:srgbClr val="27506E"/>
    <a:srgbClr val="F3F3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5852" autoAdjust="0"/>
  </p:normalViewPr>
  <p:slideViewPr>
    <p:cSldViewPr snapToGrid="0" showGuides="1">
      <p:cViewPr varScale="1">
        <p:scale>
          <a:sx n="128" d="100"/>
          <a:sy n="128" d="100"/>
        </p:scale>
        <p:origin x="72" y="134"/>
      </p:cViewPr>
      <p:guideLst>
        <p:guide orient="horz" pos="3108"/>
        <p:guide pos="329"/>
        <p:guide orient="horz" pos="175"/>
        <p:guide pos="2985"/>
        <p:guide orient="horz" pos="1592"/>
        <p:guide pos="5471"/>
      </p:guideLst>
    </p:cSldViewPr>
  </p:slideViewPr>
  <p:notesTextViewPr>
    <p:cViewPr>
      <p:scale>
        <a:sx n="1" d="1"/>
        <a:sy n="1" d="1"/>
      </p:scale>
      <p:origin x="0" y="0"/>
    </p:cViewPr>
  </p:notesTextViewPr>
  <p:notesViewPr>
    <p:cSldViewPr snapToGrid="0">
      <p:cViewPr varScale="1">
        <p:scale>
          <a:sx n="65" d="100"/>
          <a:sy n="65" d="100"/>
        </p:scale>
        <p:origin x="2227" y="43"/>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notesMaster" Target="notesMasters/notesMaster1.xml"/><Relationship Id="rId5" Type="http://schemas.openxmlformats.org/officeDocument/2006/relationships/slide" Target="slides/slide2.xml"/><Relationship Id="rId4" Type="http://schemas.openxmlformats.org/officeDocument/2006/relationships/slide" Target="slides/slide1.xml"/><Relationship Id="rId3" Type="http://schemas.openxmlformats.org/officeDocument/2006/relationships/slideMaster" Target="slideMasters/slideMaster2.xml"/><Relationship Id="rId28" Type="http://schemas.openxmlformats.org/officeDocument/2006/relationships/commentAuthors" Target="commentAuthors.xml"/><Relationship Id="rId27" Type="http://schemas.openxmlformats.org/officeDocument/2006/relationships/tableStyles" Target="tableStyles.xml"/><Relationship Id="rId26" Type="http://schemas.openxmlformats.org/officeDocument/2006/relationships/viewProps" Target="viewProps.xml"/><Relationship Id="rId25" Type="http://schemas.openxmlformats.org/officeDocument/2006/relationships/presProps" Target="presProps.xml"/><Relationship Id="rId24" Type="http://schemas.openxmlformats.org/officeDocument/2006/relationships/handoutMaster" Target="handoutMasters/handoutMaster1.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2DC7E0A-FE25-4298-B2A5-F81E4409DC3D}"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3404E8C-F5F4-4E78-B894-8ABE74AB9ABE}"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DB2BC2-E36F-4014-826D-67C3AA5D550C}"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64EC1F-4C1A-4575-A29E-535B091AA911}"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D64EC1F-4C1A-4575-A29E-535B091AA911}"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D64EC1F-4C1A-4575-A29E-535B091AA911}"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D64EC1F-4C1A-4575-A29E-535B091AA911}"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D64EC1F-4C1A-4575-A29E-535B091AA911}"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D64EC1F-4C1A-4575-A29E-535B091AA911}"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D64EC1F-4C1A-4575-A29E-535B091AA911}"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D64EC1F-4C1A-4575-A29E-535B091AA911}"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D64EC1F-4C1A-4575-A29E-535B091AA911}"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D64EC1F-4C1A-4575-A29E-535B091AA911}"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D64EC1F-4C1A-4575-A29E-535B091AA911}"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D64EC1F-4C1A-4575-A29E-535B091AA911}"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D64EC1F-4C1A-4575-A29E-535B091AA911}"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D64EC1F-4C1A-4575-A29E-535B091AA911}"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grpSp>
        <p:nvGrpSpPr>
          <p:cNvPr id="7" name="组合 6"/>
          <p:cNvGrpSpPr/>
          <p:nvPr userDrawn="1"/>
        </p:nvGrpSpPr>
        <p:grpSpPr>
          <a:xfrm>
            <a:off x="337511" y="183664"/>
            <a:ext cx="528375" cy="484787"/>
            <a:chOff x="1417110" y="1933669"/>
            <a:chExt cx="1827515" cy="1676757"/>
          </a:xfrm>
        </p:grpSpPr>
        <p:sp>
          <p:nvSpPr>
            <p:cNvPr id="8" name="椭圆 7"/>
            <p:cNvSpPr/>
            <p:nvPr/>
          </p:nvSpPr>
          <p:spPr>
            <a:xfrm>
              <a:off x="1491775" y="1933669"/>
              <a:ext cx="1676757" cy="1676757"/>
            </a:xfrm>
            <a:prstGeom prst="ellipse">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椭圆 8"/>
            <p:cNvSpPr/>
            <p:nvPr/>
          </p:nvSpPr>
          <p:spPr>
            <a:xfrm>
              <a:off x="1686851" y="2118291"/>
              <a:ext cx="1307513" cy="1307513"/>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椭圆 9"/>
            <p:cNvSpPr/>
            <p:nvPr/>
          </p:nvSpPr>
          <p:spPr>
            <a:xfrm>
              <a:off x="2772931" y="1944597"/>
              <a:ext cx="390517" cy="390517"/>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椭圆 10"/>
            <p:cNvSpPr/>
            <p:nvPr/>
          </p:nvSpPr>
          <p:spPr>
            <a:xfrm>
              <a:off x="1417110" y="2261397"/>
              <a:ext cx="286781" cy="286781"/>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椭圆 11"/>
            <p:cNvSpPr/>
            <p:nvPr/>
          </p:nvSpPr>
          <p:spPr>
            <a:xfrm>
              <a:off x="1686851" y="3308201"/>
              <a:ext cx="220530" cy="220530"/>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nvSpPr>
          <p:spPr>
            <a:xfrm>
              <a:off x="3016329" y="2979248"/>
              <a:ext cx="228296" cy="228296"/>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9" name="组合 18"/>
          <p:cNvGrpSpPr/>
          <p:nvPr userDrawn="1"/>
        </p:nvGrpSpPr>
        <p:grpSpPr>
          <a:xfrm>
            <a:off x="4327620" y="4992118"/>
            <a:ext cx="519193" cy="94600"/>
            <a:chOff x="3510366" y="-2733"/>
            <a:chExt cx="1300959" cy="237042"/>
          </a:xfrm>
        </p:grpSpPr>
        <p:sp>
          <p:nvSpPr>
            <p:cNvPr id="20" name="椭圆 19"/>
            <p:cNvSpPr/>
            <p:nvPr userDrawn="1"/>
          </p:nvSpPr>
          <p:spPr>
            <a:xfrm>
              <a:off x="3510366" y="-2733"/>
              <a:ext cx="237042" cy="237042"/>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椭圆 20"/>
            <p:cNvSpPr/>
            <p:nvPr userDrawn="1"/>
          </p:nvSpPr>
          <p:spPr>
            <a:xfrm>
              <a:off x="3865005" y="-2733"/>
              <a:ext cx="237042" cy="237042"/>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椭圆 21"/>
            <p:cNvSpPr/>
            <p:nvPr userDrawn="1"/>
          </p:nvSpPr>
          <p:spPr>
            <a:xfrm>
              <a:off x="4219644" y="-2733"/>
              <a:ext cx="237042" cy="237042"/>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椭圆 22"/>
            <p:cNvSpPr/>
            <p:nvPr userDrawn="1"/>
          </p:nvSpPr>
          <p:spPr>
            <a:xfrm>
              <a:off x="4574283" y="-2733"/>
              <a:ext cx="237042" cy="237042"/>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628650" y="1370013"/>
            <a:ext cx="3867150" cy="3262312"/>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4648200" y="1370013"/>
            <a:ext cx="3867150" cy="3262312"/>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F10F7005-9383-42C0-A374-E507AD6B23EE}"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495EA4E-3D33-45DE-B4D9-3F7D650B8951}" type="slidenum">
              <a:rPr lang="zh-CN" altLang="en-US" smtClean="0"/>
            </a:fld>
            <a:endParaRPr lang="zh-CN" altLang="en-US"/>
          </a:p>
        </p:txBody>
      </p:sp>
    </p:spTree>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274638"/>
            <a:ext cx="7886700" cy="993775"/>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630238" y="1879600"/>
            <a:ext cx="3868737" cy="2762250"/>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4629150" y="1879600"/>
            <a:ext cx="3887788" cy="2762250"/>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F10F7005-9383-42C0-A374-E507AD6B23EE}"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9495EA4E-3D33-45DE-B4D9-3F7D650B8951}" type="slidenum">
              <a:rPr lang="zh-CN" altLang="en-US" smtClean="0"/>
            </a:fld>
            <a:endParaRPr lang="zh-CN" altLang="en-US"/>
          </a:p>
        </p:txBody>
      </p:sp>
    </p:spTree>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F10F7005-9383-42C0-A374-E507AD6B23E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495EA4E-3D33-45DE-B4D9-3F7D650B8951}" type="slidenum">
              <a:rPr lang="zh-CN" altLang="en-US" smtClean="0"/>
            </a:fld>
            <a:endParaRPr lang="zh-CN" altLang="en-US"/>
          </a:p>
        </p:txBody>
      </p:sp>
    </p:spTree>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10F7005-9383-42C0-A374-E507AD6B23EE}"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9495EA4E-3D33-45DE-B4D9-3F7D650B8951}" type="slidenum">
              <a:rPr lang="zh-CN" altLang="en-US" smtClean="0"/>
            </a:fld>
            <a:endParaRPr lang="zh-CN" altLang="en-US"/>
          </a:p>
        </p:txBody>
      </p:sp>
    </p:spTree>
  </p:cSld>
  <p:clrMapOvr>
    <a:masterClrMapping/>
  </p:clrMapOvr>
  <p:transition spd="slow">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342900"/>
            <a:ext cx="2949575" cy="120015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F10F7005-9383-42C0-A374-E507AD6B23EE}"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495EA4E-3D33-45DE-B4D9-3F7D650B8951}" type="slidenum">
              <a:rPr lang="zh-CN" altLang="en-US" smtClean="0"/>
            </a:fld>
            <a:endParaRPr lang="zh-CN" altLang="en-US"/>
          </a:p>
        </p:txBody>
      </p:sp>
    </p:spTree>
  </p:cSld>
  <p:clrMapOvr>
    <a:masterClrMapping/>
  </p:clrMapOvr>
  <p:transition spd="slow">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342900"/>
            <a:ext cx="2949575" cy="120015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F10F7005-9383-42C0-A374-E507AD6B23EE}"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495EA4E-3D33-45DE-B4D9-3F7D650B8951}" type="slidenum">
              <a:rPr lang="zh-CN" altLang="en-US" smtClean="0"/>
            </a:fld>
            <a:endParaRPr lang="zh-CN" altLang="en-US"/>
          </a:p>
        </p:txBody>
      </p:sp>
    </p:spTree>
  </p:cSld>
  <p:clrMapOvr>
    <a:masterClrMapping/>
  </p:clrMapOvr>
  <p:transition spd="slow">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10F7005-9383-42C0-A374-E507AD6B23E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495EA4E-3D33-45DE-B4D9-3F7D650B8951}" type="slidenum">
              <a:rPr lang="zh-CN" altLang="en-US" smtClean="0"/>
            </a:fld>
            <a:endParaRPr lang="zh-CN" altLang="en-US"/>
          </a:p>
        </p:txBody>
      </p:sp>
    </p:spTree>
  </p:cSld>
  <p:clrMapOvr>
    <a:masterClrMapping/>
  </p:clrMapOvr>
  <p:transition spd="slow">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274638"/>
            <a:ext cx="1971675" cy="4357687"/>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628650" y="274638"/>
            <a:ext cx="5762625" cy="4357687"/>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10F7005-9383-42C0-A374-E507AD6B23E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495EA4E-3D33-45DE-B4D9-3F7D650B8951}" type="slidenum">
              <a:rPr lang="zh-CN" altLang="en-US" smtClean="0"/>
            </a:fld>
            <a:endParaRPr lang="zh-CN" altLang="en-US"/>
          </a:p>
        </p:txBody>
      </p:sp>
    </p:spTree>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grpSp>
        <p:nvGrpSpPr>
          <p:cNvPr id="7" name="组合 6"/>
          <p:cNvGrpSpPr/>
          <p:nvPr userDrawn="1"/>
        </p:nvGrpSpPr>
        <p:grpSpPr>
          <a:xfrm>
            <a:off x="337511" y="183664"/>
            <a:ext cx="528375" cy="484787"/>
            <a:chOff x="1417110" y="1933669"/>
            <a:chExt cx="1827515" cy="1676757"/>
          </a:xfrm>
        </p:grpSpPr>
        <p:sp>
          <p:nvSpPr>
            <p:cNvPr id="8" name="椭圆 7"/>
            <p:cNvSpPr/>
            <p:nvPr/>
          </p:nvSpPr>
          <p:spPr>
            <a:xfrm>
              <a:off x="1491775" y="1933669"/>
              <a:ext cx="1676757" cy="1676757"/>
            </a:xfrm>
            <a:prstGeom prst="ellipse">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椭圆 8"/>
            <p:cNvSpPr/>
            <p:nvPr/>
          </p:nvSpPr>
          <p:spPr>
            <a:xfrm>
              <a:off x="1686851" y="2118291"/>
              <a:ext cx="1307513" cy="1307513"/>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椭圆 9"/>
            <p:cNvSpPr/>
            <p:nvPr/>
          </p:nvSpPr>
          <p:spPr>
            <a:xfrm>
              <a:off x="2772931" y="1944597"/>
              <a:ext cx="390517" cy="390517"/>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椭圆 10"/>
            <p:cNvSpPr/>
            <p:nvPr/>
          </p:nvSpPr>
          <p:spPr>
            <a:xfrm>
              <a:off x="1417110" y="2261397"/>
              <a:ext cx="286781" cy="286781"/>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椭圆 11"/>
            <p:cNvSpPr/>
            <p:nvPr/>
          </p:nvSpPr>
          <p:spPr>
            <a:xfrm>
              <a:off x="1686851" y="3308201"/>
              <a:ext cx="220530" cy="220530"/>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nvSpPr>
          <p:spPr>
            <a:xfrm>
              <a:off x="3016329" y="2979248"/>
              <a:ext cx="228296" cy="228296"/>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8" name="组合 17"/>
          <p:cNvGrpSpPr/>
          <p:nvPr userDrawn="1"/>
        </p:nvGrpSpPr>
        <p:grpSpPr>
          <a:xfrm>
            <a:off x="4327620" y="4992118"/>
            <a:ext cx="519193" cy="94600"/>
            <a:chOff x="3510366" y="-2733"/>
            <a:chExt cx="1300959" cy="237042"/>
          </a:xfrm>
        </p:grpSpPr>
        <p:sp>
          <p:nvSpPr>
            <p:cNvPr id="14" name="椭圆 13"/>
            <p:cNvSpPr/>
            <p:nvPr userDrawn="1"/>
          </p:nvSpPr>
          <p:spPr>
            <a:xfrm>
              <a:off x="3510366" y="-2733"/>
              <a:ext cx="237042" cy="237042"/>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userDrawn="1"/>
          </p:nvSpPr>
          <p:spPr>
            <a:xfrm>
              <a:off x="3865005" y="-2733"/>
              <a:ext cx="237042" cy="237042"/>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userDrawn="1"/>
          </p:nvSpPr>
          <p:spPr>
            <a:xfrm>
              <a:off x="4219644" y="-2733"/>
              <a:ext cx="237042" cy="237042"/>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userDrawn="1"/>
          </p:nvSpPr>
          <p:spPr>
            <a:xfrm>
              <a:off x="4574283" y="-2733"/>
              <a:ext cx="237042" cy="237042"/>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9" name="Picture Placeholder 7"/>
          <p:cNvSpPr>
            <a:spLocks noGrp="1"/>
          </p:cNvSpPr>
          <p:nvPr>
            <p:ph type="pic" sz="quarter" idx="12"/>
          </p:nvPr>
        </p:nvSpPr>
        <p:spPr>
          <a:xfrm>
            <a:off x="337511" y="1088314"/>
            <a:ext cx="8499413" cy="2734860"/>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200">
                <a:solidFill>
                  <a:schemeClr val="tx1">
                    <a:lumMod val="85000"/>
                    <a:lumOff val="15000"/>
                  </a:schemeClr>
                </a:solidFill>
                <a:latin typeface="+mj-lt"/>
              </a:defRPr>
            </a:lvl1pPr>
          </a:lstStyle>
          <a:p>
            <a:pPr marL="0" lvl="0" algn="ctr"/>
            <a:endParaRPr lang="en-US"/>
          </a:p>
        </p:txBody>
      </p:sp>
    </p:spTree>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grpSp>
        <p:nvGrpSpPr>
          <p:cNvPr id="7" name="组合 6"/>
          <p:cNvGrpSpPr/>
          <p:nvPr userDrawn="1"/>
        </p:nvGrpSpPr>
        <p:grpSpPr>
          <a:xfrm>
            <a:off x="337511" y="183664"/>
            <a:ext cx="528375" cy="484787"/>
            <a:chOff x="1417110" y="1933669"/>
            <a:chExt cx="1827515" cy="1676757"/>
          </a:xfrm>
        </p:grpSpPr>
        <p:sp>
          <p:nvSpPr>
            <p:cNvPr id="8" name="椭圆 7"/>
            <p:cNvSpPr/>
            <p:nvPr/>
          </p:nvSpPr>
          <p:spPr>
            <a:xfrm>
              <a:off x="1491775" y="1933669"/>
              <a:ext cx="1676757" cy="1676757"/>
            </a:xfrm>
            <a:prstGeom prst="ellipse">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椭圆 8"/>
            <p:cNvSpPr/>
            <p:nvPr/>
          </p:nvSpPr>
          <p:spPr>
            <a:xfrm>
              <a:off x="1686851" y="2118291"/>
              <a:ext cx="1307513" cy="1307513"/>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椭圆 9"/>
            <p:cNvSpPr/>
            <p:nvPr/>
          </p:nvSpPr>
          <p:spPr>
            <a:xfrm>
              <a:off x="2772931" y="1944597"/>
              <a:ext cx="390517" cy="390517"/>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椭圆 10"/>
            <p:cNvSpPr/>
            <p:nvPr/>
          </p:nvSpPr>
          <p:spPr>
            <a:xfrm>
              <a:off x="1417110" y="2261397"/>
              <a:ext cx="286781" cy="286781"/>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椭圆 11"/>
            <p:cNvSpPr/>
            <p:nvPr/>
          </p:nvSpPr>
          <p:spPr>
            <a:xfrm>
              <a:off x="1686851" y="3308201"/>
              <a:ext cx="220530" cy="220530"/>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nvSpPr>
          <p:spPr>
            <a:xfrm>
              <a:off x="3016329" y="2979248"/>
              <a:ext cx="228296" cy="228296"/>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8" name="组合 17"/>
          <p:cNvGrpSpPr/>
          <p:nvPr userDrawn="1"/>
        </p:nvGrpSpPr>
        <p:grpSpPr>
          <a:xfrm>
            <a:off x="4327620" y="4992118"/>
            <a:ext cx="519193" cy="94600"/>
            <a:chOff x="3510366" y="-2733"/>
            <a:chExt cx="1300959" cy="237042"/>
          </a:xfrm>
        </p:grpSpPr>
        <p:sp>
          <p:nvSpPr>
            <p:cNvPr id="14" name="椭圆 13"/>
            <p:cNvSpPr/>
            <p:nvPr userDrawn="1"/>
          </p:nvSpPr>
          <p:spPr>
            <a:xfrm>
              <a:off x="3510366" y="-2733"/>
              <a:ext cx="237042" cy="237042"/>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userDrawn="1"/>
          </p:nvSpPr>
          <p:spPr>
            <a:xfrm>
              <a:off x="3865005" y="-2733"/>
              <a:ext cx="237042" cy="237042"/>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userDrawn="1"/>
          </p:nvSpPr>
          <p:spPr>
            <a:xfrm>
              <a:off x="4219644" y="-2733"/>
              <a:ext cx="237042" cy="237042"/>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userDrawn="1"/>
          </p:nvSpPr>
          <p:spPr>
            <a:xfrm>
              <a:off x="4574283" y="-2733"/>
              <a:ext cx="237042" cy="237042"/>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1" name="Picture Placeholder 7"/>
          <p:cNvSpPr>
            <a:spLocks noGrp="1"/>
          </p:cNvSpPr>
          <p:nvPr>
            <p:ph type="pic" sz="quarter" idx="12"/>
          </p:nvPr>
        </p:nvSpPr>
        <p:spPr>
          <a:xfrm>
            <a:off x="4921458" y="781003"/>
            <a:ext cx="1836773" cy="2046173"/>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200">
                <a:solidFill>
                  <a:schemeClr val="tx1">
                    <a:lumMod val="85000"/>
                    <a:lumOff val="15000"/>
                  </a:schemeClr>
                </a:solidFill>
                <a:latin typeface="+mj-lt"/>
              </a:defRPr>
            </a:lvl1pPr>
          </a:lstStyle>
          <a:p>
            <a:pPr marL="0" lvl="0" algn="ctr"/>
            <a:endParaRPr lang="en-US"/>
          </a:p>
        </p:txBody>
      </p:sp>
      <p:sp>
        <p:nvSpPr>
          <p:cNvPr id="22" name="Picture Placeholder 7"/>
          <p:cNvSpPr>
            <a:spLocks noGrp="1"/>
          </p:cNvSpPr>
          <p:nvPr>
            <p:ph type="pic" sz="quarter" idx="13"/>
          </p:nvPr>
        </p:nvSpPr>
        <p:spPr>
          <a:xfrm>
            <a:off x="6824904" y="2328028"/>
            <a:ext cx="1836773" cy="2519065"/>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200">
                <a:solidFill>
                  <a:schemeClr val="tx1">
                    <a:lumMod val="85000"/>
                    <a:lumOff val="15000"/>
                  </a:schemeClr>
                </a:solidFill>
                <a:latin typeface="+mj-lt"/>
              </a:defRPr>
            </a:lvl1pPr>
          </a:lstStyle>
          <a:p>
            <a:pPr marL="0" lvl="0" algn="ctr"/>
            <a:endParaRPr lang="en-US"/>
          </a:p>
        </p:txBody>
      </p:sp>
      <p:sp>
        <p:nvSpPr>
          <p:cNvPr id="23" name="Picture Placeholder 7"/>
          <p:cNvSpPr>
            <a:spLocks noGrp="1"/>
          </p:cNvSpPr>
          <p:nvPr>
            <p:ph type="pic" sz="quarter" idx="14"/>
          </p:nvPr>
        </p:nvSpPr>
        <p:spPr>
          <a:xfrm>
            <a:off x="6824904" y="777552"/>
            <a:ext cx="1836773" cy="1473306"/>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200">
                <a:solidFill>
                  <a:schemeClr val="tx1">
                    <a:lumMod val="85000"/>
                    <a:lumOff val="15000"/>
                  </a:schemeClr>
                </a:solidFill>
                <a:latin typeface="+mj-lt"/>
              </a:defRPr>
            </a:lvl1pPr>
          </a:lstStyle>
          <a:p>
            <a:pPr marL="0" lvl="0" algn="ctr"/>
            <a:endParaRPr lang="en-US"/>
          </a:p>
        </p:txBody>
      </p:sp>
      <p:sp>
        <p:nvSpPr>
          <p:cNvPr id="24" name="Picture Placeholder 7"/>
          <p:cNvSpPr>
            <a:spLocks noGrp="1"/>
          </p:cNvSpPr>
          <p:nvPr>
            <p:ph type="pic" sz="quarter" idx="15"/>
          </p:nvPr>
        </p:nvSpPr>
        <p:spPr>
          <a:xfrm>
            <a:off x="4921458" y="2911151"/>
            <a:ext cx="1836773" cy="1935942"/>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200">
                <a:solidFill>
                  <a:schemeClr val="tx1">
                    <a:lumMod val="85000"/>
                    <a:lumOff val="15000"/>
                  </a:schemeClr>
                </a:solidFill>
                <a:latin typeface="+mj-lt"/>
              </a:defRPr>
            </a:lvl1pPr>
          </a:lstStyle>
          <a:p>
            <a:pPr marL="0" lvl="0" algn="ctr"/>
            <a:endParaRPr lang="en-US"/>
          </a:p>
        </p:txBody>
      </p:sp>
      <p:cxnSp>
        <p:nvCxnSpPr>
          <p:cNvPr id="19" name="直接连接符 18"/>
          <p:cNvCxnSpPr/>
          <p:nvPr userDrawn="1"/>
        </p:nvCxnSpPr>
        <p:spPr>
          <a:xfrm>
            <a:off x="1032788" y="522218"/>
            <a:ext cx="310126"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grpSp>
        <p:nvGrpSpPr>
          <p:cNvPr id="7" name="组合 6"/>
          <p:cNvGrpSpPr/>
          <p:nvPr userDrawn="1"/>
        </p:nvGrpSpPr>
        <p:grpSpPr>
          <a:xfrm>
            <a:off x="337511" y="183664"/>
            <a:ext cx="528375" cy="484787"/>
            <a:chOff x="1417110" y="1933669"/>
            <a:chExt cx="1827515" cy="1676757"/>
          </a:xfrm>
        </p:grpSpPr>
        <p:sp>
          <p:nvSpPr>
            <p:cNvPr id="8" name="椭圆 7"/>
            <p:cNvSpPr/>
            <p:nvPr/>
          </p:nvSpPr>
          <p:spPr>
            <a:xfrm>
              <a:off x="1491775" y="1933669"/>
              <a:ext cx="1676757" cy="1676757"/>
            </a:xfrm>
            <a:prstGeom prst="ellipse">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椭圆 8"/>
            <p:cNvSpPr/>
            <p:nvPr/>
          </p:nvSpPr>
          <p:spPr>
            <a:xfrm>
              <a:off x="1686851" y="2118291"/>
              <a:ext cx="1307513" cy="1307513"/>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椭圆 9"/>
            <p:cNvSpPr/>
            <p:nvPr/>
          </p:nvSpPr>
          <p:spPr>
            <a:xfrm>
              <a:off x="2772931" y="1944597"/>
              <a:ext cx="390517" cy="390517"/>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椭圆 10"/>
            <p:cNvSpPr/>
            <p:nvPr/>
          </p:nvSpPr>
          <p:spPr>
            <a:xfrm>
              <a:off x="1417110" y="2261397"/>
              <a:ext cx="286781" cy="286781"/>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椭圆 11"/>
            <p:cNvSpPr/>
            <p:nvPr/>
          </p:nvSpPr>
          <p:spPr>
            <a:xfrm>
              <a:off x="1686851" y="3308201"/>
              <a:ext cx="220530" cy="220530"/>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p:cNvSpPr/>
            <p:nvPr/>
          </p:nvSpPr>
          <p:spPr>
            <a:xfrm>
              <a:off x="3016329" y="2979248"/>
              <a:ext cx="228296" cy="228296"/>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18" name="组合 17"/>
          <p:cNvGrpSpPr/>
          <p:nvPr userDrawn="1"/>
        </p:nvGrpSpPr>
        <p:grpSpPr>
          <a:xfrm>
            <a:off x="4327620" y="4992118"/>
            <a:ext cx="519193" cy="94600"/>
            <a:chOff x="3510366" y="-2733"/>
            <a:chExt cx="1300959" cy="237042"/>
          </a:xfrm>
        </p:grpSpPr>
        <p:sp>
          <p:nvSpPr>
            <p:cNvPr id="14" name="椭圆 13"/>
            <p:cNvSpPr/>
            <p:nvPr userDrawn="1"/>
          </p:nvSpPr>
          <p:spPr>
            <a:xfrm>
              <a:off x="3510366" y="-2733"/>
              <a:ext cx="237042" cy="237042"/>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userDrawn="1"/>
          </p:nvSpPr>
          <p:spPr>
            <a:xfrm>
              <a:off x="3865005" y="-2733"/>
              <a:ext cx="237042" cy="237042"/>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userDrawn="1"/>
          </p:nvSpPr>
          <p:spPr>
            <a:xfrm>
              <a:off x="4219644" y="-2733"/>
              <a:ext cx="237042" cy="237042"/>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userDrawn="1"/>
          </p:nvSpPr>
          <p:spPr>
            <a:xfrm>
              <a:off x="4574283" y="-2733"/>
              <a:ext cx="237042" cy="237042"/>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9" name="Picture Placeholder 7"/>
          <p:cNvSpPr>
            <a:spLocks noGrp="1"/>
          </p:cNvSpPr>
          <p:nvPr>
            <p:ph type="pic" sz="quarter" idx="12"/>
          </p:nvPr>
        </p:nvSpPr>
        <p:spPr>
          <a:xfrm>
            <a:off x="842416" y="1443476"/>
            <a:ext cx="1836773" cy="2046173"/>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200">
                <a:solidFill>
                  <a:schemeClr val="tx1">
                    <a:lumMod val="85000"/>
                    <a:lumOff val="15000"/>
                  </a:schemeClr>
                </a:solidFill>
                <a:latin typeface="+mj-lt"/>
              </a:defRPr>
            </a:lvl1pPr>
          </a:lstStyle>
          <a:p>
            <a:pPr marL="0" lvl="0" algn="ctr"/>
            <a:endParaRPr lang="en-US"/>
          </a:p>
        </p:txBody>
      </p:sp>
      <p:sp>
        <p:nvSpPr>
          <p:cNvPr id="20" name="Picture Placeholder 7"/>
          <p:cNvSpPr>
            <a:spLocks noGrp="1"/>
          </p:cNvSpPr>
          <p:nvPr>
            <p:ph type="pic" sz="quarter" idx="13"/>
          </p:nvPr>
        </p:nvSpPr>
        <p:spPr>
          <a:xfrm>
            <a:off x="2773829" y="1443476"/>
            <a:ext cx="1836773" cy="2046173"/>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200">
                <a:solidFill>
                  <a:schemeClr val="tx1">
                    <a:lumMod val="85000"/>
                    <a:lumOff val="15000"/>
                  </a:schemeClr>
                </a:solidFill>
                <a:latin typeface="+mj-lt"/>
              </a:defRPr>
            </a:lvl1pPr>
          </a:lstStyle>
          <a:p>
            <a:pPr marL="0" lvl="0" algn="ctr"/>
            <a:endParaRPr lang="en-US"/>
          </a:p>
        </p:txBody>
      </p:sp>
      <p:sp>
        <p:nvSpPr>
          <p:cNvPr id="25" name="Picture Placeholder 7"/>
          <p:cNvSpPr>
            <a:spLocks noGrp="1"/>
          </p:cNvSpPr>
          <p:nvPr>
            <p:ph type="pic" sz="quarter" idx="14"/>
          </p:nvPr>
        </p:nvSpPr>
        <p:spPr>
          <a:xfrm>
            <a:off x="4705242" y="1443476"/>
            <a:ext cx="1836773" cy="2046173"/>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200">
                <a:solidFill>
                  <a:schemeClr val="tx1">
                    <a:lumMod val="85000"/>
                    <a:lumOff val="15000"/>
                  </a:schemeClr>
                </a:solidFill>
                <a:latin typeface="+mj-lt"/>
              </a:defRPr>
            </a:lvl1pPr>
          </a:lstStyle>
          <a:p>
            <a:pPr marL="0" lvl="0" algn="ctr"/>
            <a:endParaRPr lang="en-US"/>
          </a:p>
        </p:txBody>
      </p:sp>
      <p:sp>
        <p:nvSpPr>
          <p:cNvPr id="26" name="Picture Placeholder 7"/>
          <p:cNvSpPr>
            <a:spLocks noGrp="1"/>
          </p:cNvSpPr>
          <p:nvPr>
            <p:ph type="pic" sz="quarter" idx="15"/>
          </p:nvPr>
        </p:nvSpPr>
        <p:spPr>
          <a:xfrm>
            <a:off x="6636655" y="1443475"/>
            <a:ext cx="1836773" cy="2046173"/>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200">
                <a:solidFill>
                  <a:schemeClr val="tx1">
                    <a:lumMod val="85000"/>
                    <a:lumOff val="15000"/>
                  </a:schemeClr>
                </a:solidFill>
                <a:latin typeface="+mj-lt"/>
              </a:defRPr>
            </a:lvl1pPr>
          </a:lstStyle>
          <a:p>
            <a:pPr marL="0" lvl="0" algn="ctr"/>
            <a:endParaRPr lang="en-US"/>
          </a:p>
        </p:txBody>
      </p:sp>
      <p:cxnSp>
        <p:nvCxnSpPr>
          <p:cNvPr id="21" name="直接连接符 20"/>
          <p:cNvCxnSpPr/>
          <p:nvPr userDrawn="1"/>
        </p:nvCxnSpPr>
        <p:spPr>
          <a:xfrm>
            <a:off x="1032788" y="522218"/>
            <a:ext cx="310126"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375"/>
            <a:ext cx="6858000" cy="17907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F10F7005-9383-42C0-A374-E507AD6B23E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495EA4E-3D33-45DE-B4D9-3F7D650B8951}" type="slidenum">
              <a:rPr lang="zh-CN" altLang="en-US" smtClean="0"/>
            </a:fld>
            <a:endParaRPr lang="zh-CN" altLang="en-US"/>
          </a:p>
        </p:txBody>
      </p:sp>
    </p:spTree>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F10F7005-9383-42C0-A374-E507AD6B23E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495EA4E-3D33-45DE-B4D9-3F7D650B8951}" type="slidenum">
              <a:rPr lang="zh-CN" altLang="en-US" smtClean="0"/>
            </a:fld>
            <a:endParaRPr lang="zh-CN" altLang="en-US"/>
          </a:p>
        </p:txBody>
      </p:sp>
    </p:spTree>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700"/>
            <a:ext cx="7886700" cy="2139950"/>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F10F7005-9383-42C0-A374-E507AD6B23E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495EA4E-3D33-45DE-B4D9-3F7D650B8951}" type="slidenum">
              <a:rPr lang="zh-CN" altLang="en-US" smtClean="0"/>
            </a:fld>
            <a:endParaRPr lang="zh-CN" altLang="en-US"/>
          </a:p>
        </p:txBody>
      </p:sp>
    </p:spTree>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7" Type="http://schemas.openxmlformats.org/officeDocument/2006/relationships/image" Target="../media/image1.png"/><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5.xml"/><Relationship Id="rId8" Type="http://schemas.openxmlformats.org/officeDocument/2006/relationships/slideLayout" Target="../slideLayouts/slideLayout14.xml"/><Relationship Id="rId7" Type="http://schemas.openxmlformats.org/officeDocument/2006/relationships/slideLayout" Target="../slideLayouts/slideLayout13.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3" Type="http://schemas.openxmlformats.org/officeDocument/2006/relationships/slideLayout" Target="../slideLayouts/slideLayout9.xml"/><Relationship Id="rId2" Type="http://schemas.openxmlformats.org/officeDocument/2006/relationships/slideLayout" Target="../slideLayouts/slideLayout8.xml"/><Relationship Id="rId12" Type="http://schemas.openxmlformats.org/officeDocument/2006/relationships/theme" Target="../theme/theme2.xml"/><Relationship Id="rId11" Type="http://schemas.openxmlformats.org/officeDocument/2006/relationships/slideLayout" Target="../slideLayouts/slideLayout17.xml"/><Relationship Id="rId10" Type="http://schemas.openxmlformats.org/officeDocument/2006/relationships/slideLayout" Target="../slideLayouts/slideLayout16.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gs>
            <a:gs pos="35000">
              <a:schemeClr val="bg1">
                <a:lumMod val="95000"/>
              </a:schemeClr>
            </a:gs>
            <a:gs pos="100000">
              <a:schemeClr val="bg1">
                <a:lumMod val="85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3" name="图片 3" descr="66-01"/>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8289157" y="4365625"/>
            <a:ext cx="90805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ransition spd="slow">
    <p:wipe/>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F10F7005-9383-42C0-A374-E507AD6B23EE}" type="datetimeFigureOut">
              <a:rPr lang="zh-CN" altLang="en-US" smtClean="0"/>
            </a:fld>
            <a:endParaRPr lang="zh-CN" altLang="en-US"/>
          </a:p>
        </p:txBody>
      </p:sp>
      <p:sp>
        <p:nvSpPr>
          <p:cNvPr id="5" name="页脚占位符 4"/>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9495EA4E-3D33-45DE-B4D9-3F7D650B8951}"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Lst>
  <p:transition spd="slow">
    <p:wip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image" Target="../media/image11.png"/></Relationships>
</file>

<file path=ppt/slides/_rels/slide12.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1.xml"/><Relationship Id="rId2" Type="http://schemas.openxmlformats.org/officeDocument/2006/relationships/image" Target="../media/image13.png"/><Relationship Id="rId1"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15.png"/><Relationship Id="rId1"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18.png"/><Relationship Id="rId1" Type="http://schemas.openxmlformats.org/officeDocument/2006/relationships/image" Target="../media/image17.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19.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22.png"/><Relationship Id="rId1" Type="http://schemas.openxmlformats.org/officeDocument/2006/relationships/image" Target="../media/image21.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xml"/><Relationship Id="rId2" Type="http://schemas.openxmlformats.org/officeDocument/2006/relationships/image" Target="../media/image3.png"/><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1.xml"/><Relationship Id="rId2" Type="http://schemas.openxmlformats.org/officeDocument/2006/relationships/image" Target="../media/image6.png"/><Relationship Id="rId1" Type="http://schemas.openxmlformats.org/officeDocument/2006/relationships/image" Target="../media/image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文本框 5"/>
          <p:cNvSpPr txBox="1">
            <a:spLocks noChangeArrowheads="1"/>
          </p:cNvSpPr>
          <p:nvPr/>
        </p:nvSpPr>
        <p:spPr bwMode="auto">
          <a:xfrm>
            <a:off x="-11670" y="1661265"/>
            <a:ext cx="3855720" cy="829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ctr" fontAlgn="base">
              <a:spcBef>
                <a:spcPct val="0"/>
              </a:spcBef>
              <a:spcAft>
                <a:spcPct val="0"/>
              </a:spcAft>
              <a:defRPr/>
            </a:pPr>
            <a:r>
              <a:rPr lang="zh-CN" sz="2400" b="1" dirty="0">
                <a:solidFill>
                  <a:schemeClr val="accent1"/>
                </a:solidFill>
                <a:ea typeface="方正兰亭黑_GBK"/>
                <a:sym typeface="+mn-ea"/>
              </a:rPr>
              <a:t>互联网大厂的未来架构之道</a:t>
            </a:r>
            <a:endParaRPr lang="zh-CN" sz="2400" b="1" dirty="0">
              <a:solidFill>
                <a:schemeClr val="accent1"/>
              </a:solidFill>
              <a:ea typeface="方正兰亭黑_GBK"/>
            </a:endParaRPr>
          </a:p>
          <a:p>
            <a:pPr algn="ctr" fontAlgn="base">
              <a:spcBef>
                <a:spcPct val="0"/>
              </a:spcBef>
              <a:spcAft>
                <a:spcPct val="0"/>
              </a:spcAft>
              <a:defRPr/>
            </a:pPr>
            <a:r>
              <a:rPr lang="en-US" altLang="zh-CN" sz="2400" b="1" dirty="0">
                <a:solidFill>
                  <a:schemeClr val="accent1"/>
                </a:solidFill>
                <a:ea typeface="方正兰亭黑_GBK"/>
                <a:sym typeface="+mn-ea"/>
              </a:rPr>
              <a:t>DDD</a:t>
            </a:r>
            <a:r>
              <a:rPr lang="zh-CN" altLang="en-US" sz="2400" b="1" dirty="0">
                <a:solidFill>
                  <a:schemeClr val="accent1"/>
                </a:solidFill>
                <a:ea typeface="方正兰亭黑_GBK"/>
                <a:sym typeface="+mn-ea"/>
              </a:rPr>
              <a:t>领域驱动设计实战</a:t>
            </a:r>
            <a:endParaRPr lang="zh-CN" altLang="en-US" sz="2400" b="1" dirty="0">
              <a:solidFill>
                <a:schemeClr val="accent1"/>
              </a:solidFill>
              <a:ea typeface="方正兰亭黑_GBK"/>
            </a:endParaRPr>
          </a:p>
        </p:txBody>
      </p:sp>
      <p:cxnSp>
        <p:nvCxnSpPr>
          <p:cNvPr id="30" name="直接连接符 29"/>
          <p:cNvCxnSpPr/>
          <p:nvPr/>
        </p:nvCxnSpPr>
        <p:spPr>
          <a:xfrm>
            <a:off x="547105" y="2636516"/>
            <a:ext cx="2737746"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文本框 29" descr="e7d195523061f1c09e9d68d7cf438b91ef959ecb14fc25d26BBA7F7DBC18E55DFF4014AF651F0BF2569D4B6C1DA7F1A4683A481403BD872FC687266AD13265C1DE7C373772FD8728ABDD69ADD03BFF5BE2862BC891DBB79E43A8244B4D7DEEF5699FBCECC4B588A2B2DB873A491956D064FEA000E55D99376C74C72843D12C9B3B90E2D60B285D6553FF3EF3DB706EFF"/>
          <p:cNvSpPr txBox="1">
            <a:spLocks noChangeArrowheads="1"/>
          </p:cNvSpPr>
          <p:nvPr/>
        </p:nvSpPr>
        <p:spPr bwMode="auto">
          <a:xfrm>
            <a:off x="706204" y="3378615"/>
            <a:ext cx="2504440" cy="306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Arial" panose="020B0604020202020204" pitchFamily="34" charset="0"/>
                <a:ea typeface="微软雅黑" panose="020B0503020204020204" pitchFamily="34" charset="-122"/>
              </a:defRPr>
            </a:lvl1pPr>
            <a:lvl2pPr marL="742950" indent="-285750">
              <a:defRPr sz="1300">
                <a:solidFill>
                  <a:schemeClr val="tx1"/>
                </a:solidFill>
                <a:latin typeface="Arial" panose="020B0604020202020204" pitchFamily="34" charset="0"/>
                <a:ea typeface="微软雅黑" panose="020B0503020204020204" pitchFamily="34" charset="-122"/>
              </a:defRPr>
            </a:lvl2pPr>
            <a:lvl3pPr marL="1143000" indent="-228600">
              <a:defRPr sz="1300">
                <a:solidFill>
                  <a:schemeClr val="tx1"/>
                </a:solidFill>
                <a:latin typeface="Arial" panose="020B0604020202020204" pitchFamily="34" charset="0"/>
                <a:ea typeface="微软雅黑" panose="020B0503020204020204" pitchFamily="34" charset="-122"/>
              </a:defRPr>
            </a:lvl3pPr>
            <a:lvl4pPr marL="1600200" indent="-228600">
              <a:defRPr sz="1300">
                <a:solidFill>
                  <a:schemeClr val="tx1"/>
                </a:solidFill>
                <a:latin typeface="Arial" panose="020B0604020202020204" pitchFamily="34" charset="0"/>
                <a:ea typeface="微软雅黑" panose="020B0503020204020204" pitchFamily="34" charset="-122"/>
              </a:defRPr>
            </a:lvl4pPr>
            <a:lvl5pPr marL="2057400" indent="-228600">
              <a:defRPr sz="1300">
                <a:solidFill>
                  <a:schemeClr val="tx1"/>
                </a:solidFill>
                <a:latin typeface="Arial" panose="020B0604020202020204" pitchFamily="34" charset="0"/>
                <a:ea typeface="微软雅黑" panose="020B0503020204020204" pitchFamily="34" charset="-122"/>
              </a:defRPr>
            </a:lvl5pPr>
            <a:lvl6pPr marL="25146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6pPr>
            <a:lvl7pPr marL="29718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7pPr>
            <a:lvl8pPr marL="34290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8pPr>
            <a:lvl9pPr marL="3886200" indent="-228600" defTabSz="685800" eaLnBrk="0" fontAlgn="base" hangingPunct="0">
              <a:spcBef>
                <a:spcPct val="0"/>
              </a:spcBef>
              <a:spcAft>
                <a:spcPct val="0"/>
              </a:spcAft>
              <a:defRPr sz="1300">
                <a:solidFill>
                  <a:schemeClr val="tx1"/>
                </a:solidFill>
                <a:latin typeface="Arial" panose="020B0604020202020204" pitchFamily="34" charset="0"/>
                <a:ea typeface="微软雅黑" panose="020B0503020204020204" pitchFamily="34" charset="-122"/>
              </a:defRPr>
            </a:lvl9pPr>
          </a:lstStyle>
          <a:p>
            <a:pPr algn="ctr" fontAlgn="base">
              <a:spcBef>
                <a:spcPct val="0"/>
              </a:spcBef>
              <a:spcAft>
                <a:spcPct val="0"/>
              </a:spcAft>
            </a:pPr>
            <a:r>
              <a:rPr lang="zh-CN" altLang="en-US" sz="1400" dirty="0">
                <a:solidFill>
                  <a:schemeClr val="accent1"/>
                </a:solidFill>
                <a:latin typeface="Arial" panose="020B0604020202020204"/>
                <a:ea typeface="方正兰亭黑_GBK" panose="02000000000000000000" pitchFamily="2" charset="-122"/>
                <a:sym typeface="Calibri" panose="020F0502020204030204" pitchFamily="34" charset="0"/>
              </a:rPr>
              <a:t>主讲人 </a:t>
            </a:r>
            <a:r>
              <a:rPr lang="en-US" altLang="zh-CN" sz="1400" dirty="0">
                <a:solidFill>
                  <a:schemeClr val="accent1"/>
                </a:solidFill>
                <a:latin typeface="Arial" panose="020B0604020202020204"/>
                <a:ea typeface="方正兰亭黑_GBK" panose="02000000000000000000" pitchFamily="2" charset="-122"/>
                <a:sym typeface="Calibri" panose="020F0502020204030204" pitchFamily="34" charset="0"/>
              </a:rPr>
              <a:t>: </a:t>
            </a:r>
            <a:r>
              <a:rPr lang="zh-CN" altLang="en-US" sz="1400" dirty="0">
                <a:solidFill>
                  <a:schemeClr val="accent1"/>
                </a:solidFill>
                <a:latin typeface="Arial" panose="020B0604020202020204"/>
                <a:ea typeface="方正兰亭黑_GBK" panose="02000000000000000000" pitchFamily="2" charset="-122"/>
                <a:sym typeface="Calibri" panose="020F0502020204030204" pitchFamily="34" charset="0"/>
              </a:rPr>
              <a:t>图灵学院 </a:t>
            </a:r>
            <a:r>
              <a:rPr lang="en-US" altLang="zh-CN" sz="1400" dirty="0">
                <a:solidFill>
                  <a:schemeClr val="accent1"/>
                </a:solidFill>
                <a:latin typeface="Arial" panose="020B0604020202020204"/>
                <a:ea typeface="方正兰亭黑_GBK" panose="02000000000000000000" pitchFamily="2" charset="-122"/>
                <a:sym typeface="Calibri" panose="020F0502020204030204" pitchFamily="34" charset="0"/>
              </a:rPr>
              <a:t>-- </a:t>
            </a:r>
            <a:r>
              <a:rPr lang="zh-CN" altLang="en-US" sz="1400" dirty="0">
                <a:solidFill>
                  <a:schemeClr val="accent1"/>
                </a:solidFill>
                <a:latin typeface="Arial" panose="020B0604020202020204"/>
                <a:ea typeface="方正兰亭黑_GBK" panose="02000000000000000000" pitchFamily="2" charset="-122"/>
                <a:sym typeface="Calibri" panose="020F0502020204030204" pitchFamily="34" charset="0"/>
              </a:rPr>
              <a:t>楼兰</a:t>
            </a:r>
            <a:r>
              <a:rPr lang="zh-CN" altLang="en-US" sz="1400" dirty="0">
                <a:solidFill>
                  <a:schemeClr val="accent1"/>
                </a:solidFill>
                <a:latin typeface="Arial" panose="020B0604020202020204"/>
                <a:ea typeface="方正兰亭黑_GBK" panose="02000000000000000000" pitchFamily="2" charset="-122"/>
                <a:sym typeface="Calibri" panose="020F0502020204030204" pitchFamily="34" charset="0"/>
              </a:rPr>
              <a:t>老师</a:t>
            </a:r>
            <a:endParaRPr lang="en-US" altLang="zh-CN" sz="1400" dirty="0">
              <a:solidFill>
                <a:schemeClr val="accent1"/>
              </a:solidFill>
              <a:latin typeface="Arial" panose="020B0604020202020204"/>
              <a:ea typeface="方正兰亭黑_GBK" panose="02000000000000000000" pitchFamily="2" charset="-122"/>
              <a:sym typeface="Calibri" panose="020F0502020204030204" pitchFamily="34" charset="0"/>
            </a:endParaRPr>
          </a:p>
        </p:txBody>
      </p:sp>
      <p:grpSp>
        <p:nvGrpSpPr>
          <p:cNvPr id="19" name="组合 18"/>
          <p:cNvGrpSpPr/>
          <p:nvPr/>
        </p:nvGrpSpPr>
        <p:grpSpPr>
          <a:xfrm>
            <a:off x="4252595" y="647700"/>
            <a:ext cx="1720215" cy="306705"/>
            <a:chOff x="6702" y="1020"/>
            <a:chExt cx="2709" cy="483"/>
          </a:xfrm>
        </p:grpSpPr>
        <p:sp>
          <p:nvSpPr>
            <p:cNvPr id="10" name="椭圆 9"/>
            <p:cNvSpPr/>
            <p:nvPr/>
          </p:nvSpPr>
          <p:spPr>
            <a:xfrm>
              <a:off x="6702" y="1044"/>
              <a:ext cx="365" cy="365"/>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1" name="矩形 10"/>
            <p:cNvSpPr/>
            <p:nvPr/>
          </p:nvSpPr>
          <p:spPr>
            <a:xfrm>
              <a:off x="7050" y="1020"/>
              <a:ext cx="2361" cy="483"/>
            </a:xfrm>
            <a:prstGeom prst="rect">
              <a:avLst/>
            </a:prstGeom>
          </p:spPr>
          <p:txBody>
            <a:bodyPr wrap="none">
              <a:spAutoFit/>
            </a:bodyPr>
            <a:p>
              <a:pPr algn="l"/>
              <a:r>
                <a:rPr lang="en-US" altLang="zh-CN" sz="1400" dirty="0">
                  <a:solidFill>
                    <a:schemeClr val="accent1"/>
                  </a:solidFill>
                  <a:latin typeface="+mj-ea"/>
                  <a:ea typeface="+mj-ea"/>
                </a:rPr>
                <a:t>1. </a:t>
              </a:r>
              <a:r>
                <a:rPr lang="zh-CN" altLang="en-US" sz="1400" dirty="0">
                  <a:solidFill>
                    <a:schemeClr val="accent1"/>
                  </a:solidFill>
                  <a:latin typeface="+mj-ea"/>
                  <a:ea typeface="+mj-ea"/>
                </a:rPr>
                <a:t>什么是</a:t>
              </a:r>
              <a:r>
                <a:rPr lang="en-US" altLang="zh-CN" sz="1400" dirty="0">
                  <a:solidFill>
                    <a:schemeClr val="accent1"/>
                  </a:solidFill>
                  <a:latin typeface="+mj-ea"/>
                  <a:ea typeface="+mj-ea"/>
                </a:rPr>
                <a:t>DDD</a:t>
              </a:r>
              <a:r>
                <a:rPr lang="zh-CN" altLang="en-US" sz="1400" dirty="0">
                  <a:solidFill>
                    <a:schemeClr val="accent1"/>
                  </a:solidFill>
                  <a:latin typeface="+mj-ea"/>
                  <a:ea typeface="+mj-ea"/>
                </a:rPr>
                <a:t>？</a:t>
              </a:r>
              <a:endParaRPr lang="zh-CN" altLang="en-US" sz="1400" dirty="0">
                <a:solidFill>
                  <a:schemeClr val="accent1"/>
                </a:solidFill>
                <a:latin typeface="+mj-ea"/>
                <a:ea typeface="+mj-ea"/>
              </a:endParaRPr>
            </a:p>
          </p:txBody>
        </p:sp>
      </p:grpSp>
      <p:grpSp>
        <p:nvGrpSpPr>
          <p:cNvPr id="17" name="组合 16"/>
          <p:cNvGrpSpPr/>
          <p:nvPr/>
        </p:nvGrpSpPr>
        <p:grpSpPr>
          <a:xfrm>
            <a:off x="4252595" y="1963420"/>
            <a:ext cx="3581400" cy="306705"/>
            <a:chOff x="6720" y="2900"/>
            <a:chExt cx="5640" cy="483"/>
          </a:xfrm>
        </p:grpSpPr>
        <p:sp>
          <p:nvSpPr>
            <p:cNvPr id="12" name="椭圆 11"/>
            <p:cNvSpPr/>
            <p:nvPr/>
          </p:nvSpPr>
          <p:spPr>
            <a:xfrm>
              <a:off x="6720" y="2961"/>
              <a:ext cx="365" cy="365"/>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13" name="矩形 12"/>
            <p:cNvSpPr/>
            <p:nvPr/>
          </p:nvSpPr>
          <p:spPr>
            <a:xfrm>
              <a:off x="7103" y="2900"/>
              <a:ext cx="5257" cy="483"/>
            </a:xfrm>
            <a:prstGeom prst="rect">
              <a:avLst/>
            </a:prstGeom>
          </p:spPr>
          <p:txBody>
            <a:bodyPr wrap="none">
              <a:spAutoFit/>
            </a:bodyPr>
            <a:p>
              <a:pPr algn="l"/>
              <a:r>
                <a:rPr lang="en-US" altLang="zh-CN" sz="1400" dirty="0">
                  <a:solidFill>
                    <a:schemeClr val="accent1"/>
                  </a:solidFill>
                  <a:latin typeface="+mj-ea"/>
                  <a:ea typeface="+mj-ea"/>
                </a:rPr>
                <a:t>3.</a:t>
              </a:r>
              <a:r>
                <a:rPr lang="en-US" altLang="zh-CN" sz="1400" dirty="0"/>
                <a:t> “</a:t>
              </a:r>
              <a:r>
                <a:rPr lang="en-US" sz="1400" dirty="0">
                  <a:solidFill>
                    <a:schemeClr val="accent1"/>
                  </a:solidFill>
                  <a:latin typeface="+mj-ea"/>
                  <a:ea typeface="+mj-ea"/>
                </a:rPr>
                <a:t>DDD”VS  DDD  </a:t>
              </a:r>
              <a:r>
                <a:rPr lang="zh-CN" altLang="en-US" sz="1400" dirty="0">
                  <a:solidFill>
                    <a:schemeClr val="accent1"/>
                  </a:solidFill>
                  <a:latin typeface="+mj-ea"/>
                  <a:ea typeface="+mj-ea"/>
                </a:rPr>
                <a:t>项目</a:t>
              </a:r>
              <a:r>
                <a:rPr lang="zh-CN" altLang="en-US" sz="1400" dirty="0">
                  <a:solidFill>
                    <a:schemeClr val="accent1"/>
                  </a:solidFill>
                  <a:latin typeface="+mj-ea"/>
                  <a:ea typeface="+mj-ea"/>
                </a:rPr>
                <a:t>优化改造实战</a:t>
              </a:r>
              <a:r>
                <a:rPr lang="en-US" sz="1400" dirty="0">
                  <a:solidFill>
                    <a:schemeClr val="accent1"/>
                  </a:solidFill>
                  <a:latin typeface="+mj-ea"/>
                  <a:ea typeface="+mj-ea"/>
                </a:rPr>
                <a:t> </a:t>
              </a:r>
              <a:endParaRPr lang="en-US" sz="1400" dirty="0">
                <a:solidFill>
                  <a:schemeClr val="accent1"/>
                </a:solidFill>
                <a:latin typeface="+mj-ea"/>
                <a:ea typeface="+mj-ea"/>
              </a:endParaRPr>
            </a:p>
          </p:txBody>
        </p:sp>
      </p:grpSp>
      <p:grpSp>
        <p:nvGrpSpPr>
          <p:cNvPr id="15" name="组合 14"/>
          <p:cNvGrpSpPr/>
          <p:nvPr/>
        </p:nvGrpSpPr>
        <p:grpSpPr>
          <a:xfrm>
            <a:off x="4252595" y="3279140"/>
            <a:ext cx="2798445" cy="306705"/>
            <a:chOff x="6707" y="4996"/>
            <a:chExt cx="4407" cy="483"/>
          </a:xfrm>
        </p:grpSpPr>
        <p:sp>
          <p:nvSpPr>
            <p:cNvPr id="14" name="矩形 13"/>
            <p:cNvSpPr/>
            <p:nvPr/>
          </p:nvSpPr>
          <p:spPr>
            <a:xfrm>
              <a:off x="7073" y="4996"/>
              <a:ext cx="4041" cy="483"/>
            </a:xfrm>
            <a:prstGeom prst="rect">
              <a:avLst/>
            </a:prstGeom>
          </p:spPr>
          <p:txBody>
            <a:bodyPr wrap="none">
              <a:spAutoFit/>
            </a:bodyPr>
            <a:p>
              <a:pPr algn="l"/>
              <a:r>
                <a:rPr lang="en-US" altLang="zh-CN" sz="1400" dirty="0">
                  <a:solidFill>
                    <a:schemeClr val="accent1"/>
                  </a:solidFill>
                  <a:latin typeface="+mj-ea"/>
                  <a:ea typeface="+mj-ea"/>
                </a:rPr>
                <a:t>5. </a:t>
              </a:r>
              <a:r>
                <a:rPr lang="zh-CN" altLang="en-US" sz="1400" dirty="0">
                  <a:solidFill>
                    <a:schemeClr val="accent1"/>
                  </a:solidFill>
                  <a:latin typeface="+mj-ea"/>
                  <a:ea typeface="+mj-ea"/>
                </a:rPr>
                <a:t>中台，</a:t>
              </a:r>
              <a:r>
                <a:rPr lang="en-US" altLang="zh-CN" sz="1400" dirty="0">
                  <a:solidFill>
                    <a:schemeClr val="accent1"/>
                  </a:solidFill>
                  <a:latin typeface="+mj-ea"/>
                  <a:ea typeface="+mj-ea"/>
                </a:rPr>
                <a:t>DDD</a:t>
              </a:r>
              <a:r>
                <a:rPr lang="zh-CN" altLang="en-US" sz="1400" dirty="0">
                  <a:solidFill>
                    <a:schemeClr val="accent1"/>
                  </a:solidFill>
                  <a:latin typeface="+mj-ea"/>
                  <a:ea typeface="+mj-ea"/>
                </a:rPr>
                <a:t>的另个一处</a:t>
              </a:r>
              <a:r>
                <a:rPr lang="zh-CN" altLang="en-US" sz="1400" dirty="0">
                  <a:solidFill>
                    <a:schemeClr val="accent1"/>
                  </a:solidFill>
                  <a:latin typeface="+mj-ea"/>
                  <a:ea typeface="+mj-ea"/>
                </a:rPr>
                <a:t>战场</a:t>
              </a:r>
              <a:endParaRPr lang="zh-CN" altLang="en-US" sz="1400" dirty="0">
                <a:solidFill>
                  <a:schemeClr val="accent1"/>
                </a:solidFill>
                <a:latin typeface="+mj-ea"/>
                <a:ea typeface="+mj-ea"/>
              </a:endParaRPr>
            </a:p>
          </p:txBody>
        </p:sp>
        <p:sp>
          <p:nvSpPr>
            <p:cNvPr id="16" name="椭圆 15"/>
            <p:cNvSpPr/>
            <p:nvPr/>
          </p:nvSpPr>
          <p:spPr>
            <a:xfrm>
              <a:off x="6707" y="5070"/>
              <a:ext cx="365" cy="365"/>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grpSp>
        <p:nvGrpSpPr>
          <p:cNvPr id="18" name="组合 17"/>
          <p:cNvGrpSpPr/>
          <p:nvPr/>
        </p:nvGrpSpPr>
        <p:grpSpPr>
          <a:xfrm>
            <a:off x="4252595" y="1305560"/>
            <a:ext cx="3101975" cy="306705"/>
            <a:chOff x="6690" y="1920"/>
            <a:chExt cx="4885" cy="483"/>
          </a:xfrm>
        </p:grpSpPr>
        <p:sp>
          <p:nvSpPr>
            <p:cNvPr id="20" name="椭圆 19"/>
            <p:cNvSpPr/>
            <p:nvPr/>
          </p:nvSpPr>
          <p:spPr>
            <a:xfrm>
              <a:off x="6690" y="1981"/>
              <a:ext cx="365" cy="365"/>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2" name="矩形 21"/>
            <p:cNvSpPr/>
            <p:nvPr/>
          </p:nvSpPr>
          <p:spPr>
            <a:xfrm>
              <a:off x="7073" y="1920"/>
              <a:ext cx="4502" cy="483"/>
            </a:xfrm>
            <a:prstGeom prst="rect">
              <a:avLst/>
            </a:prstGeom>
          </p:spPr>
          <p:txBody>
            <a:bodyPr wrap="none">
              <a:spAutoFit/>
            </a:bodyPr>
            <a:p>
              <a:r>
                <a:rPr lang="en-US" altLang="zh-CN" sz="1400" dirty="0">
                  <a:solidFill>
                    <a:schemeClr val="accent1"/>
                  </a:solidFill>
                  <a:latin typeface="+mj-ea"/>
                  <a:ea typeface="+mj-ea"/>
                </a:rPr>
                <a:t>2.</a:t>
              </a:r>
              <a:r>
                <a:rPr lang="en-US" altLang="zh-CN" sz="1400" dirty="0"/>
                <a:t> </a:t>
              </a:r>
              <a:r>
                <a:rPr lang="zh-CN" altLang="en-US" sz="1400" dirty="0">
                  <a:solidFill>
                    <a:schemeClr val="accent1"/>
                  </a:solidFill>
                  <a:latin typeface="+mj-ea"/>
                  <a:ea typeface="+mj-ea"/>
                </a:rPr>
                <a:t>你和大神的代码差距到底在</a:t>
              </a:r>
              <a:r>
                <a:rPr lang="zh-CN" altLang="en-US" sz="1400" dirty="0">
                  <a:solidFill>
                    <a:schemeClr val="accent1"/>
                  </a:solidFill>
                  <a:latin typeface="+mj-ea"/>
                  <a:ea typeface="+mj-ea"/>
                </a:rPr>
                <a:t>哪？</a:t>
              </a:r>
              <a:endParaRPr lang="zh-CN" altLang="en-US" sz="1400" dirty="0">
                <a:solidFill>
                  <a:schemeClr val="accent1"/>
                </a:solidFill>
                <a:latin typeface="+mj-ea"/>
                <a:ea typeface="+mj-ea"/>
              </a:endParaRPr>
            </a:p>
          </p:txBody>
        </p:sp>
      </p:grpSp>
      <p:grpSp>
        <p:nvGrpSpPr>
          <p:cNvPr id="26" name="组合 25"/>
          <p:cNvGrpSpPr/>
          <p:nvPr/>
        </p:nvGrpSpPr>
        <p:grpSpPr>
          <a:xfrm>
            <a:off x="4252595" y="2621280"/>
            <a:ext cx="2798445" cy="306705"/>
            <a:chOff x="6697" y="3876"/>
            <a:chExt cx="4407" cy="483"/>
          </a:xfrm>
        </p:grpSpPr>
        <p:sp>
          <p:nvSpPr>
            <p:cNvPr id="27" name="矩形 26"/>
            <p:cNvSpPr/>
            <p:nvPr/>
          </p:nvSpPr>
          <p:spPr>
            <a:xfrm>
              <a:off x="7063" y="3876"/>
              <a:ext cx="4041" cy="483"/>
            </a:xfrm>
            <a:prstGeom prst="rect">
              <a:avLst/>
            </a:prstGeom>
          </p:spPr>
          <p:txBody>
            <a:bodyPr wrap="none">
              <a:spAutoFit/>
            </a:bodyPr>
            <a:p>
              <a:pPr algn="l"/>
              <a:r>
                <a:rPr lang="en-US" altLang="zh-CN" sz="1400" dirty="0">
                  <a:solidFill>
                    <a:schemeClr val="accent1"/>
                  </a:solidFill>
                  <a:latin typeface="+mj-ea"/>
                  <a:ea typeface="+mj-ea"/>
                </a:rPr>
                <a:t>4. DDD</a:t>
              </a:r>
              <a:r>
                <a:rPr lang="zh-CN" altLang="en-US" sz="1400" dirty="0">
                  <a:solidFill>
                    <a:schemeClr val="accent1"/>
                  </a:solidFill>
                  <a:latin typeface="+mj-ea"/>
                  <a:ea typeface="+mj-ea"/>
                </a:rPr>
                <a:t>视角下的软件架构</a:t>
              </a:r>
              <a:r>
                <a:rPr lang="zh-CN" altLang="en-US" sz="1400" dirty="0">
                  <a:solidFill>
                    <a:schemeClr val="accent1"/>
                  </a:solidFill>
                  <a:latin typeface="+mj-ea"/>
                  <a:ea typeface="+mj-ea"/>
                </a:rPr>
                <a:t>问题</a:t>
              </a:r>
              <a:endParaRPr lang="zh-CN" altLang="en-US" sz="1400" dirty="0">
                <a:solidFill>
                  <a:schemeClr val="accent1"/>
                </a:solidFill>
                <a:latin typeface="+mj-ea"/>
                <a:ea typeface="+mj-ea"/>
              </a:endParaRPr>
            </a:p>
          </p:txBody>
        </p:sp>
        <p:sp>
          <p:nvSpPr>
            <p:cNvPr id="29" name="椭圆 28"/>
            <p:cNvSpPr/>
            <p:nvPr/>
          </p:nvSpPr>
          <p:spPr>
            <a:xfrm>
              <a:off x="6697" y="3950"/>
              <a:ext cx="365" cy="365"/>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grpSp>
    </p:spTree>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5"/>
          <p:cNvSpPr txBox="1">
            <a:spLocks noChangeArrowheads="1"/>
          </p:cNvSpPr>
          <p:nvPr/>
        </p:nvSpPr>
        <p:spPr bwMode="auto">
          <a:xfrm>
            <a:off x="934511" y="183664"/>
            <a:ext cx="4272280" cy="829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l" fontAlgn="base">
              <a:spcBef>
                <a:spcPct val="0"/>
              </a:spcBef>
              <a:spcAft>
                <a:spcPct val="0"/>
              </a:spcAft>
              <a:defRPr/>
            </a:pPr>
            <a:r>
              <a:rPr lang="zh-CN" altLang="en-US" sz="1600" b="1">
                <a:sym typeface="+mn-ea"/>
              </a:rPr>
              <a:t>动手改造第四步：用领域服务封装多实体逻辑</a:t>
            </a:r>
            <a:endParaRPr lang="zh-CN" altLang="en-US" sz="1600" b="1">
              <a:sym typeface="+mn-ea"/>
            </a:endParaRPr>
          </a:p>
          <a:p>
            <a:pPr algn="l" fontAlgn="base">
              <a:spcBef>
                <a:spcPct val="0"/>
              </a:spcBef>
              <a:spcAft>
                <a:spcPct val="0"/>
              </a:spcAft>
              <a:defRPr/>
            </a:pPr>
            <a:endParaRPr lang="zh-CN" altLang="en-US" sz="1600" dirty="0">
              <a:solidFill>
                <a:schemeClr val="accent1"/>
              </a:solidFill>
              <a:latin typeface="方正兰亭黑_GBK"/>
            </a:endParaRPr>
          </a:p>
          <a:p>
            <a:pPr fontAlgn="base">
              <a:spcBef>
                <a:spcPct val="0"/>
              </a:spcBef>
              <a:spcAft>
                <a:spcPct val="0"/>
              </a:spcAft>
              <a:defRPr/>
            </a:pPr>
            <a:endParaRPr lang="zh-CN" altLang="en-US" sz="1600" dirty="0">
              <a:solidFill>
                <a:schemeClr val="accent1"/>
              </a:solidFill>
              <a:latin typeface="方正兰亭黑_GBK"/>
              <a:ea typeface="方正兰亭黑_GBK"/>
            </a:endParaRPr>
          </a:p>
        </p:txBody>
      </p:sp>
      <p:cxnSp>
        <p:nvCxnSpPr>
          <p:cNvPr id="13" name="直接连接符 12"/>
          <p:cNvCxnSpPr/>
          <p:nvPr/>
        </p:nvCxnSpPr>
        <p:spPr>
          <a:xfrm>
            <a:off x="1032788" y="522218"/>
            <a:ext cx="310126"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4" name="组合 3"/>
          <p:cNvGrpSpPr/>
          <p:nvPr/>
        </p:nvGrpSpPr>
        <p:grpSpPr>
          <a:xfrm>
            <a:off x="337511" y="183664"/>
            <a:ext cx="528375" cy="484787"/>
            <a:chOff x="1417110" y="1933669"/>
            <a:chExt cx="1827515" cy="1676757"/>
          </a:xfrm>
        </p:grpSpPr>
        <p:sp>
          <p:nvSpPr>
            <p:cNvPr id="14" name="椭圆 13"/>
            <p:cNvSpPr/>
            <p:nvPr/>
          </p:nvSpPr>
          <p:spPr>
            <a:xfrm>
              <a:off x="1491775" y="1933669"/>
              <a:ext cx="1676757" cy="1676757"/>
            </a:xfrm>
            <a:prstGeom prst="ellipse">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nvSpPr>
          <p:spPr>
            <a:xfrm>
              <a:off x="1686851" y="2118291"/>
              <a:ext cx="1307513" cy="1307513"/>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nvSpPr>
          <p:spPr>
            <a:xfrm>
              <a:off x="2772931" y="1944597"/>
              <a:ext cx="390517" cy="390517"/>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nvSpPr>
          <p:spPr>
            <a:xfrm>
              <a:off x="1417110" y="2261397"/>
              <a:ext cx="286781" cy="286781"/>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椭圆 17"/>
            <p:cNvSpPr/>
            <p:nvPr/>
          </p:nvSpPr>
          <p:spPr>
            <a:xfrm>
              <a:off x="1686851" y="3308201"/>
              <a:ext cx="220530" cy="220530"/>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椭圆 18"/>
            <p:cNvSpPr/>
            <p:nvPr/>
          </p:nvSpPr>
          <p:spPr>
            <a:xfrm>
              <a:off x="3016329" y="2979248"/>
              <a:ext cx="228296" cy="228296"/>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1" name="文本框 5"/>
          <p:cNvSpPr txBox="1">
            <a:spLocks noChangeArrowheads="1"/>
          </p:cNvSpPr>
          <p:nvPr/>
        </p:nvSpPr>
        <p:spPr bwMode="auto">
          <a:xfrm>
            <a:off x="420024" y="278417"/>
            <a:ext cx="36420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fontAlgn="base">
              <a:spcBef>
                <a:spcPct val="0"/>
              </a:spcBef>
              <a:spcAft>
                <a:spcPct val="0"/>
              </a:spcAft>
              <a:defRPr/>
            </a:pPr>
            <a:r>
              <a:rPr lang="en-US" altLang="zh-CN" sz="1200" dirty="0">
                <a:solidFill>
                  <a:schemeClr val="bg1"/>
                </a:solidFill>
                <a:latin typeface="方正兰亭黑_GBK"/>
                <a:ea typeface="方正兰亭黑_GBK"/>
              </a:rPr>
              <a:t>03</a:t>
            </a:r>
            <a:endParaRPr lang="zh-CN" altLang="en-US" sz="1200" dirty="0">
              <a:solidFill>
                <a:schemeClr val="bg1"/>
              </a:solidFill>
              <a:latin typeface="方正兰亭黑_GBK"/>
              <a:ea typeface="方正兰亭黑_GBK"/>
            </a:endParaRPr>
          </a:p>
        </p:txBody>
      </p:sp>
      <p:pic>
        <p:nvPicPr>
          <p:cNvPr id="2" name="图片 1"/>
          <p:cNvPicPr>
            <a:picLocks noChangeAspect="1"/>
          </p:cNvPicPr>
          <p:nvPr/>
        </p:nvPicPr>
        <p:blipFill>
          <a:blip r:embed="rId1"/>
          <a:stretch>
            <a:fillRect/>
          </a:stretch>
        </p:blipFill>
        <p:spPr>
          <a:xfrm>
            <a:off x="3935095" y="969010"/>
            <a:ext cx="4802505" cy="3428365"/>
          </a:xfrm>
          <a:prstGeom prst="rect">
            <a:avLst/>
          </a:prstGeom>
        </p:spPr>
      </p:pic>
      <p:sp>
        <p:nvSpPr>
          <p:cNvPr id="6" name="文本框 5"/>
          <p:cNvSpPr txBox="1"/>
          <p:nvPr/>
        </p:nvSpPr>
        <p:spPr>
          <a:xfrm>
            <a:off x="359410" y="1714500"/>
            <a:ext cx="3274060" cy="1938020"/>
          </a:xfrm>
          <a:prstGeom prst="rect">
            <a:avLst/>
          </a:prstGeom>
          <a:noFill/>
        </p:spPr>
        <p:txBody>
          <a:bodyPr wrap="square" rtlCol="0">
            <a:spAutoFit/>
          </a:bodyPr>
          <a:p>
            <a:r>
              <a:rPr lang="zh-CN" altLang="en-US" sz="1000"/>
              <a:t>public interface AccountTransferService{</a:t>
            </a:r>
            <a:endParaRPr lang="zh-CN" altLang="en-US" sz="1000"/>
          </a:p>
          <a:p>
            <a:r>
              <a:rPr lang="zh-CN" altLang="en-US" sz="1000"/>
              <a:t>    void transfer(Account sourceAccount,Account targetAccount,Money money);</a:t>
            </a:r>
            <a:endParaRPr lang="zh-CN" altLang="en-US" sz="1000"/>
          </a:p>
          <a:p>
            <a:r>
              <a:rPr lang="zh-CN" altLang="en-US" sz="1000"/>
              <a:t>}</a:t>
            </a:r>
            <a:endParaRPr lang="zh-CN" altLang="en-US" sz="1000"/>
          </a:p>
          <a:p>
            <a:r>
              <a:rPr lang="zh-CN" altLang="en-US" sz="1000"/>
              <a:t>public class AccountTransferServiceImpl implements AccountTransferService{</a:t>
            </a:r>
            <a:endParaRPr lang="zh-CN" altLang="en-US" sz="1000"/>
          </a:p>
          <a:p>
            <a:r>
              <a:rPr lang="zh-CN" altLang="en-US" sz="1000"/>
              <a:t>    public  void transfer(Account sourceAccount,Account targetAccount,Money money){</a:t>
            </a:r>
            <a:endParaRPr lang="zh-CN" altLang="en-US" sz="1000"/>
          </a:p>
          <a:p>
            <a:r>
              <a:rPr lang="zh-CN" altLang="en-US" sz="1000"/>
              <a:t>        sourceAccount.deposit(money);</a:t>
            </a:r>
            <a:endParaRPr lang="zh-CN" altLang="en-US" sz="1000"/>
          </a:p>
          <a:p>
            <a:r>
              <a:rPr lang="zh-CN" altLang="en-US" sz="1000"/>
              <a:t>        targetAccount.withdraw(money);</a:t>
            </a:r>
            <a:endParaRPr lang="zh-CN" altLang="en-US" sz="1000"/>
          </a:p>
          <a:p>
            <a:r>
              <a:rPr lang="zh-CN" altLang="en-US" sz="1000"/>
              <a:t>    }</a:t>
            </a:r>
            <a:endParaRPr lang="zh-CN" altLang="en-US" sz="1000"/>
          </a:p>
          <a:p>
            <a:r>
              <a:rPr lang="zh-CN" altLang="en-US" sz="1000"/>
              <a:t>}</a:t>
            </a:r>
            <a:endParaRPr lang="zh-CN" altLang="en-US" sz="1000"/>
          </a:p>
        </p:txBody>
      </p:sp>
      <p:sp>
        <p:nvSpPr>
          <p:cNvPr id="7" name="矩形 6"/>
          <p:cNvSpPr/>
          <p:nvPr/>
        </p:nvSpPr>
        <p:spPr>
          <a:xfrm>
            <a:off x="297180" y="1013460"/>
            <a:ext cx="3336925" cy="368300"/>
          </a:xfrm>
          <a:prstGeom prst="rect">
            <a:avLst/>
          </a:prstGeom>
          <a:noFill/>
          <a:ln>
            <a:noFill/>
          </a:ln>
        </p:spPr>
        <p:txBody>
          <a:bodyPr wrap="square" rtlCol="0" anchor="t">
            <a:spAutoFit/>
          </a:bodyPr>
          <a:p>
            <a:pPr algn="l"/>
            <a:r>
              <a:rPr lang="en-US" sz="1800" b="1">
                <a:solidFill>
                  <a:schemeClr val="tx1"/>
                </a:solidFill>
                <a:effectLst>
                  <a:outerShdw blurRad="38100" dist="19050" dir="2700000" algn="tl" rotWithShape="0">
                    <a:schemeClr val="dk1">
                      <a:alpha val="40000"/>
                    </a:schemeClr>
                  </a:outerShdw>
                </a:effectLst>
              </a:rPr>
              <a:t>DDD </a:t>
            </a:r>
            <a:r>
              <a:rPr lang="zh-CN" altLang="en-US" sz="1800" b="1">
                <a:solidFill>
                  <a:schemeClr val="tx1"/>
                </a:solidFill>
                <a:effectLst>
                  <a:outerShdw blurRad="38100" dist="19050" dir="2700000" algn="tl" rotWithShape="0">
                    <a:schemeClr val="dk1">
                      <a:alpha val="40000"/>
                    </a:schemeClr>
                  </a:outerShdw>
                </a:effectLst>
              </a:rPr>
              <a:t>妙招：</a:t>
            </a:r>
            <a:r>
              <a:rPr lang="zh-CN" altLang="en-US" sz="1800" b="1">
                <a:solidFill>
                  <a:srgbClr val="FF0000"/>
                </a:solidFill>
                <a:effectLst>
                  <a:outerShdw blurRad="38100" dist="19050" dir="2700000" algn="tl" rotWithShape="0">
                    <a:schemeClr val="dk1">
                      <a:alpha val="40000"/>
                    </a:schemeClr>
                  </a:outerShdw>
                </a:effectLst>
              </a:rPr>
              <a:t>领域服务</a:t>
            </a:r>
            <a:r>
              <a:rPr lang="en-US" altLang="zh-CN" sz="1800" b="1">
                <a:solidFill>
                  <a:srgbClr val="FF0000"/>
                </a:solidFill>
                <a:effectLst>
                  <a:outerShdw blurRad="38100" dist="19050" dir="2700000" algn="tl" rotWithShape="0">
                    <a:schemeClr val="dk1">
                      <a:alpha val="40000"/>
                    </a:schemeClr>
                  </a:outerShdw>
                </a:effectLst>
              </a:rPr>
              <a:t> </a:t>
            </a:r>
            <a:r>
              <a:rPr lang="zh-CN" altLang="en-US" sz="1800" b="1">
                <a:solidFill>
                  <a:srgbClr val="FF0000"/>
                </a:solidFill>
                <a:effectLst>
                  <a:outerShdw blurRad="38100" dist="19050" dir="2700000" algn="tl" rotWithShape="0">
                    <a:schemeClr val="dk1">
                      <a:alpha val="40000"/>
                    </a:schemeClr>
                  </a:outerShdw>
                </a:effectLst>
              </a:rPr>
              <a:t>隔离</a:t>
            </a:r>
            <a:r>
              <a:rPr lang="zh-CN" altLang="en-US" sz="1800" b="1">
                <a:solidFill>
                  <a:srgbClr val="FF0000"/>
                </a:solidFill>
                <a:effectLst>
                  <a:outerShdw blurRad="38100" dist="19050" dir="2700000" algn="tl" rotWithShape="0">
                    <a:schemeClr val="dk1">
                      <a:alpha val="40000"/>
                    </a:schemeClr>
                  </a:outerShdw>
                </a:effectLst>
              </a:rPr>
              <a:t>实体</a:t>
            </a:r>
            <a:endParaRPr lang="zh-CN" altLang="en-US" sz="1800" b="1">
              <a:solidFill>
                <a:srgbClr val="FF0000"/>
              </a:solidFill>
              <a:effectLst>
                <a:outerShdw blurRad="38100" dist="19050" dir="2700000" algn="tl" rotWithShape="0">
                  <a:schemeClr val="dk1">
                    <a:alpha val="40000"/>
                  </a:schemeClr>
                </a:outerShdw>
              </a:effectLst>
            </a:endParaRPr>
          </a:p>
        </p:txBody>
      </p:sp>
    </p:spTree>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5"/>
          <p:cNvSpPr txBox="1">
            <a:spLocks noChangeArrowheads="1"/>
          </p:cNvSpPr>
          <p:nvPr/>
        </p:nvSpPr>
        <p:spPr bwMode="auto">
          <a:xfrm>
            <a:off x="934511" y="183664"/>
            <a:ext cx="1372235"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l" fontAlgn="base">
              <a:spcBef>
                <a:spcPct val="0"/>
              </a:spcBef>
              <a:spcAft>
                <a:spcPct val="0"/>
              </a:spcAft>
              <a:defRPr/>
            </a:pPr>
            <a:r>
              <a:rPr lang="en-US" altLang="zh-CN" sz="1600" b="1">
                <a:sym typeface="+mn-ea"/>
              </a:rPr>
              <a:t>DDD</a:t>
            </a:r>
            <a:r>
              <a:rPr lang="zh-CN" altLang="en-US" sz="1600" b="1">
                <a:sym typeface="+mn-ea"/>
              </a:rPr>
              <a:t>四层架构</a:t>
            </a:r>
            <a:endParaRPr lang="zh-CN" altLang="en-US" sz="1600" dirty="0">
              <a:solidFill>
                <a:schemeClr val="accent1"/>
              </a:solidFill>
              <a:latin typeface="方正兰亭黑_GBK"/>
            </a:endParaRPr>
          </a:p>
          <a:p>
            <a:pPr fontAlgn="base">
              <a:spcBef>
                <a:spcPct val="0"/>
              </a:spcBef>
              <a:spcAft>
                <a:spcPct val="0"/>
              </a:spcAft>
              <a:defRPr/>
            </a:pPr>
            <a:endParaRPr lang="zh-CN" altLang="en-US" sz="1600" dirty="0">
              <a:solidFill>
                <a:schemeClr val="accent1"/>
              </a:solidFill>
              <a:latin typeface="方正兰亭黑_GBK"/>
              <a:ea typeface="方正兰亭黑_GBK"/>
            </a:endParaRPr>
          </a:p>
        </p:txBody>
      </p:sp>
      <p:cxnSp>
        <p:nvCxnSpPr>
          <p:cNvPr id="13" name="直接连接符 12"/>
          <p:cNvCxnSpPr/>
          <p:nvPr/>
        </p:nvCxnSpPr>
        <p:spPr>
          <a:xfrm>
            <a:off x="1032788" y="522218"/>
            <a:ext cx="310126"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4" name="组合 3"/>
          <p:cNvGrpSpPr/>
          <p:nvPr/>
        </p:nvGrpSpPr>
        <p:grpSpPr>
          <a:xfrm>
            <a:off x="337511" y="183664"/>
            <a:ext cx="528375" cy="484787"/>
            <a:chOff x="1417110" y="1933669"/>
            <a:chExt cx="1827515" cy="1676757"/>
          </a:xfrm>
        </p:grpSpPr>
        <p:sp>
          <p:nvSpPr>
            <p:cNvPr id="14" name="椭圆 13"/>
            <p:cNvSpPr/>
            <p:nvPr/>
          </p:nvSpPr>
          <p:spPr>
            <a:xfrm>
              <a:off x="1491775" y="1933669"/>
              <a:ext cx="1676757" cy="1676757"/>
            </a:xfrm>
            <a:prstGeom prst="ellipse">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nvSpPr>
          <p:spPr>
            <a:xfrm>
              <a:off x="1686851" y="2118291"/>
              <a:ext cx="1307513" cy="1307513"/>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nvSpPr>
          <p:spPr>
            <a:xfrm>
              <a:off x="2772931" y="1944597"/>
              <a:ext cx="390517" cy="390517"/>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nvSpPr>
          <p:spPr>
            <a:xfrm>
              <a:off x="1417110" y="2261397"/>
              <a:ext cx="286781" cy="286781"/>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椭圆 17"/>
            <p:cNvSpPr/>
            <p:nvPr/>
          </p:nvSpPr>
          <p:spPr>
            <a:xfrm>
              <a:off x="1686851" y="3308201"/>
              <a:ext cx="220530" cy="220530"/>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椭圆 18"/>
            <p:cNvSpPr/>
            <p:nvPr/>
          </p:nvSpPr>
          <p:spPr>
            <a:xfrm>
              <a:off x="3016329" y="2979248"/>
              <a:ext cx="228296" cy="228296"/>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1" name="文本框 5"/>
          <p:cNvSpPr txBox="1">
            <a:spLocks noChangeArrowheads="1"/>
          </p:cNvSpPr>
          <p:nvPr/>
        </p:nvSpPr>
        <p:spPr bwMode="auto">
          <a:xfrm>
            <a:off x="420024" y="278417"/>
            <a:ext cx="36420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fontAlgn="base">
              <a:spcBef>
                <a:spcPct val="0"/>
              </a:spcBef>
              <a:spcAft>
                <a:spcPct val="0"/>
              </a:spcAft>
              <a:defRPr/>
            </a:pPr>
            <a:r>
              <a:rPr lang="en-US" altLang="zh-CN" sz="1200" dirty="0">
                <a:solidFill>
                  <a:schemeClr val="bg1"/>
                </a:solidFill>
                <a:latin typeface="方正兰亭黑_GBK"/>
                <a:ea typeface="方正兰亭黑_GBK"/>
              </a:rPr>
              <a:t>03</a:t>
            </a:r>
            <a:endParaRPr lang="zh-CN" altLang="en-US" sz="1200" dirty="0">
              <a:solidFill>
                <a:schemeClr val="bg1"/>
              </a:solidFill>
              <a:latin typeface="方正兰亭黑_GBK"/>
              <a:ea typeface="方正兰亭黑_GBK"/>
            </a:endParaRPr>
          </a:p>
        </p:txBody>
      </p:sp>
      <p:sp>
        <p:nvSpPr>
          <p:cNvPr id="9" name="文本框 8"/>
          <p:cNvSpPr txBox="1"/>
          <p:nvPr/>
        </p:nvSpPr>
        <p:spPr>
          <a:xfrm>
            <a:off x="479425" y="779780"/>
            <a:ext cx="1640205" cy="306705"/>
          </a:xfrm>
          <a:prstGeom prst="rect">
            <a:avLst/>
          </a:prstGeom>
          <a:noFill/>
        </p:spPr>
        <p:txBody>
          <a:bodyPr wrap="square" rtlCol="0">
            <a:spAutoFit/>
          </a:bodyPr>
          <a:p>
            <a:r>
              <a:rPr lang="zh-CN" altLang="en-US" sz="1400" b="1">
                <a:solidFill>
                  <a:srgbClr val="FF0000"/>
                </a:solidFill>
              </a:rPr>
              <a:t>重新编排后的代码</a:t>
            </a:r>
            <a:endParaRPr lang="zh-CN" altLang="en-US" sz="1400" b="1">
              <a:solidFill>
                <a:srgbClr val="FF0000"/>
              </a:solidFill>
            </a:endParaRPr>
          </a:p>
        </p:txBody>
      </p:sp>
      <p:sp>
        <p:nvSpPr>
          <p:cNvPr id="2" name="文本框 1"/>
          <p:cNvSpPr txBox="1"/>
          <p:nvPr/>
        </p:nvSpPr>
        <p:spPr>
          <a:xfrm>
            <a:off x="420370" y="1049020"/>
            <a:ext cx="3705225" cy="3907790"/>
          </a:xfrm>
          <a:prstGeom prst="rect">
            <a:avLst/>
          </a:prstGeom>
          <a:noFill/>
        </p:spPr>
        <p:txBody>
          <a:bodyPr wrap="none" rtlCol="0">
            <a:spAutoFit/>
          </a:bodyPr>
          <a:p>
            <a:pPr algn="l"/>
            <a:r>
              <a:rPr lang="en-US" altLang="zh-CN" sz="800"/>
              <a:t>public </a:t>
            </a:r>
            <a:r>
              <a:rPr lang="zh-CN" altLang="en-US" sz="800"/>
              <a:t>class PayServiceImpl extends PayService {</a:t>
            </a:r>
            <a:endParaRPr lang="zh-CN" altLang="en-US" sz="800"/>
          </a:p>
          <a:p>
            <a:pPr algn="l"/>
            <a:r>
              <a:rPr lang="zh-CN" altLang="en-US" sz="800"/>
              <a:t>    private AccountRepository accountRepository;</a:t>
            </a:r>
            <a:endParaRPr lang="zh-CN" altLang="en-US" sz="800"/>
          </a:p>
          <a:p>
            <a:pPr algn="l"/>
            <a:r>
              <a:rPr lang="zh-CN" altLang="en-US" sz="800"/>
              <a:t>    private AuditMessageProducer auditMessageProducer;</a:t>
            </a:r>
            <a:endParaRPr lang="zh-CN" altLang="en-US" sz="800"/>
          </a:p>
          <a:p>
            <a:pPr algn="l"/>
            <a:r>
              <a:rPr lang="zh-CN" altLang="en-US" sz="800"/>
              <a:t>    private BusiSafeService busiSafeService;</a:t>
            </a:r>
            <a:endParaRPr lang="zh-CN" altLang="en-US" sz="800"/>
          </a:p>
          <a:p>
            <a:pPr algn="l"/>
            <a:r>
              <a:rPr lang="zh-CN" altLang="en-US" sz="800"/>
              <a:t>    private AccountTransferService accountTransferService;</a:t>
            </a:r>
            <a:endParaRPr lang="zh-CN" altLang="en-US" sz="800"/>
          </a:p>
          <a:p>
            <a:pPr algn="l"/>
            <a:endParaRPr lang="zh-CN" altLang="en-US" sz="800"/>
          </a:p>
          <a:p>
            <a:pPr algn="l"/>
            <a:r>
              <a:rPr lang="zh-CN" altLang="en-US" sz="800"/>
              <a:t>    public Result pay(Long userId, String merchantAccount, BigDecimal amount) {</a:t>
            </a:r>
            <a:endParaRPr lang="zh-CN" altLang="en-US" sz="800"/>
          </a:p>
          <a:p>
            <a:pPr algn="l"/>
            <a:r>
              <a:rPr lang="en-US" altLang="zh-CN" sz="800"/>
              <a:t>        </a:t>
            </a:r>
            <a:r>
              <a:rPr lang="zh-CN" altLang="en-US" sz="800"/>
              <a:t>// 参数校验</a:t>
            </a:r>
            <a:endParaRPr lang="zh-CN" altLang="en-US" sz="800"/>
          </a:p>
          <a:p>
            <a:pPr algn="l"/>
            <a:r>
              <a:rPr lang="zh-CN" altLang="en-US" sz="800"/>
              <a:t>        Money money = new Money(amount);</a:t>
            </a:r>
            <a:endParaRPr lang="zh-CN" altLang="en-US" sz="800"/>
          </a:p>
          <a:p>
            <a:pPr algn="l"/>
            <a:r>
              <a:rPr lang="zh-CN" altLang="en-US" sz="800"/>
              <a:t>        UserId clientId = new UserId(userId);</a:t>
            </a:r>
            <a:endParaRPr lang="zh-CN" altLang="en-US" sz="800"/>
          </a:p>
          <a:p>
            <a:pPr algn="l"/>
            <a:r>
              <a:rPr lang="zh-CN" altLang="en-US" sz="800"/>
              <a:t>        AccountNumber merchantNumber = new AccountNumber(merchantAccount);</a:t>
            </a:r>
            <a:endParaRPr lang="zh-CN" altLang="en-US" sz="800"/>
          </a:p>
          <a:p>
            <a:pPr algn="l"/>
            <a:r>
              <a:rPr lang="en-US" altLang="zh-CN" sz="800"/>
              <a:t>        </a:t>
            </a:r>
            <a:r>
              <a:rPr lang="zh-CN" altLang="en-US" sz="800"/>
              <a:t>// </a:t>
            </a:r>
            <a:r>
              <a:rPr lang="zh-CN" altLang="en-US" sz="800"/>
              <a:t>加载数据</a:t>
            </a:r>
            <a:endParaRPr lang="zh-CN" altLang="en-US" sz="800"/>
          </a:p>
          <a:p>
            <a:pPr algn="l"/>
            <a:r>
              <a:rPr lang="zh-CN" altLang="en-US" sz="800"/>
              <a:t>        Account clientAccount = accountRepository.find(clientId);</a:t>
            </a:r>
            <a:endParaRPr lang="zh-CN" altLang="en-US" sz="800"/>
          </a:p>
          <a:p>
            <a:pPr algn="l"/>
            <a:r>
              <a:rPr lang="zh-CN" altLang="en-US" sz="800"/>
              <a:t>        Account merAccount = accountRepository.find(merchantNumber);</a:t>
            </a:r>
            <a:endParaRPr lang="zh-CN" altLang="en-US" sz="800"/>
          </a:p>
          <a:p>
            <a:pPr algn="l"/>
            <a:r>
              <a:rPr lang="en-US" altLang="zh-CN" sz="800"/>
              <a:t>        </a:t>
            </a:r>
            <a:r>
              <a:rPr lang="zh-CN" altLang="en-US" sz="800"/>
              <a:t>// 交易检查</a:t>
            </a:r>
            <a:endParaRPr lang="zh-CN" altLang="en-US" sz="800"/>
          </a:p>
          <a:p>
            <a:pPr algn="l"/>
            <a:r>
              <a:rPr lang="zh-CN" altLang="en-US" sz="800"/>
              <a:t>        Result preCheck = busiSafeService</a:t>
            </a:r>
            <a:r>
              <a:rPr lang="en-US" altLang="zh-CN" sz="800"/>
              <a:t>.</a:t>
            </a:r>
            <a:r>
              <a:rPr lang="zh-CN" altLang="en-US" sz="800"/>
              <a:t>checkBusi(clientAccount, merAccount, money);</a:t>
            </a:r>
            <a:endParaRPr lang="zh-CN" altLang="en-US" sz="800"/>
          </a:p>
          <a:p>
            <a:pPr algn="l"/>
            <a:r>
              <a:rPr lang="zh-CN" altLang="en-US" sz="800"/>
              <a:t>        if (preCheck ！=Result.SUCCESS){</a:t>
            </a:r>
            <a:endParaRPr lang="zh-CN" altLang="en-US" sz="800"/>
          </a:p>
          <a:p>
            <a:pPr algn="l"/>
            <a:r>
              <a:rPr lang="zh-CN" altLang="en-US" sz="800"/>
              <a:t>            return Result.REJECT;</a:t>
            </a:r>
            <a:endParaRPr lang="zh-CN" altLang="en-US" sz="800"/>
          </a:p>
          <a:p>
            <a:pPr algn="l"/>
            <a:r>
              <a:rPr lang="zh-CN" altLang="en-US" sz="800"/>
              <a:t>        }</a:t>
            </a:r>
            <a:endParaRPr lang="zh-CN" altLang="en-US" sz="800"/>
          </a:p>
          <a:p>
            <a:pPr algn="l"/>
            <a:r>
              <a:rPr lang="en-US" altLang="zh-CN" sz="800"/>
              <a:t>        </a:t>
            </a:r>
            <a:r>
              <a:rPr lang="zh-CN" altLang="en-US" sz="800"/>
              <a:t>// 转账</a:t>
            </a:r>
            <a:r>
              <a:rPr lang="zh-CN" altLang="en-US" sz="800"/>
              <a:t>业务</a:t>
            </a:r>
            <a:endParaRPr lang="zh-CN" altLang="en-US" sz="800"/>
          </a:p>
          <a:p>
            <a:pPr algn="l"/>
            <a:r>
              <a:rPr lang="zh-CN" altLang="en-US" sz="800"/>
              <a:t>        accountTransferService.transfer(clientAccount, merAccount, money);</a:t>
            </a:r>
            <a:endParaRPr lang="zh-CN" altLang="en-US" sz="800"/>
          </a:p>
          <a:p>
            <a:pPr algn="l"/>
            <a:r>
              <a:rPr lang="en-US" altLang="zh-CN" sz="800"/>
              <a:t>        </a:t>
            </a:r>
            <a:r>
              <a:rPr lang="zh-CN" altLang="en-US" sz="800"/>
              <a:t>// 保存数据</a:t>
            </a:r>
            <a:endParaRPr lang="zh-CN" altLang="en-US" sz="800"/>
          </a:p>
          <a:p>
            <a:pPr algn="l"/>
            <a:r>
              <a:rPr lang="zh-CN" altLang="en-US" sz="800"/>
              <a:t>        accountRepository.save(clientAccount);</a:t>
            </a:r>
            <a:endParaRPr lang="zh-CN" altLang="en-US" sz="800"/>
          </a:p>
          <a:p>
            <a:pPr algn="l"/>
            <a:r>
              <a:rPr lang="zh-CN" altLang="en-US" sz="800"/>
              <a:t>        accountRepository.save(merAccount);</a:t>
            </a:r>
            <a:endParaRPr lang="zh-CN" altLang="en-US" sz="800"/>
          </a:p>
          <a:p>
            <a:pPr algn="l"/>
            <a:r>
              <a:rPr lang="en-US" altLang="zh-CN" sz="800"/>
              <a:t>        </a:t>
            </a:r>
            <a:r>
              <a:rPr lang="zh-CN" altLang="en-US" sz="800"/>
              <a:t>// 发送审计消息</a:t>
            </a:r>
            <a:endParaRPr lang="zh-CN" altLang="en-US" sz="800"/>
          </a:p>
          <a:p>
            <a:pPr algn="l"/>
            <a:r>
              <a:rPr lang="zh-CN" altLang="en-US" sz="800"/>
              <a:t>        AuditMessage message = new AuditMessage(clientAccount,</a:t>
            </a:r>
            <a:endParaRPr lang="zh-CN" altLang="en-US" sz="800"/>
          </a:p>
          <a:p>
            <a:pPr algn="l"/>
            <a:r>
              <a:rPr lang="zh-CN" altLang="en-US" sz="800"/>
              <a:t>                merAccount, money);</a:t>
            </a:r>
            <a:endParaRPr lang="zh-CN" altLang="en-US" sz="800"/>
          </a:p>
          <a:p>
            <a:pPr algn="l"/>
            <a:r>
              <a:rPr lang="zh-CN" altLang="en-US" sz="800"/>
              <a:t>        auditMessageProducer.send(message);</a:t>
            </a:r>
            <a:endParaRPr lang="zh-CN" altLang="en-US" sz="800"/>
          </a:p>
          <a:p>
            <a:pPr algn="l"/>
            <a:r>
              <a:rPr lang="zh-CN" altLang="en-US" sz="800"/>
              <a:t>        return Result.SUCCESS;</a:t>
            </a:r>
            <a:endParaRPr lang="zh-CN" altLang="en-US" sz="800"/>
          </a:p>
          <a:p>
            <a:pPr algn="l"/>
            <a:r>
              <a:rPr lang="zh-CN" altLang="en-US" sz="800"/>
              <a:t>    }</a:t>
            </a:r>
            <a:endParaRPr lang="zh-CN" altLang="en-US" sz="800"/>
          </a:p>
          <a:p>
            <a:pPr algn="l"/>
            <a:r>
              <a:rPr lang="zh-CN" altLang="en-US" sz="800"/>
              <a:t>}</a:t>
            </a:r>
            <a:endParaRPr lang="zh-CN" altLang="en-US" sz="800"/>
          </a:p>
        </p:txBody>
      </p:sp>
      <p:sp>
        <p:nvSpPr>
          <p:cNvPr id="3" name="文本框 2"/>
          <p:cNvSpPr txBox="1"/>
          <p:nvPr/>
        </p:nvSpPr>
        <p:spPr>
          <a:xfrm>
            <a:off x="3855720" y="781685"/>
            <a:ext cx="5457825" cy="1229995"/>
          </a:xfrm>
          <a:prstGeom prst="rect">
            <a:avLst/>
          </a:prstGeom>
          <a:noFill/>
        </p:spPr>
        <p:txBody>
          <a:bodyPr wrap="none" rtlCol="0">
            <a:spAutoFit/>
          </a:bodyPr>
          <a:p>
            <a:r>
              <a:rPr lang="zh-CN" altLang="en-US" sz="1400" b="1">
                <a:solidFill>
                  <a:srgbClr val="FF0000"/>
                </a:solidFill>
              </a:rPr>
              <a:t>同样的功能，这样重新编排后有什么</a:t>
            </a:r>
            <a:r>
              <a:rPr lang="zh-CN" altLang="en-US" sz="1400" b="1">
                <a:solidFill>
                  <a:srgbClr val="FF0000"/>
                </a:solidFill>
              </a:rPr>
              <a:t>好处？</a:t>
            </a:r>
            <a:r>
              <a:rPr lang="en-US" altLang="zh-CN" sz="1400" b="1">
                <a:solidFill>
                  <a:srgbClr val="FF0000"/>
                </a:solidFill>
              </a:rPr>
              <a:t>-针对开篇的四大问题</a:t>
            </a:r>
            <a:endParaRPr lang="zh-CN" altLang="en-US" sz="1400"/>
          </a:p>
          <a:p>
            <a:r>
              <a:rPr lang="en-US" altLang="zh-CN" sz="1000"/>
              <a:t>1</a:t>
            </a:r>
            <a:r>
              <a:rPr lang="zh-CN" altLang="en-US" sz="1000"/>
              <a:t>、需求更容易</a:t>
            </a:r>
            <a:r>
              <a:rPr lang="zh-CN" altLang="en-US" sz="1000"/>
              <a:t>梳理：业务逻辑纯净清晰，没有了业务逻辑与实现细节之间的复杂</a:t>
            </a:r>
            <a:r>
              <a:rPr lang="zh-CN" altLang="en-US" sz="1000"/>
              <a:t>转换。</a:t>
            </a:r>
            <a:endParaRPr lang="zh-CN" altLang="en-US" sz="1000"/>
          </a:p>
          <a:p>
            <a:r>
              <a:rPr lang="en-US" altLang="zh-CN" sz="1000"/>
              <a:t>2</a:t>
            </a:r>
            <a:r>
              <a:rPr lang="zh-CN" altLang="en-US" sz="1000"/>
              <a:t>、更容易单元测试：业务与基础设施隔离，没有基础设施，依然很容易设计单元测试</a:t>
            </a:r>
            <a:r>
              <a:rPr lang="zh-CN" altLang="en-US" sz="1000"/>
              <a:t>案例。</a:t>
            </a:r>
            <a:endParaRPr lang="zh-CN" altLang="en-US" sz="1000"/>
          </a:p>
          <a:p>
            <a:r>
              <a:rPr lang="en-US" altLang="zh-CN" sz="1000"/>
              <a:t>	</a:t>
            </a:r>
            <a:r>
              <a:rPr lang="zh-CN" altLang="en-US" sz="1000"/>
              <a:t>各个功能组件的依赖都是独立</a:t>
            </a:r>
            <a:r>
              <a:rPr lang="zh-CN" altLang="en-US" sz="1000"/>
              <a:t>的。可以编写单元测试案例，单独</a:t>
            </a:r>
            <a:r>
              <a:rPr lang="zh-CN" altLang="en-US" sz="1000"/>
              <a:t>测试。</a:t>
            </a:r>
            <a:endParaRPr lang="zh-CN" altLang="en-US" sz="1000"/>
          </a:p>
          <a:p>
            <a:r>
              <a:rPr lang="en-US" altLang="zh-CN" sz="1000"/>
              <a:t>3</a:t>
            </a:r>
            <a:r>
              <a:rPr lang="zh-CN" altLang="en-US" sz="1000"/>
              <a:t>、更容易开发：领域内服务自治，不用担心其他模块的影响。下单模块的</a:t>
            </a:r>
            <a:r>
              <a:rPr lang="en-US" altLang="zh-CN" sz="1000"/>
              <a:t>Account</a:t>
            </a:r>
            <a:r>
              <a:rPr lang="zh-CN" altLang="en-US" sz="1000"/>
              <a:t>与</a:t>
            </a:r>
            <a:r>
              <a:rPr lang="zh-CN" altLang="en-US" sz="1000"/>
              <a:t>账务</a:t>
            </a:r>
            <a:endParaRPr lang="zh-CN" altLang="en-US" sz="1000"/>
          </a:p>
          <a:p>
            <a:r>
              <a:rPr lang="en-US" altLang="zh-CN" sz="1000"/>
              <a:t>	</a:t>
            </a:r>
            <a:r>
              <a:rPr lang="zh-CN" altLang="en-US" sz="1000"/>
              <a:t>管理模块的</a:t>
            </a:r>
            <a:r>
              <a:rPr lang="en-US" altLang="zh-CN" sz="1000"/>
              <a:t>Account</a:t>
            </a:r>
            <a:r>
              <a:rPr lang="zh-CN" altLang="en-US" sz="1000"/>
              <a:t>属性与方法都可以安全不同，没有任务直接</a:t>
            </a:r>
            <a:r>
              <a:rPr lang="zh-CN" altLang="en-US" sz="1000"/>
              <a:t>关联。</a:t>
            </a:r>
            <a:endParaRPr lang="zh-CN" altLang="en-US" sz="1000"/>
          </a:p>
          <a:p>
            <a:r>
              <a:rPr lang="en-US" altLang="zh-CN" sz="1000"/>
              <a:t>4</a:t>
            </a:r>
            <a:r>
              <a:rPr lang="zh-CN" altLang="en-US" sz="1000"/>
              <a:t>、技术容易更新：业务与数据隔离很清晰，改</a:t>
            </a:r>
            <a:r>
              <a:rPr lang="en-US" altLang="zh-CN" sz="1000"/>
              <a:t>ORM</a:t>
            </a:r>
            <a:r>
              <a:rPr lang="zh-CN" altLang="en-US" sz="1000"/>
              <a:t>技术只需要改仓库层实现，对业务无</a:t>
            </a:r>
            <a:r>
              <a:rPr lang="zh-CN" altLang="en-US" sz="1000"/>
              <a:t>影响。</a:t>
            </a:r>
            <a:endParaRPr lang="zh-CN" altLang="en-US" sz="1000"/>
          </a:p>
        </p:txBody>
      </p:sp>
      <p:pic>
        <p:nvPicPr>
          <p:cNvPr id="5" name="图片 4"/>
          <p:cNvPicPr>
            <a:picLocks noChangeAspect="1"/>
          </p:cNvPicPr>
          <p:nvPr/>
        </p:nvPicPr>
        <p:blipFill>
          <a:blip r:embed="rId1"/>
          <a:stretch>
            <a:fillRect/>
          </a:stretch>
        </p:blipFill>
        <p:spPr>
          <a:xfrm>
            <a:off x="4048125" y="2011680"/>
            <a:ext cx="4352290" cy="2521585"/>
          </a:xfrm>
          <a:prstGeom prst="rect">
            <a:avLst/>
          </a:prstGeom>
        </p:spPr>
      </p:pic>
    </p:spTree>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5"/>
          <p:cNvSpPr txBox="1">
            <a:spLocks noChangeArrowheads="1"/>
          </p:cNvSpPr>
          <p:nvPr/>
        </p:nvSpPr>
        <p:spPr bwMode="auto">
          <a:xfrm>
            <a:off x="934511" y="183664"/>
            <a:ext cx="1372235"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l" fontAlgn="base">
              <a:spcBef>
                <a:spcPct val="0"/>
              </a:spcBef>
              <a:spcAft>
                <a:spcPct val="0"/>
              </a:spcAft>
              <a:defRPr/>
            </a:pPr>
            <a:r>
              <a:rPr lang="en-US" altLang="zh-CN" sz="1600" b="1">
                <a:sym typeface="+mn-ea"/>
              </a:rPr>
              <a:t>DDD</a:t>
            </a:r>
            <a:r>
              <a:rPr lang="zh-CN" altLang="en-US" sz="1600" b="1">
                <a:sym typeface="+mn-ea"/>
              </a:rPr>
              <a:t>四层架构</a:t>
            </a:r>
            <a:endParaRPr lang="zh-CN" altLang="en-US" sz="1600" dirty="0">
              <a:solidFill>
                <a:schemeClr val="accent1"/>
              </a:solidFill>
              <a:latin typeface="方正兰亭黑_GBK"/>
            </a:endParaRPr>
          </a:p>
          <a:p>
            <a:pPr fontAlgn="base">
              <a:spcBef>
                <a:spcPct val="0"/>
              </a:spcBef>
              <a:spcAft>
                <a:spcPct val="0"/>
              </a:spcAft>
              <a:defRPr/>
            </a:pPr>
            <a:endParaRPr lang="zh-CN" altLang="en-US" sz="1600" dirty="0">
              <a:solidFill>
                <a:schemeClr val="accent1"/>
              </a:solidFill>
              <a:latin typeface="方正兰亭黑_GBK"/>
              <a:ea typeface="方正兰亭黑_GBK"/>
            </a:endParaRPr>
          </a:p>
        </p:txBody>
      </p:sp>
      <p:cxnSp>
        <p:nvCxnSpPr>
          <p:cNvPr id="13" name="直接连接符 12"/>
          <p:cNvCxnSpPr/>
          <p:nvPr/>
        </p:nvCxnSpPr>
        <p:spPr>
          <a:xfrm>
            <a:off x="1032788" y="522218"/>
            <a:ext cx="310126"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4" name="组合 3"/>
          <p:cNvGrpSpPr/>
          <p:nvPr/>
        </p:nvGrpSpPr>
        <p:grpSpPr>
          <a:xfrm>
            <a:off x="337511" y="183664"/>
            <a:ext cx="528375" cy="484787"/>
            <a:chOff x="1417110" y="1933669"/>
            <a:chExt cx="1827515" cy="1676757"/>
          </a:xfrm>
        </p:grpSpPr>
        <p:sp>
          <p:nvSpPr>
            <p:cNvPr id="14" name="椭圆 13"/>
            <p:cNvSpPr/>
            <p:nvPr/>
          </p:nvSpPr>
          <p:spPr>
            <a:xfrm>
              <a:off x="1491775" y="1933669"/>
              <a:ext cx="1676757" cy="1676757"/>
            </a:xfrm>
            <a:prstGeom prst="ellipse">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nvSpPr>
          <p:spPr>
            <a:xfrm>
              <a:off x="1686851" y="2118291"/>
              <a:ext cx="1307513" cy="1307513"/>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nvSpPr>
          <p:spPr>
            <a:xfrm>
              <a:off x="2772931" y="1944597"/>
              <a:ext cx="390517" cy="390517"/>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nvSpPr>
          <p:spPr>
            <a:xfrm>
              <a:off x="1417110" y="2261397"/>
              <a:ext cx="286781" cy="286781"/>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椭圆 17"/>
            <p:cNvSpPr/>
            <p:nvPr/>
          </p:nvSpPr>
          <p:spPr>
            <a:xfrm>
              <a:off x="1686851" y="3308201"/>
              <a:ext cx="220530" cy="220530"/>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椭圆 18"/>
            <p:cNvSpPr/>
            <p:nvPr/>
          </p:nvSpPr>
          <p:spPr>
            <a:xfrm>
              <a:off x="3016329" y="2979248"/>
              <a:ext cx="228296" cy="228296"/>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1" name="文本框 5"/>
          <p:cNvSpPr txBox="1">
            <a:spLocks noChangeArrowheads="1"/>
          </p:cNvSpPr>
          <p:nvPr/>
        </p:nvSpPr>
        <p:spPr bwMode="auto">
          <a:xfrm>
            <a:off x="420024" y="278417"/>
            <a:ext cx="36420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fontAlgn="base">
              <a:spcBef>
                <a:spcPct val="0"/>
              </a:spcBef>
              <a:spcAft>
                <a:spcPct val="0"/>
              </a:spcAft>
              <a:defRPr/>
            </a:pPr>
            <a:r>
              <a:rPr lang="en-US" altLang="zh-CN" sz="1200" dirty="0">
                <a:solidFill>
                  <a:schemeClr val="bg1"/>
                </a:solidFill>
                <a:latin typeface="方正兰亭黑_GBK"/>
                <a:ea typeface="方正兰亭黑_GBK"/>
              </a:rPr>
              <a:t>03</a:t>
            </a:r>
            <a:endParaRPr lang="zh-CN" altLang="en-US" sz="1200" dirty="0">
              <a:solidFill>
                <a:schemeClr val="bg1"/>
              </a:solidFill>
              <a:latin typeface="方正兰亭黑_GBK"/>
              <a:ea typeface="方正兰亭黑_GBK"/>
            </a:endParaRPr>
          </a:p>
        </p:txBody>
      </p:sp>
      <p:pic>
        <p:nvPicPr>
          <p:cNvPr id="3" name="图片 2"/>
          <p:cNvPicPr>
            <a:picLocks noChangeAspect="1"/>
          </p:cNvPicPr>
          <p:nvPr/>
        </p:nvPicPr>
        <p:blipFill>
          <a:blip r:embed="rId1"/>
          <a:stretch>
            <a:fillRect/>
          </a:stretch>
        </p:blipFill>
        <p:spPr>
          <a:xfrm>
            <a:off x="179070" y="925830"/>
            <a:ext cx="3439160" cy="2350135"/>
          </a:xfrm>
          <a:prstGeom prst="rect">
            <a:avLst/>
          </a:prstGeom>
        </p:spPr>
      </p:pic>
      <p:sp>
        <p:nvSpPr>
          <p:cNvPr id="7" name="文本框 6"/>
          <p:cNvSpPr txBox="1"/>
          <p:nvPr/>
        </p:nvSpPr>
        <p:spPr>
          <a:xfrm>
            <a:off x="1108075" y="574675"/>
            <a:ext cx="1198880" cy="299085"/>
          </a:xfrm>
          <a:prstGeom prst="rect">
            <a:avLst/>
          </a:prstGeom>
          <a:noFill/>
        </p:spPr>
        <p:txBody>
          <a:bodyPr wrap="none" rtlCol="0">
            <a:spAutoFit/>
          </a:bodyPr>
          <a:p>
            <a:r>
              <a:rPr lang="zh-CN" altLang="en-US"/>
              <a:t>传统</a:t>
            </a:r>
            <a:r>
              <a:rPr lang="en-US" altLang="zh-CN"/>
              <a:t>MVC</a:t>
            </a:r>
            <a:r>
              <a:rPr lang="zh-CN" altLang="en-US"/>
              <a:t>架构</a:t>
            </a:r>
            <a:endParaRPr lang="zh-CN" altLang="en-US"/>
          </a:p>
        </p:txBody>
      </p:sp>
      <p:sp>
        <p:nvSpPr>
          <p:cNvPr id="11" name="文本框 10"/>
          <p:cNvSpPr txBox="1"/>
          <p:nvPr/>
        </p:nvSpPr>
        <p:spPr>
          <a:xfrm>
            <a:off x="5269230" y="575945"/>
            <a:ext cx="1181100" cy="299085"/>
          </a:xfrm>
          <a:prstGeom prst="rect">
            <a:avLst/>
          </a:prstGeom>
          <a:noFill/>
        </p:spPr>
        <p:txBody>
          <a:bodyPr wrap="none" rtlCol="0">
            <a:spAutoFit/>
          </a:bodyPr>
          <a:p>
            <a:r>
              <a:rPr lang="en-US" altLang="zh-CN"/>
              <a:t>DDD</a:t>
            </a:r>
            <a:r>
              <a:rPr lang="zh-CN" altLang="en-US"/>
              <a:t>四层</a:t>
            </a:r>
            <a:r>
              <a:rPr lang="zh-CN" altLang="en-US"/>
              <a:t>架构</a:t>
            </a:r>
            <a:endParaRPr lang="zh-CN" altLang="en-US"/>
          </a:p>
        </p:txBody>
      </p:sp>
      <p:pic>
        <p:nvPicPr>
          <p:cNvPr id="12" name="图片 11"/>
          <p:cNvPicPr>
            <a:picLocks noChangeAspect="1"/>
          </p:cNvPicPr>
          <p:nvPr/>
        </p:nvPicPr>
        <p:blipFill>
          <a:blip r:embed="rId2"/>
          <a:stretch>
            <a:fillRect/>
          </a:stretch>
        </p:blipFill>
        <p:spPr>
          <a:xfrm>
            <a:off x="4633595" y="925830"/>
            <a:ext cx="2836545" cy="2550795"/>
          </a:xfrm>
          <a:prstGeom prst="rect">
            <a:avLst/>
          </a:prstGeom>
        </p:spPr>
      </p:pic>
      <p:sp>
        <p:nvSpPr>
          <p:cNvPr id="22" name="文本框 21"/>
          <p:cNvSpPr txBox="1"/>
          <p:nvPr/>
        </p:nvSpPr>
        <p:spPr>
          <a:xfrm>
            <a:off x="179070" y="3552825"/>
            <a:ext cx="1763395" cy="1198880"/>
          </a:xfrm>
          <a:prstGeom prst="rect">
            <a:avLst/>
          </a:prstGeom>
          <a:noFill/>
          <a:ln>
            <a:solidFill>
              <a:schemeClr val="tx1"/>
            </a:solidFill>
          </a:ln>
        </p:spPr>
        <p:txBody>
          <a:bodyPr wrap="square" rtlCol="0">
            <a:spAutoFit/>
          </a:bodyPr>
          <a:p>
            <a:r>
              <a:rPr lang="en-US" altLang="zh-CN" sz="1800" b="1">
                <a:solidFill>
                  <a:srgbClr val="FF0000"/>
                </a:solidFill>
              </a:rPr>
              <a:t>DDD</a:t>
            </a:r>
            <a:r>
              <a:rPr lang="zh-CN" altLang="en-US" sz="1800" b="1">
                <a:solidFill>
                  <a:srgbClr val="FF0000"/>
                </a:solidFill>
              </a:rPr>
              <a:t>的</a:t>
            </a:r>
            <a:r>
              <a:rPr lang="zh-CN" altLang="en-US" sz="1800" b="1">
                <a:solidFill>
                  <a:srgbClr val="FF0000"/>
                </a:solidFill>
              </a:rPr>
              <a:t>基础概念</a:t>
            </a:r>
            <a:endParaRPr lang="zh-CN" altLang="en-US" sz="1800" b="1">
              <a:solidFill>
                <a:srgbClr val="FF0000"/>
              </a:solidFill>
            </a:endParaRPr>
          </a:p>
          <a:p>
            <a:endParaRPr lang="zh-CN" altLang="en-US" sz="1800" b="1">
              <a:solidFill>
                <a:srgbClr val="FF0000"/>
              </a:solidFill>
            </a:endParaRPr>
          </a:p>
          <a:p>
            <a:pPr algn="l">
              <a:buClrTx/>
              <a:buSzTx/>
              <a:buNone/>
            </a:pPr>
            <a:r>
              <a:rPr lang="zh-CN" altLang="en-US" sz="1200"/>
              <a:t>实体、值对象、聚合、领域服务、防腐层、仓库、工厂</a:t>
            </a:r>
            <a:endParaRPr lang="zh-CN" altLang="en-US" sz="1200"/>
          </a:p>
        </p:txBody>
      </p:sp>
      <p:sp>
        <p:nvSpPr>
          <p:cNvPr id="2" name="文本框 1"/>
          <p:cNvSpPr txBox="1"/>
          <p:nvPr/>
        </p:nvSpPr>
        <p:spPr>
          <a:xfrm>
            <a:off x="2097405" y="3527425"/>
            <a:ext cx="5786755" cy="1291590"/>
          </a:xfrm>
          <a:prstGeom prst="rect">
            <a:avLst/>
          </a:prstGeom>
          <a:noFill/>
          <a:ln>
            <a:solidFill>
              <a:schemeClr val="tx1"/>
            </a:solidFill>
          </a:ln>
        </p:spPr>
        <p:txBody>
          <a:bodyPr wrap="square" rtlCol="0">
            <a:spAutoFit/>
          </a:bodyPr>
          <a:p>
            <a:r>
              <a:rPr lang="en-US" altLang="zh-CN" sz="1800" b="1">
                <a:solidFill>
                  <a:srgbClr val="FF0000"/>
                </a:solidFill>
              </a:rPr>
              <a:t>DDD</a:t>
            </a:r>
            <a:r>
              <a:rPr lang="zh-CN" altLang="en-US" sz="1800" b="1">
                <a:solidFill>
                  <a:srgbClr val="FF0000"/>
                </a:solidFill>
              </a:rPr>
              <a:t>四层架构</a:t>
            </a:r>
            <a:r>
              <a:rPr lang="zh-CN" altLang="en-US" sz="1800" b="1">
                <a:solidFill>
                  <a:srgbClr val="FF0000"/>
                </a:solidFill>
              </a:rPr>
              <a:t>规范：</a:t>
            </a:r>
            <a:endParaRPr lang="zh-CN" altLang="en-US" sz="1800" b="1">
              <a:solidFill>
                <a:srgbClr val="FF0000"/>
              </a:solidFill>
            </a:endParaRPr>
          </a:p>
          <a:p>
            <a:pPr algn="l">
              <a:buClrTx/>
              <a:buSzTx/>
              <a:buFontTx/>
            </a:pPr>
            <a:r>
              <a:rPr lang="zh-CN" altLang="en-US" sz="1200"/>
              <a:t>1、领域中的对象由实体和值对象组成。对值对象的访问必须经由所属的实体对象。</a:t>
            </a:r>
            <a:endParaRPr lang="zh-CN" altLang="en-US" sz="1200"/>
          </a:p>
          <a:p>
            <a:pPr algn="l">
              <a:buClrTx/>
              <a:buSzTx/>
              <a:buFontTx/>
            </a:pPr>
            <a:r>
              <a:rPr lang="en-US" altLang="zh-CN" sz="1200"/>
              <a:t>2</a:t>
            </a:r>
            <a:r>
              <a:rPr lang="zh-CN" altLang="en-US" sz="1200"/>
              <a:t>、相关联的一组实体与值对象组成聚合。对聚合内对象的访问必须经由聚合根</a:t>
            </a:r>
            <a:r>
              <a:rPr lang="zh-CN" altLang="en-US" sz="1200"/>
              <a:t>对象。</a:t>
            </a:r>
            <a:endParaRPr lang="zh-CN" altLang="en-US" sz="1200"/>
          </a:p>
          <a:p>
            <a:pPr algn="l">
              <a:buClrTx/>
              <a:buSzTx/>
              <a:buFontTx/>
            </a:pPr>
            <a:r>
              <a:rPr lang="en-US" altLang="zh-CN" sz="1200"/>
              <a:t>3</a:t>
            </a:r>
            <a:r>
              <a:rPr lang="zh-CN" altLang="en-US" sz="1200"/>
              <a:t>、跨实体的操作必须经由领域</a:t>
            </a:r>
            <a:r>
              <a:rPr lang="zh-CN" altLang="en-US" sz="1200"/>
              <a:t>服务。</a:t>
            </a:r>
            <a:endParaRPr lang="zh-CN" altLang="en-US" sz="1200"/>
          </a:p>
          <a:p>
            <a:pPr algn="l">
              <a:buClrTx/>
              <a:buSzTx/>
              <a:buFontTx/>
            </a:pPr>
            <a:r>
              <a:rPr lang="en-US" altLang="zh-CN" sz="1200"/>
              <a:t>4</a:t>
            </a:r>
            <a:r>
              <a:rPr lang="zh-CN" altLang="en-US" sz="1200"/>
              <a:t>、应用服务层只通过领域服务或者聚合根来组织业务，自身不带任务实现</a:t>
            </a:r>
            <a:r>
              <a:rPr lang="zh-CN" altLang="en-US" sz="1200"/>
              <a:t>逻辑。</a:t>
            </a:r>
            <a:endParaRPr lang="zh-CN" altLang="en-US" sz="1200"/>
          </a:p>
          <a:p>
            <a:pPr algn="l">
              <a:buClrTx/>
              <a:buSzTx/>
              <a:buFontTx/>
            </a:pPr>
            <a:r>
              <a:rPr lang="en-US" altLang="zh-CN" sz="1200"/>
              <a:t>5</a:t>
            </a:r>
            <a:r>
              <a:rPr lang="zh-CN" altLang="en-US" sz="1200"/>
              <a:t>、</a:t>
            </a:r>
            <a:r>
              <a:rPr lang="zh-CN" altLang="en-US" sz="1200">
                <a:sym typeface="+mn-ea"/>
              </a:rPr>
              <a:t>业务与数据隔离。</a:t>
            </a:r>
            <a:r>
              <a:rPr lang="zh-CN" altLang="en-US" sz="1200"/>
              <a:t>领域层只关注业务，数据支撑全部交由基础设施层。</a:t>
            </a:r>
            <a:endParaRPr lang="zh-CN" altLang="en-US" sz="1200"/>
          </a:p>
        </p:txBody>
      </p:sp>
      <p:sp>
        <p:nvSpPr>
          <p:cNvPr id="9" name="右箭头 8"/>
          <p:cNvSpPr/>
          <p:nvPr/>
        </p:nvSpPr>
        <p:spPr>
          <a:xfrm>
            <a:off x="3654425" y="1772285"/>
            <a:ext cx="979170" cy="4857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5"/>
          <p:cNvSpPr txBox="1">
            <a:spLocks noChangeArrowheads="1"/>
          </p:cNvSpPr>
          <p:nvPr/>
        </p:nvSpPr>
        <p:spPr bwMode="auto">
          <a:xfrm>
            <a:off x="934511" y="183664"/>
            <a:ext cx="3324860"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l" fontAlgn="base">
              <a:spcBef>
                <a:spcPct val="0"/>
              </a:spcBef>
              <a:spcAft>
                <a:spcPct val="0"/>
              </a:spcAft>
              <a:defRPr/>
            </a:pPr>
            <a:r>
              <a:rPr lang="en-US" altLang="zh-CN" sz="1600" dirty="0">
                <a:solidFill>
                  <a:schemeClr val="accent1"/>
                </a:solidFill>
                <a:latin typeface="+mj-ea"/>
                <a:ea typeface="+mj-ea"/>
                <a:sym typeface="+mn-ea"/>
              </a:rPr>
              <a:t>3.</a:t>
            </a:r>
            <a:r>
              <a:rPr lang="en-US" altLang="zh-CN" sz="1600" dirty="0">
                <a:sym typeface="+mn-ea"/>
              </a:rPr>
              <a:t> “</a:t>
            </a:r>
            <a:r>
              <a:rPr lang="en-US" sz="1600" dirty="0">
                <a:solidFill>
                  <a:schemeClr val="accent1"/>
                </a:solidFill>
                <a:latin typeface="+mj-ea"/>
                <a:ea typeface="+mj-ea"/>
                <a:sym typeface="+mn-ea"/>
              </a:rPr>
              <a:t>DDD”VS  DDD  </a:t>
            </a:r>
            <a:r>
              <a:rPr lang="zh-CN" altLang="en-US" sz="1600" dirty="0">
                <a:solidFill>
                  <a:schemeClr val="accent1"/>
                </a:solidFill>
                <a:latin typeface="+mj-ea"/>
                <a:ea typeface="+mj-ea"/>
                <a:sym typeface="+mn-ea"/>
              </a:rPr>
              <a:t>项目改造实战</a:t>
            </a:r>
            <a:endParaRPr lang="zh-CN" altLang="en-US" sz="1600" dirty="0">
              <a:solidFill>
                <a:schemeClr val="accent1"/>
              </a:solidFill>
              <a:latin typeface="方正兰亭黑_GBK"/>
            </a:endParaRPr>
          </a:p>
        </p:txBody>
      </p:sp>
      <p:cxnSp>
        <p:nvCxnSpPr>
          <p:cNvPr id="4" name="直接连接符 3"/>
          <p:cNvCxnSpPr/>
          <p:nvPr/>
        </p:nvCxnSpPr>
        <p:spPr>
          <a:xfrm>
            <a:off x="1032788" y="522218"/>
            <a:ext cx="310126"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5" name="组合 4"/>
          <p:cNvGrpSpPr/>
          <p:nvPr/>
        </p:nvGrpSpPr>
        <p:grpSpPr>
          <a:xfrm>
            <a:off x="337511" y="183664"/>
            <a:ext cx="528375" cy="484787"/>
            <a:chOff x="1417110" y="1933669"/>
            <a:chExt cx="1827515" cy="1676757"/>
          </a:xfrm>
        </p:grpSpPr>
        <p:sp>
          <p:nvSpPr>
            <p:cNvPr id="6" name="椭圆 5"/>
            <p:cNvSpPr/>
            <p:nvPr/>
          </p:nvSpPr>
          <p:spPr>
            <a:xfrm>
              <a:off x="1491775" y="1933669"/>
              <a:ext cx="1676757" cy="1676757"/>
            </a:xfrm>
            <a:prstGeom prst="ellipse">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椭圆 6"/>
            <p:cNvSpPr/>
            <p:nvPr/>
          </p:nvSpPr>
          <p:spPr>
            <a:xfrm>
              <a:off x="1686851" y="2118291"/>
              <a:ext cx="1307513" cy="1307513"/>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椭圆 7"/>
            <p:cNvSpPr/>
            <p:nvPr/>
          </p:nvSpPr>
          <p:spPr>
            <a:xfrm>
              <a:off x="2772931" y="1944597"/>
              <a:ext cx="390517" cy="390517"/>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椭圆 8"/>
            <p:cNvSpPr/>
            <p:nvPr/>
          </p:nvSpPr>
          <p:spPr>
            <a:xfrm>
              <a:off x="1417110" y="2261397"/>
              <a:ext cx="286781" cy="286781"/>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椭圆 9"/>
            <p:cNvSpPr/>
            <p:nvPr/>
          </p:nvSpPr>
          <p:spPr>
            <a:xfrm>
              <a:off x="1686851" y="3308201"/>
              <a:ext cx="220530" cy="220530"/>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椭圆 10"/>
            <p:cNvSpPr/>
            <p:nvPr/>
          </p:nvSpPr>
          <p:spPr>
            <a:xfrm>
              <a:off x="3016329" y="2979248"/>
              <a:ext cx="228296" cy="228296"/>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文本框 5"/>
          <p:cNvSpPr txBox="1">
            <a:spLocks noChangeArrowheads="1"/>
          </p:cNvSpPr>
          <p:nvPr/>
        </p:nvSpPr>
        <p:spPr bwMode="auto">
          <a:xfrm>
            <a:off x="420024" y="278417"/>
            <a:ext cx="36420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fontAlgn="base">
              <a:spcBef>
                <a:spcPct val="0"/>
              </a:spcBef>
              <a:spcAft>
                <a:spcPct val="0"/>
              </a:spcAft>
              <a:defRPr/>
            </a:pPr>
            <a:r>
              <a:rPr lang="en-US" altLang="zh-CN" sz="1200" dirty="0">
                <a:solidFill>
                  <a:schemeClr val="bg1"/>
                </a:solidFill>
                <a:latin typeface="方正兰亭黑_GBK"/>
                <a:ea typeface="方正兰亭黑_GBK"/>
              </a:rPr>
              <a:t>03</a:t>
            </a:r>
            <a:endParaRPr lang="zh-CN" altLang="en-US" sz="1200" dirty="0">
              <a:solidFill>
                <a:schemeClr val="bg1"/>
              </a:solidFill>
              <a:latin typeface="方正兰亭黑_GBK"/>
              <a:ea typeface="方正兰亭黑_GBK"/>
            </a:endParaRPr>
          </a:p>
        </p:txBody>
      </p:sp>
      <p:pic>
        <p:nvPicPr>
          <p:cNvPr id="13" name="图片 12"/>
          <p:cNvPicPr>
            <a:picLocks noChangeAspect="1"/>
          </p:cNvPicPr>
          <p:nvPr/>
        </p:nvPicPr>
        <p:blipFill>
          <a:blip r:embed="rId1"/>
          <a:stretch>
            <a:fillRect/>
          </a:stretch>
        </p:blipFill>
        <p:spPr>
          <a:xfrm>
            <a:off x="415290" y="1200150"/>
            <a:ext cx="3869055" cy="1807845"/>
          </a:xfrm>
          <a:prstGeom prst="rect">
            <a:avLst/>
          </a:prstGeom>
        </p:spPr>
      </p:pic>
      <p:sp>
        <p:nvSpPr>
          <p:cNvPr id="14" name="文本框 13"/>
          <p:cNvSpPr txBox="1"/>
          <p:nvPr/>
        </p:nvSpPr>
        <p:spPr>
          <a:xfrm>
            <a:off x="1177925" y="774700"/>
            <a:ext cx="1097280" cy="299085"/>
          </a:xfrm>
          <a:prstGeom prst="rect">
            <a:avLst/>
          </a:prstGeom>
          <a:noFill/>
        </p:spPr>
        <p:txBody>
          <a:bodyPr wrap="none" rtlCol="0">
            <a:spAutoFit/>
          </a:bodyPr>
          <a:p>
            <a:r>
              <a:rPr lang="en-US" altLang="zh-CN"/>
              <a:t>GenSI</a:t>
            </a:r>
            <a:r>
              <a:rPr lang="zh-CN" altLang="en-US"/>
              <a:t>改造前</a:t>
            </a:r>
            <a:endParaRPr lang="zh-CN" altLang="en-US"/>
          </a:p>
        </p:txBody>
      </p:sp>
      <p:pic>
        <p:nvPicPr>
          <p:cNvPr id="16" name="图片 15"/>
          <p:cNvPicPr>
            <a:picLocks noChangeAspect="1"/>
          </p:cNvPicPr>
          <p:nvPr/>
        </p:nvPicPr>
        <p:blipFill>
          <a:blip r:embed="rId2"/>
          <a:stretch>
            <a:fillRect/>
          </a:stretch>
        </p:blipFill>
        <p:spPr>
          <a:xfrm>
            <a:off x="5579745" y="1073785"/>
            <a:ext cx="2651760" cy="4038600"/>
          </a:xfrm>
          <a:prstGeom prst="rect">
            <a:avLst/>
          </a:prstGeom>
        </p:spPr>
      </p:pic>
      <p:sp>
        <p:nvSpPr>
          <p:cNvPr id="17" name="文本框 16"/>
          <p:cNvSpPr txBox="1"/>
          <p:nvPr/>
        </p:nvSpPr>
        <p:spPr>
          <a:xfrm>
            <a:off x="6301105" y="774700"/>
            <a:ext cx="1494790" cy="299085"/>
          </a:xfrm>
          <a:prstGeom prst="rect">
            <a:avLst/>
          </a:prstGeom>
          <a:noFill/>
        </p:spPr>
        <p:txBody>
          <a:bodyPr wrap="none" rtlCol="0">
            <a:spAutoFit/>
          </a:bodyPr>
          <a:p>
            <a:r>
              <a:rPr lang="en-US" altLang="zh-CN"/>
              <a:t>GenSI_DDD</a:t>
            </a:r>
            <a:r>
              <a:rPr lang="zh-CN" altLang="en-US"/>
              <a:t>改造</a:t>
            </a:r>
            <a:r>
              <a:rPr lang="zh-CN" altLang="en-US"/>
              <a:t>后</a:t>
            </a:r>
            <a:endParaRPr lang="zh-CN" altLang="en-US"/>
          </a:p>
        </p:txBody>
      </p:sp>
      <p:cxnSp>
        <p:nvCxnSpPr>
          <p:cNvPr id="18" name="直接连接符 17"/>
          <p:cNvCxnSpPr/>
          <p:nvPr/>
        </p:nvCxnSpPr>
        <p:spPr>
          <a:xfrm>
            <a:off x="5194300" y="810260"/>
            <a:ext cx="0" cy="4302125"/>
          </a:xfrm>
          <a:prstGeom prst="line">
            <a:avLst/>
          </a:prstGeom>
        </p:spPr>
        <p:style>
          <a:lnRef idx="1">
            <a:schemeClr val="accent1"/>
          </a:lnRef>
          <a:fillRef idx="0">
            <a:schemeClr val="accent1"/>
          </a:fillRef>
          <a:effectRef idx="0">
            <a:schemeClr val="accent1"/>
          </a:effectRef>
          <a:fontRef idx="minor">
            <a:schemeClr val="tx1"/>
          </a:fontRef>
        </p:style>
      </p:cxnSp>
      <p:sp>
        <p:nvSpPr>
          <p:cNvPr id="19" name="文本框 18"/>
          <p:cNvSpPr txBox="1"/>
          <p:nvPr/>
        </p:nvSpPr>
        <p:spPr>
          <a:xfrm>
            <a:off x="0" y="3133725"/>
            <a:ext cx="5107940" cy="1753235"/>
          </a:xfrm>
          <a:prstGeom prst="rect">
            <a:avLst/>
          </a:prstGeom>
          <a:noFill/>
        </p:spPr>
        <p:txBody>
          <a:bodyPr wrap="square" rtlCol="0">
            <a:spAutoFit/>
          </a:bodyPr>
          <a:p>
            <a:r>
              <a:rPr lang="zh-CN" altLang="en-US"/>
              <a:t>改造后的效果，从微服务架构</a:t>
            </a:r>
            <a:r>
              <a:rPr lang="zh-CN" altLang="en-US"/>
              <a:t>降级到了单体架构，但是整体代码结构却更加清晰</a:t>
            </a:r>
            <a:r>
              <a:rPr lang="zh-CN" altLang="en-US"/>
              <a:t>了。</a:t>
            </a:r>
            <a:endParaRPr lang="zh-CN" altLang="en-US"/>
          </a:p>
          <a:p>
            <a:r>
              <a:rPr lang="en-US" altLang="zh-CN"/>
              <a:t>1</a:t>
            </a:r>
            <a:r>
              <a:rPr lang="zh-CN" altLang="en-US"/>
              <a:t>、结构清晰：每个领域做自己的事情。系统有什么功能看包名就一目了然，不再需要懂</a:t>
            </a:r>
            <a:r>
              <a:rPr lang="en-US" altLang="zh-CN"/>
              <a:t>Controller</a:t>
            </a:r>
            <a:r>
              <a:rPr lang="zh-CN" altLang="en-US"/>
              <a:t>代码。</a:t>
            </a:r>
            <a:endParaRPr lang="zh-CN" altLang="en-US"/>
          </a:p>
          <a:p>
            <a:r>
              <a:rPr lang="en-US" altLang="zh-CN"/>
              <a:t>2</a:t>
            </a:r>
            <a:r>
              <a:rPr lang="zh-CN" altLang="en-US"/>
              <a:t>、拒绝老化：微核心</a:t>
            </a:r>
            <a:r>
              <a:rPr lang="en-US" altLang="zh-CN"/>
              <a:t>+</a:t>
            </a:r>
            <a:r>
              <a:rPr lang="zh-CN" altLang="en-US"/>
              <a:t>服务扩展。模块之前完整隔离，扩展新服务对核心的服务转发模块没有任何</a:t>
            </a:r>
            <a:r>
              <a:rPr lang="zh-CN" altLang="en-US"/>
              <a:t>影响。</a:t>
            </a:r>
            <a:endParaRPr lang="zh-CN" altLang="en-US"/>
          </a:p>
          <a:p>
            <a:r>
              <a:rPr lang="en-US" altLang="zh-CN"/>
              <a:t>3</a:t>
            </a:r>
            <a:r>
              <a:rPr lang="zh-CN" altLang="en-US"/>
              <a:t>、测试方便：服务模块不需要</a:t>
            </a:r>
            <a:r>
              <a:rPr lang="zh-CN" altLang="en-US"/>
              <a:t>核心转发模块也能很方便</a:t>
            </a:r>
            <a:r>
              <a:rPr lang="zh-CN" altLang="en-US"/>
              <a:t>测试。</a:t>
            </a:r>
            <a:endParaRPr lang="zh-CN" altLang="en-US"/>
          </a:p>
          <a:p>
            <a:r>
              <a:rPr lang="en-US" altLang="zh-CN"/>
              <a:t>4</a:t>
            </a:r>
            <a:r>
              <a:rPr lang="zh-CN" altLang="en-US"/>
              <a:t>、架构拆分方便：单体架构转</a:t>
            </a:r>
            <a:r>
              <a:rPr lang="zh-CN" altLang="en-US"/>
              <a:t>微服务，只需修改</a:t>
            </a:r>
            <a:r>
              <a:rPr lang="en-US" altLang="zh-CN"/>
              <a:t>AsyncBusiService</a:t>
            </a:r>
            <a:r>
              <a:rPr lang="zh-CN" altLang="en-US"/>
              <a:t>。</a:t>
            </a:r>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500">
        <p:push/>
      </p:transition>
    </mc:Choice>
    <mc:Fallback>
      <p:transition spd="slow">
        <p:push/>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5"/>
          <p:cNvSpPr txBox="1">
            <a:spLocks noChangeArrowheads="1"/>
          </p:cNvSpPr>
          <p:nvPr/>
        </p:nvSpPr>
        <p:spPr bwMode="auto">
          <a:xfrm>
            <a:off x="934511" y="183664"/>
            <a:ext cx="3324860"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l" fontAlgn="base">
              <a:spcBef>
                <a:spcPct val="0"/>
              </a:spcBef>
              <a:spcAft>
                <a:spcPct val="0"/>
              </a:spcAft>
              <a:defRPr/>
            </a:pPr>
            <a:r>
              <a:rPr lang="en-US" altLang="zh-CN" sz="1600" dirty="0">
                <a:solidFill>
                  <a:schemeClr val="accent1"/>
                </a:solidFill>
                <a:latin typeface="+mj-ea"/>
                <a:ea typeface="+mj-ea"/>
                <a:sym typeface="+mn-ea"/>
              </a:rPr>
              <a:t>3.</a:t>
            </a:r>
            <a:r>
              <a:rPr lang="en-US" altLang="zh-CN" sz="1600" dirty="0">
                <a:sym typeface="+mn-ea"/>
              </a:rPr>
              <a:t> “</a:t>
            </a:r>
            <a:r>
              <a:rPr lang="en-US" sz="1600" dirty="0">
                <a:solidFill>
                  <a:schemeClr val="accent1"/>
                </a:solidFill>
                <a:latin typeface="+mj-ea"/>
                <a:ea typeface="+mj-ea"/>
                <a:sym typeface="+mn-ea"/>
              </a:rPr>
              <a:t>DDD”VS  DDD  </a:t>
            </a:r>
            <a:r>
              <a:rPr lang="zh-CN" altLang="en-US" sz="1600" dirty="0">
                <a:solidFill>
                  <a:schemeClr val="accent1"/>
                </a:solidFill>
                <a:latin typeface="+mj-ea"/>
                <a:ea typeface="+mj-ea"/>
                <a:sym typeface="+mn-ea"/>
              </a:rPr>
              <a:t>项目改造实战</a:t>
            </a:r>
            <a:endParaRPr lang="en-US" sz="1600" dirty="0">
              <a:solidFill>
                <a:schemeClr val="accent1"/>
              </a:solidFill>
              <a:latin typeface="+mj-ea"/>
              <a:ea typeface="+mj-ea"/>
              <a:sym typeface="+mn-ea"/>
            </a:endParaRPr>
          </a:p>
        </p:txBody>
      </p:sp>
      <p:cxnSp>
        <p:nvCxnSpPr>
          <p:cNvPr id="13" name="直接连接符 12"/>
          <p:cNvCxnSpPr/>
          <p:nvPr/>
        </p:nvCxnSpPr>
        <p:spPr>
          <a:xfrm>
            <a:off x="1032788" y="522218"/>
            <a:ext cx="310126"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4" name="组合 3"/>
          <p:cNvGrpSpPr/>
          <p:nvPr/>
        </p:nvGrpSpPr>
        <p:grpSpPr>
          <a:xfrm>
            <a:off x="337511" y="183664"/>
            <a:ext cx="528375" cy="484787"/>
            <a:chOff x="1417110" y="1933669"/>
            <a:chExt cx="1827515" cy="1676757"/>
          </a:xfrm>
        </p:grpSpPr>
        <p:sp>
          <p:nvSpPr>
            <p:cNvPr id="14" name="椭圆 13"/>
            <p:cNvSpPr/>
            <p:nvPr/>
          </p:nvSpPr>
          <p:spPr>
            <a:xfrm>
              <a:off x="1491775" y="1933669"/>
              <a:ext cx="1676757" cy="1676757"/>
            </a:xfrm>
            <a:prstGeom prst="ellipse">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nvSpPr>
          <p:spPr>
            <a:xfrm>
              <a:off x="1686851" y="2118291"/>
              <a:ext cx="1307513" cy="1307513"/>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nvSpPr>
          <p:spPr>
            <a:xfrm>
              <a:off x="2772931" y="1944597"/>
              <a:ext cx="390517" cy="390517"/>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nvSpPr>
          <p:spPr>
            <a:xfrm>
              <a:off x="1417110" y="2261397"/>
              <a:ext cx="286781" cy="286781"/>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椭圆 17"/>
            <p:cNvSpPr/>
            <p:nvPr/>
          </p:nvSpPr>
          <p:spPr>
            <a:xfrm>
              <a:off x="1686851" y="3308201"/>
              <a:ext cx="220530" cy="220530"/>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椭圆 18"/>
            <p:cNvSpPr/>
            <p:nvPr/>
          </p:nvSpPr>
          <p:spPr>
            <a:xfrm>
              <a:off x="3016329" y="2979248"/>
              <a:ext cx="228296" cy="228296"/>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1" name="文本框 5"/>
          <p:cNvSpPr txBox="1">
            <a:spLocks noChangeArrowheads="1"/>
          </p:cNvSpPr>
          <p:nvPr/>
        </p:nvSpPr>
        <p:spPr bwMode="auto">
          <a:xfrm>
            <a:off x="420024" y="278417"/>
            <a:ext cx="36420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fontAlgn="base">
              <a:spcBef>
                <a:spcPct val="0"/>
              </a:spcBef>
              <a:spcAft>
                <a:spcPct val="0"/>
              </a:spcAft>
              <a:defRPr/>
            </a:pPr>
            <a:r>
              <a:rPr lang="en-US" altLang="zh-CN" sz="1200" dirty="0">
                <a:solidFill>
                  <a:schemeClr val="bg1"/>
                </a:solidFill>
                <a:latin typeface="方正兰亭黑_GBK"/>
                <a:ea typeface="方正兰亭黑_GBK"/>
              </a:rPr>
              <a:t>03</a:t>
            </a:r>
            <a:endParaRPr lang="zh-CN" altLang="en-US" sz="1200" dirty="0">
              <a:solidFill>
                <a:schemeClr val="bg1"/>
              </a:solidFill>
              <a:latin typeface="方正兰亭黑_GBK"/>
              <a:ea typeface="方正兰亭黑_GBK"/>
            </a:endParaRPr>
          </a:p>
        </p:txBody>
      </p:sp>
      <p:pic>
        <p:nvPicPr>
          <p:cNvPr id="3" name="图片 2"/>
          <p:cNvPicPr>
            <a:picLocks noChangeAspect="1"/>
          </p:cNvPicPr>
          <p:nvPr/>
        </p:nvPicPr>
        <p:blipFill>
          <a:blip r:embed="rId1"/>
          <a:stretch>
            <a:fillRect/>
          </a:stretch>
        </p:blipFill>
        <p:spPr>
          <a:xfrm>
            <a:off x="1079500" y="768985"/>
            <a:ext cx="6322060" cy="3989070"/>
          </a:xfrm>
          <a:prstGeom prst="rect">
            <a:avLst/>
          </a:prstGeom>
        </p:spPr>
      </p:pic>
    </p:spTree>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5"/>
          <p:cNvSpPr txBox="1">
            <a:spLocks noChangeArrowheads="1"/>
          </p:cNvSpPr>
          <p:nvPr/>
        </p:nvSpPr>
        <p:spPr bwMode="auto">
          <a:xfrm>
            <a:off x="954196" y="183664"/>
            <a:ext cx="3459480"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l"/>
            <a:r>
              <a:rPr lang="en-US" altLang="zh-CN" sz="1600" dirty="0">
                <a:solidFill>
                  <a:schemeClr val="accent1"/>
                </a:solidFill>
                <a:latin typeface="+mj-ea"/>
                <a:ea typeface="+mj-ea"/>
                <a:sym typeface="+mn-ea"/>
              </a:rPr>
              <a:t>4. </a:t>
            </a:r>
            <a:r>
              <a:rPr lang="zh-CN" altLang="en-US" sz="1600" dirty="0">
                <a:solidFill>
                  <a:schemeClr val="accent1"/>
                </a:solidFill>
                <a:latin typeface="+mj-ea"/>
                <a:ea typeface="+mj-ea"/>
                <a:sym typeface="+mn-ea"/>
              </a:rPr>
              <a:t>微服务时代，单体架构淘汰了吗？</a:t>
            </a:r>
            <a:endParaRPr lang="zh-CN" altLang="en-US" sz="1600" dirty="0">
              <a:solidFill>
                <a:schemeClr val="accent1"/>
              </a:solidFill>
              <a:latin typeface="方正兰亭黑_GBK"/>
            </a:endParaRPr>
          </a:p>
        </p:txBody>
      </p:sp>
      <p:cxnSp>
        <p:nvCxnSpPr>
          <p:cNvPr id="4" name="直接连接符 3"/>
          <p:cNvCxnSpPr/>
          <p:nvPr/>
        </p:nvCxnSpPr>
        <p:spPr>
          <a:xfrm>
            <a:off x="1032788" y="522218"/>
            <a:ext cx="310126"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5" name="组合 4"/>
          <p:cNvGrpSpPr/>
          <p:nvPr/>
        </p:nvGrpSpPr>
        <p:grpSpPr>
          <a:xfrm>
            <a:off x="337511" y="183664"/>
            <a:ext cx="528375" cy="484787"/>
            <a:chOff x="1417110" y="1933669"/>
            <a:chExt cx="1827515" cy="1676757"/>
          </a:xfrm>
        </p:grpSpPr>
        <p:sp>
          <p:nvSpPr>
            <p:cNvPr id="6" name="椭圆 5"/>
            <p:cNvSpPr/>
            <p:nvPr/>
          </p:nvSpPr>
          <p:spPr>
            <a:xfrm>
              <a:off x="1491775" y="1933669"/>
              <a:ext cx="1676757" cy="1676757"/>
            </a:xfrm>
            <a:prstGeom prst="ellipse">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椭圆 6"/>
            <p:cNvSpPr/>
            <p:nvPr/>
          </p:nvSpPr>
          <p:spPr>
            <a:xfrm>
              <a:off x="1686851" y="2118291"/>
              <a:ext cx="1307513" cy="1307513"/>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椭圆 7"/>
            <p:cNvSpPr/>
            <p:nvPr/>
          </p:nvSpPr>
          <p:spPr>
            <a:xfrm>
              <a:off x="2772931" y="1944597"/>
              <a:ext cx="390517" cy="390517"/>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椭圆 8"/>
            <p:cNvSpPr/>
            <p:nvPr/>
          </p:nvSpPr>
          <p:spPr>
            <a:xfrm>
              <a:off x="1417110" y="2261397"/>
              <a:ext cx="286781" cy="286781"/>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椭圆 9"/>
            <p:cNvSpPr/>
            <p:nvPr/>
          </p:nvSpPr>
          <p:spPr>
            <a:xfrm>
              <a:off x="1686851" y="3308201"/>
              <a:ext cx="220530" cy="220530"/>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椭圆 10"/>
            <p:cNvSpPr/>
            <p:nvPr/>
          </p:nvSpPr>
          <p:spPr>
            <a:xfrm>
              <a:off x="3016329" y="2979248"/>
              <a:ext cx="228296" cy="228296"/>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文本框 5"/>
          <p:cNvSpPr txBox="1">
            <a:spLocks noChangeArrowheads="1"/>
          </p:cNvSpPr>
          <p:nvPr/>
        </p:nvSpPr>
        <p:spPr bwMode="auto">
          <a:xfrm>
            <a:off x="420024" y="278417"/>
            <a:ext cx="36420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fontAlgn="base">
              <a:spcBef>
                <a:spcPct val="0"/>
              </a:spcBef>
              <a:spcAft>
                <a:spcPct val="0"/>
              </a:spcAft>
              <a:defRPr/>
            </a:pPr>
            <a:r>
              <a:rPr lang="en-US" altLang="zh-CN" sz="1200" dirty="0">
                <a:solidFill>
                  <a:schemeClr val="bg1"/>
                </a:solidFill>
                <a:latin typeface="方正兰亭黑_GBK"/>
                <a:ea typeface="方正兰亭黑_GBK"/>
              </a:rPr>
              <a:t>03</a:t>
            </a:r>
            <a:endParaRPr lang="zh-CN" altLang="en-US" sz="1200" dirty="0">
              <a:solidFill>
                <a:schemeClr val="bg1"/>
              </a:solidFill>
              <a:latin typeface="方正兰亭黑_GBK"/>
              <a:ea typeface="方正兰亭黑_GBK"/>
            </a:endParaRPr>
          </a:p>
        </p:txBody>
      </p:sp>
      <p:sp>
        <p:nvSpPr>
          <p:cNvPr id="15" name="文本框 14"/>
          <p:cNvSpPr txBox="1"/>
          <p:nvPr/>
        </p:nvSpPr>
        <p:spPr>
          <a:xfrm>
            <a:off x="593725" y="574675"/>
            <a:ext cx="4047490" cy="368300"/>
          </a:xfrm>
          <a:prstGeom prst="rect">
            <a:avLst/>
          </a:prstGeom>
          <a:noFill/>
        </p:spPr>
        <p:txBody>
          <a:bodyPr wrap="square" rtlCol="0">
            <a:spAutoFit/>
          </a:bodyPr>
          <a:p>
            <a:r>
              <a:rPr lang="en-US" altLang="zh-CN" sz="1800">
                <a:solidFill>
                  <a:srgbClr val="FF0000"/>
                </a:solidFill>
              </a:rPr>
              <a:t>DDD</a:t>
            </a:r>
            <a:r>
              <a:rPr lang="zh-CN" altLang="en-US" sz="1800">
                <a:solidFill>
                  <a:srgbClr val="FF0000"/>
                </a:solidFill>
              </a:rPr>
              <a:t>整洁</a:t>
            </a:r>
            <a:r>
              <a:rPr lang="zh-CN" altLang="en-US" sz="1800">
                <a:solidFill>
                  <a:srgbClr val="FF0000"/>
                </a:solidFill>
              </a:rPr>
              <a:t>架构</a:t>
            </a:r>
            <a:endParaRPr lang="zh-CN" altLang="en-US" sz="1800">
              <a:solidFill>
                <a:srgbClr val="FF0000"/>
              </a:solidFill>
            </a:endParaRPr>
          </a:p>
        </p:txBody>
      </p:sp>
      <p:sp>
        <p:nvSpPr>
          <p:cNvPr id="14" name="文本框 13"/>
          <p:cNvSpPr txBox="1"/>
          <p:nvPr/>
        </p:nvSpPr>
        <p:spPr>
          <a:xfrm>
            <a:off x="4641215" y="1890395"/>
            <a:ext cx="4047490" cy="368300"/>
          </a:xfrm>
          <a:prstGeom prst="rect">
            <a:avLst/>
          </a:prstGeom>
          <a:noFill/>
        </p:spPr>
        <p:txBody>
          <a:bodyPr wrap="square" rtlCol="0">
            <a:spAutoFit/>
          </a:bodyPr>
          <a:p>
            <a:r>
              <a:rPr lang="zh-CN" altLang="en-US" sz="1800">
                <a:solidFill>
                  <a:srgbClr val="FF0000"/>
                </a:solidFill>
              </a:rPr>
              <a:t>菱形编程</a:t>
            </a:r>
            <a:r>
              <a:rPr lang="zh-CN" altLang="en-US" sz="1800">
                <a:solidFill>
                  <a:srgbClr val="FF0000"/>
                </a:solidFill>
              </a:rPr>
              <a:t>架构</a:t>
            </a:r>
            <a:endParaRPr lang="zh-CN" altLang="en-US" sz="1800">
              <a:solidFill>
                <a:srgbClr val="FF0000"/>
              </a:solidFill>
            </a:endParaRPr>
          </a:p>
        </p:txBody>
      </p:sp>
      <p:pic>
        <p:nvPicPr>
          <p:cNvPr id="2" name="图片 1"/>
          <p:cNvPicPr>
            <a:picLocks noChangeAspect="1"/>
          </p:cNvPicPr>
          <p:nvPr/>
        </p:nvPicPr>
        <p:blipFill>
          <a:blip r:embed="rId1"/>
          <a:stretch>
            <a:fillRect/>
          </a:stretch>
        </p:blipFill>
        <p:spPr>
          <a:xfrm>
            <a:off x="657860" y="1026795"/>
            <a:ext cx="3641725" cy="2047875"/>
          </a:xfrm>
          <a:prstGeom prst="rect">
            <a:avLst/>
          </a:prstGeom>
        </p:spPr>
      </p:pic>
      <p:pic>
        <p:nvPicPr>
          <p:cNvPr id="13" name="图片 12"/>
          <p:cNvPicPr>
            <a:picLocks noChangeAspect="1"/>
          </p:cNvPicPr>
          <p:nvPr/>
        </p:nvPicPr>
        <p:blipFill>
          <a:blip r:embed="rId2"/>
          <a:stretch>
            <a:fillRect/>
          </a:stretch>
        </p:blipFill>
        <p:spPr>
          <a:xfrm>
            <a:off x="4413885" y="2591435"/>
            <a:ext cx="4485640" cy="186944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push/>
      </p:transition>
    </mc:Choice>
    <mc:Fallback>
      <p:transition spd="slow">
        <p:push/>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5"/>
          <p:cNvSpPr txBox="1">
            <a:spLocks noChangeArrowheads="1"/>
          </p:cNvSpPr>
          <p:nvPr/>
        </p:nvSpPr>
        <p:spPr bwMode="auto">
          <a:xfrm>
            <a:off x="934511" y="183664"/>
            <a:ext cx="3459480"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l" fontAlgn="base">
              <a:spcBef>
                <a:spcPct val="0"/>
              </a:spcBef>
              <a:spcAft>
                <a:spcPct val="0"/>
              </a:spcAft>
              <a:defRPr/>
            </a:pPr>
            <a:r>
              <a:rPr lang="en-US" altLang="zh-CN" sz="1600" dirty="0">
                <a:solidFill>
                  <a:schemeClr val="accent1"/>
                </a:solidFill>
                <a:latin typeface="+mj-ea"/>
                <a:ea typeface="+mj-ea"/>
                <a:sym typeface="+mn-ea"/>
              </a:rPr>
              <a:t>4. </a:t>
            </a:r>
            <a:r>
              <a:rPr lang="zh-CN" altLang="en-US" sz="1600" dirty="0">
                <a:solidFill>
                  <a:schemeClr val="accent1"/>
                </a:solidFill>
                <a:latin typeface="+mj-ea"/>
                <a:ea typeface="+mj-ea"/>
                <a:sym typeface="+mn-ea"/>
              </a:rPr>
              <a:t>微服务时代，单体架构淘汰了吗？</a:t>
            </a:r>
            <a:endParaRPr lang="zh-CN" altLang="en-US" sz="1600" dirty="0">
              <a:solidFill>
                <a:schemeClr val="accent1"/>
              </a:solidFill>
              <a:latin typeface="方正兰亭黑_GBK"/>
            </a:endParaRPr>
          </a:p>
        </p:txBody>
      </p:sp>
      <p:cxnSp>
        <p:nvCxnSpPr>
          <p:cNvPr id="4" name="直接连接符 3"/>
          <p:cNvCxnSpPr/>
          <p:nvPr/>
        </p:nvCxnSpPr>
        <p:spPr>
          <a:xfrm>
            <a:off x="1032788" y="522218"/>
            <a:ext cx="310126"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5" name="组合 4"/>
          <p:cNvGrpSpPr/>
          <p:nvPr/>
        </p:nvGrpSpPr>
        <p:grpSpPr>
          <a:xfrm>
            <a:off x="337511" y="183664"/>
            <a:ext cx="528375" cy="484787"/>
            <a:chOff x="1417110" y="1933669"/>
            <a:chExt cx="1827515" cy="1676757"/>
          </a:xfrm>
        </p:grpSpPr>
        <p:sp>
          <p:nvSpPr>
            <p:cNvPr id="6" name="椭圆 5"/>
            <p:cNvSpPr/>
            <p:nvPr/>
          </p:nvSpPr>
          <p:spPr>
            <a:xfrm>
              <a:off x="1491775" y="1933669"/>
              <a:ext cx="1676757" cy="1676757"/>
            </a:xfrm>
            <a:prstGeom prst="ellipse">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椭圆 6"/>
            <p:cNvSpPr/>
            <p:nvPr/>
          </p:nvSpPr>
          <p:spPr>
            <a:xfrm>
              <a:off x="1686851" y="2118291"/>
              <a:ext cx="1307513" cy="1307513"/>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椭圆 7"/>
            <p:cNvSpPr/>
            <p:nvPr/>
          </p:nvSpPr>
          <p:spPr>
            <a:xfrm>
              <a:off x="2772931" y="1944597"/>
              <a:ext cx="390517" cy="390517"/>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椭圆 8"/>
            <p:cNvSpPr/>
            <p:nvPr/>
          </p:nvSpPr>
          <p:spPr>
            <a:xfrm>
              <a:off x="1417110" y="2261397"/>
              <a:ext cx="286781" cy="286781"/>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椭圆 9"/>
            <p:cNvSpPr/>
            <p:nvPr/>
          </p:nvSpPr>
          <p:spPr>
            <a:xfrm>
              <a:off x="1686851" y="3308201"/>
              <a:ext cx="220530" cy="220530"/>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椭圆 10"/>
            <p:cNvSpPr/>
            <p:nvPr/>
          </p:nvSpPr>
          <p:spPr>
            <a:xfrm>
              <a:off x="3016329" y="2979248"/>
              <a:ext cx="228296" cy="228296"/>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文本框 5"/>
          <p:cNvSpPr txBox="1">
            <a:spLocks noChangeArrowheads="1"/>
          </p:cNvSpPr>
          <p:nvPr/>
        </p:nvSpPr>
        <p:spPr bwMode="auto">
          <a:xfrm>
            <a:off x="420024" y="278417"/>
            <a:ext cx="36420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fontAlgn="base">
              <a:spcBef>
                <a:spcPct val="0"/>
              </a:spcBef>
              <a:spcAft>
                <a:spcPct val="0"/>
              </a:spcAft>
              <a:defRPr/>
            </a:pPr>
            <a:r>
              <a:rPr lang="en-US" altLang="zh-CN" sz="1200" dirty="0">
                <a:solidFill>
                  <a:schemeClr val="bg1"/>
                </a:solidFill>
                <a:latin typeface="方正兰亭黑_GBK"/>
                <a:ea typeface="方正兰亭黑_GBK"/>
              </a:rPr>
              <a:t>03</a:t>
            </a:r>
            <a:endParaRPr lang="zh-CN" altLang="en-US" sz="1200" dirty="0">
              <a:solidFill>
                <a:schemeClr val="bg1"/>
              </a:solidFill>
              <a:latin typeface="方正兰亭黑_GBK"/>
              <a:ea typeface="方正兰亭黑_GBK"/>
            </a:endParaRPr>
          </a:p>
        </p:txBody>
      </p:sp>
      <p:pic>
        <p:nvPicPr>
          <p:cNvPr id="16" name="图片 15"/>
          <p:cNvPicPr>
            <a:picLocks noChangeAspect="1"/>
          </p:cNvPicPr>
          <p:nvPr/>
        </p:nvPicPr>
        <p:blipFill>
          <a:blip r:embed="rId1"/>
          <a:stretch>
            <a:fillRect/>
          </a:stretch>
        </p:blipFill>
        <p:spPr>
          <a:xfrm>
            <a:off x="1032510" y="1279525"/>
            <a:ext cx="1271270" cy="1271270"/>
          </a:xfrm>
          <a:prstGeom prst="rect">
            <a:avLst/>
          </a:prstGeom>
        </p:spPr>
      </p:pic>
      <p:pic>
        <p:nvPicPr>
          <p:cNvPr id="17" name="图片 16"/>
          <p:cNvPicPr>
            <a:picLocks noChangeAspect="1"/>
          </p:cNvPicPr>
          <p:nvPr/>
        </p:nvPicPr>
        <p:blipFill>
          <a:blip r:embed="rId1"/>
          <a:stretch>
            <a:fillRect/>
          </a:stretch>
        </p:blipFill>
        <p:spPr>
          <a:xfrm>
            <a:off x="2804795" y="1226185"/>
            <a:ext cx="1271270" cy="1271270"/>
          </a:xfrm>
          <a:prstGeom prst="rect">
            <a:avLst/>
          </a:prstGeom>
        </p:spPr>
      </p:pic>
      <p:cxnSp>
        <p:nvCxnSpPr>
          <p:cNvPr id="19" name="肘形连接符 18"/>
          <p:cNvCxnSpPr/>
          <p:nvPr/>
        </p:nvCxnSpPr>
        <p:spPr>
          <a:xfrm flipV="1">
            <a:off x="1775460" y="1619885"/>
            <a:ext cx="1570990" cy="589915"/>
          </a:xfrm>
          <a:prstGeom prst="bentConnector3">
            <a:avLst>
              <a:gd name="adj1" fmla="val 50040"/>
            </a:avLst>
          </a:prstGeom>
          <a:ln>
            <a:tailEnd type="arrow" w="med" len="med"/>
          </a:ln>
        </p:spPr>
        <p:style>
          <a:lnRef idx="3">
            <a:schemeClr val="accent1"/>
          </a:lnRef>
          <a:fillRef idx="0">
            <a:schemeClr val="accent1"/>
          </a:fillRef>
          <a:effectRef idx="2">
            <a:schemeClr val="accent1"/>
          </a:effectRef>
          <a:fontRef idx="minor">
            <a:schemeClr val="tx1"/>
          </a:fontRef>
        </p:style>
      </p:cxnSp>
      <p:pic>
        <p:nvPicPr>
          <p:cNvPr id="20" name="图片 19"/>
          <p:cNvPicPr>
            <a:picLocks noChangeAspect="1"/>
          </p:cNvPicPr>
          <p:nvPr/>
        </p:nvPicPr>
        <p:blipFill>
          <a:blip r:embed="rId1"/>
          <a:stretch>
            <a:fillRect/>
          </a:stretch>
        </p:blipFill>
        <p:spPr>
          <a:xfrm>
            <a:off x="5535930" y="1256665"/>
            <a:ext cx="1271270" cy="1271270"/>
          </a:xfrm>
          <a:prstGeom prst="rect">
            <a:avLst/>
          </a:prstGeom>
        </p:spPr>
      </p:pic>
      <p:pic>
        <p:nvPicPr>
          <p:cNvPr id="21" name="图片 20"/>
          <p:cNvPicPr>
            <a:picLocks noChangeAspect="1"/>
          </p:cNvPicPr>
          <p:nvPr/>
        </p:nvPicPr>
        <p:blipFill>
          <a:blip r:embed="rId1"/>
          <a:stretch>
            <a:fillRect/>
          </a:stretch>
        </p:blipFill>
        <p:spPr>
          <a:xfrm>
            <a:off x="7308215" y="1203325"/>
            <a:ext cx="1271270" cy="1271270"/>
          </a:xfrm>
          <a:prstGeom prst="rect">
            <a:avLst/>
          </a:prstGeom>
        </p:spPr>
      </p:pic>
      <p:cxnSp>
        <p:nvCxnSpPr>
          <p:cNvPr id="22" name="肘形连接符 21"/>
          <p:cNvCxnSpPr/>
          <p:nvPr/>
        </p:nvCxnSpPr>
        <p:spPr>
          <a:xfrm flipV="1">
            <a:off x="6316345" y="1362075"/>
            <a:ext cx="1537970" cy="981075"/>
          </a:xfrm>
          <a:prstGeom prst="bentConnector3">
            <a:avLst>
              <a:gd name="adj1" fmla="val 50041"/>
            </a:avLst>
          </a:prstGeom>
          <a:ln>
            <a:tailEnd type="arrow" w="med" len="med"/>
          </a:ln>
        </p:spPr>
        <p:style>
          <a:lnRef idx="3">
            <a:schemeClr val="accent1"/>
          </a:lnRef>
          <a:fillRef idx="0">
            <a:schemeClr val="accent1"/>
          </a:fillRef>
          <a:effectRef idx="2">
            <a:schemeClr val="accent1"/>
          </a:effectRef>
          <a:fontRef idx="minor">
            <a:schemeClr val="tx1"/>
          </a:fontRef>
        </p:style>
      </p:cxnSp>
      <p:pic>
        <p:nvPicPr>
          <p:cNvPr id="23" name="图片 22"/>
          <p:cNvPicPr>
            <a:picLocks noChangeAspect="1"/>
          </p:cNvPicPr>
          <p:nvPr/>
        </p:nvPicPr>
        <p:blipFill>
          <a:blip r:embed="rId1"/>
          <a:stretch>
            <a:fillRect/>
          </a:stretch>
        </p:blipFill>
        <p:spPr>
          <a:xfrm>
            <a:off x="1032510" y="3542665"/>
            <a:ext cx="1271270" cy="1271270"/>
          </a:xfrm>
          <a:prstGeom prst="rect">
            <a:avLst/>
          </a:prstGeom>
        </p:spPr>
      </p:pic>
      <p:pic>
        <p:nvPicPr>
          <p:cNvPr id="24" name="图片 23"/>
          <p:cNvPicPr>
            <a:picLocks noChangeAspect="1"/>
          </p:cNvPicPr>
          <p:nvPr/>
        </p:nvPicPr>
        <p:blipFill>
          <a:blip r:embed="rId1"/>
          <a:stretch>
            <a:fillRect/>
          </a:stretch>
        </p:blipFill>
        <p:spPr>
          <a:xfrm>
            <a:off x="3761105" y="3542665"/>
            <a:ext cx="1271270" cy="1271270"/>
          </a:xfrm>
          <a:prstGeom prst="rect">
            <a:avLst/>
          </a:prstGeom>
        </p:spPr>
      </p:pic>
      <p:sp>
        <p:nvSpPr>
          <p:cNvPr id="26" name="流程图: 直接访问存储器 25"/>
          <p:cNvSpPr/>
          <p:nvPr/>
        </p:nvSpPr>
        <p:spPr>
          <a:xfrm>
            <a:off x="2568575" y="4024630"/>
            <a:ext cx="927735" cy="307340"/>
          </a:xfrm>
          <a:prstGeom prst="flowChartMagneticDrum">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en-US" altLang="zh-CN"/>
              <a:t>MQ</a:t>
            </a:r>
            <a:endParaRPr lang="en-US" altLang="zh-CN"/>
          </a:p>
        </p:txBody>
      </p:sp>
      <p:cxnSp>
        <p:nvCxnSpPr>
          <p:cNvPr id="27" name="肘形连接符 26"/>
          <p:cNvCxnSpPr>
            <a:endCxn id="26" idx="1"/>
          </p:cNvCxnSpPr>
          <p:nvPr/>
        </p:nvCxnSpPr>
        <p:spPr>
          <a:xfrm flipV="1">
            <a:off x="1775460" y="4185920"/>
            <a:ext cx="793115" cy="447040"/>
          </a:xfrm>
          <a:prstGeom prst="bentConnector3">
            <a:avLst>
              <a:gd name="adj1" fmla="val 75980"/>
            </a:avLst>
          </a:prstGeom>
          <a:ln>
            <a:tailEnd type="arrow" w="med" len="med"/>
          </a:ln>
        </p:spPr>
        <p:style>
          <a:lnRef idx="3">
            <a:schemeClr val="accent1"/>
          </a:lnRef>
          <a:fillRef idx="0">
            <a:schemeClr val="accent1"/>
          </a:fillRef>
          <a:effectRef idx="2">
            <a:schemeClr val="accent1"/>
          </a:effectRef>
          <a:fontRef idx="minor">
            <a:schemeClr val="tx1"/>
          </a:fontRef>
        </p:style>
      </p:cxnSp>
      <p:cxnSp>
        <p:nvCxnSpPr>
          <p:cNvPr id="28" name="肘形连接符 27"/>
          <p:cNvCxnSpPr/>
          <p:nvPr/>
        </p:nvCxnSpPr>
        <p:spPr>
          <a:xfrm flipV="1">
            <a:off x="3496310" y="3710940"/>
            <a:ext cx="786130" cy="467360"/>
          </a:xfrm>
          <a:prstGeom prst="bentConnector3">
            <a:avLst>
              <a:gd name="adj1" fmla="val 24798"/>
            </a:avLst>
          </a:prstGeom>
          <a:ln>
            <a:tailEnd type="arrow" w="med" len="med"/>
          </a:ln>
        </p:spPr>
        <p:style>
          <a:lnRef idx="3">
            <a:schemeClr val="accent1"/>
          </a:lnRef>
          <a:fillRef idx="0">
            <a:schemeClr val="accent1"/>
          </a:fillRef>
          <a:effectRef idx="2">
            <a:schemeClr val="accent1"/>
          </a:effectRef>
          <a:fontRef idx="minor">
            <a:schemeClr val="tx1"/>
          </a:fontRef>
        </p:style>
      </p:cxnSp>
      <p:sp>
        <p:nvSpPr>
          <p:cNvPr id="29" name="文本框 28"/>
          <p:cNvSpPr txBox="1"/>
          <p:nvPr/>
        </p:nvSpPr>
        <p:spPr>
          <a:xfrm>
            <a:off x="1143000" y="792480"/>
            <a:ext cx="1897380" cy="299085"/>
          </a:xfrm>
          <a:prstGeom prst="rect">
            <a:avLst/>
          </a:prstGeom>
          <a:noFill/>
        </p:spPr>
        <p:txBody>
          <a:bodyPr wrap="none" rtlCol="0">
            <a:spAutoFit/>
          </a:bodyPr>
          <a:p>
            <a:r>
              <a:rPr lang="zh-CN" altLang="en-US"/>
              <a:t>单体架构下的领域</a:t>
            </a:r>
            <a:r>
              <a:rPr lang="zh-CN" altLang="en-US"/>
              <a:t>合作</a:t>
            </a:r>
            <a:endParaRPr lang="zh-CN" altLang="en-US"/>
          </a:p>
        </p:txBody>
      </p:sp>
      <p:sp>
        <p:nvSpPr>
          <p:cNvPr id="30" name="文本框 29"/>
          <p:cNvSpPr txBox="1"/>
          <p:nvPr/>
        </p:nvSpPr>
        <p:spPr>
          <a:xfrm>
            <a:off x="5638800" y="853440"/>
            <a:ext cx="2068830" cy="299085"/>
          </a:xfrm>
          <a:prstGeom prst="rect">
            <a:avLst/>
          </a:prstGeom>
          <a:noFill/>
        </p:spPr>
        <p:txBody>
          <a:bodyPr wrap="none" rtlCol="0">
            <a:spAutoFit/>
          </a:bodyPr>
          <a:p>
            <a:r>
              <a:rPr lang="zh-CN" altLang="en-US"/>
              <a:t>微服务架构下的领域</a:t>
            </a:r>
            <a:r>
              <a:rPr lang="zh-CN" altLang="en-US"/>
              <a:t>合作</a:t>
            </a:r>
            <a:endParaRPr lang="zh-CN" altLang="en-US"/>
          </a:p>
        </p:txBody>
      </p:sp>
      <p:sp>
        <p:nvSpPr>
          <p:cNvPr id="31" name="文本框 30"/>
          <p:cNvSpPr txBox="1"/>
          <p:nvPr/>
        </p:nvSpPr>
        <p:spPr>
          <a:xfrm>
            <a:off x="1219200" y="3063240"/>
            <a:ext cx="2240280" cy="299085"/>
          </a:xfrm>
          <a:prstGeom prst="rect">
            <a:avLst/>
          </a:prstGeom>
          <a:noFill/>
        </p:spPr>
        <p:txBody>
          <a:bodyPr wrap="none" rtlCol="0">
            <a:spAutoFit/>
          </a:bodyPr>
          <a:p>
            <a:r>
              <a:rPr lang="zh-CN" altLang="en-US"/>
              <a:t>事件驱动架构下的领域</a:t>
            </a:r>
            <a:r>
              <a:rPr lang="zh-CN" altLang="en-US"/>
              <a:t>合作</a:t>
            </a:r>
            <a:endParaRPr lang="zh-CN" altLang="en-US"/>
          </a:p>
        </p:txBody>
      </p:sp>
      <p:sp>
        <p:nvSpPr>
          <p:cNvPr id="32" name="文本框 31"/>
          <p:cNvSpPr txBox="1"/>
          <p:nvPr/>
        </p:nvSpPr>
        <p:spPr>
          <a:xfrm>
            <a:off x="6846570" y="1619885"/>
            <a:ext cx="422910" cy="275590"/>
          </a:xfrm>
          <a:prstGeom prst="rect">
            <a:avLst/>
          </a:prstGeom>
          <a:noFill/>
        </p:spPr>
        <p:txBody>
          <a:bodyPr wrap="none" rtlCol="0">
            <a:spAutoFit/>
          </a:bodyPr>
          <a:p>
            <a:r>
              <a:rPr lang="en-US" altLang="zh-CN" sz="1200"/>
              <a:t>RPC</a:t>
            </a:r>
            <a:endParaRPr lang="en-US" altLang="zh-CN" sz="1200"/>
          </a:p>
        </p:txBody>
      </p:sp>
      <p:sp>
        <p:nvSpPr>
          <p:cNvPr id="33" name="文本框 32"/>
          <p:cNvSpPr txBox="1"/>
          <p:nvPr/>
        </p:nvSpPr>
        <p:spPr>
          <a:xfrm>
            <a:off x="2342515" y="1344295"/>
            <a:ext cx="487680" cy="275590"/>
          </a:xfrm>
          <a:prstGeom prst="rect">
            <a:avLst/>
          </a:prstGeom>
          <a:noFill/>
        </p:spPr>
        <p:txBody>
          <a:bodyPr wrap="none" rtlCol="0">
            <a:spAutoFit/>
          </a:bodyPr>
          <a:p>
            <a:r>
              <a:rPr lang="zh-CN" altLang="en-US" sz="1200"/>
              <a:t>接口</a:t>
            </a:r>
            <a:endParaRPr lang="zh-CN" altLang="en-US" sz="1200"/>
          </a:p>
        </p:txBody>
      </p:sp>
    </p:spTree>
  </p:cSld>
  <p:clrMapOvr>
    <a:masterClrMapping/>
  </p:clrMapOvr>
  <mc:AlternateContent xmlns:mc="http://schemas.openxmlformats.org/markup-compatibility/2006">
    <mc:Choice xmlns:p14="http://schemas.microsoft.com/office/powerpoint/2010/main" Requires="p14">
      <p:transition spd="slow" p14:dur="1500">
        <p:push/>
      </p:transition>
    </mc:Choice>
    <mc:Fallback>
      <p:transition spd="slow">
        <p:push/>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5"/>
          <p:cNvSpPr txBox="1">
            <a:spLocks noChangeArrowheads="1"/>
          </p:cNvSpPr>
          <p:nvPr/>
        </p:nvSpPr>
        <p:spPr bwMode="auto">
          <a:xfrm>
            <a:off x="940861" y="151279"/>
            <a:ext cx="3459480"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l" fontAlgn="base">
              <a:spcBef>
                <a:spcPct val="0"/>
              </a:spcBef>
              <a:spcAft>
                <a:spcPct val="0"/>
              </a:spcAft>
              <a:defRPr/>
            </a:pPr>
            <a:r>
              <a:rPr lang="en-US" altLang="zh-CN" sz="1600" dirty="0">
                <a:solidFill>
                  <a:schemeClr val="accent1"/>
                </a:solidFill>
                <a:latin typeface="+mj-ea"/>
                <a:ea typeface="+mj-ea"/>
                <a:sym typeface="+mn-ea"/>
              </a:rPr>
              <a:t>4. </a:t>
            </a:r>
            <a:r>
              <a:rPr lang="zh-CN" altLang="en-US" sz="1600" dirty="0">
                <a:solidFill>
                  <a:schemeClr val="accent1"/>
                </a:solidFill>
                <a:latin typeface="+mj-ea"/>
                <a:ea typeface="+mj-ea"/>
                <a:sym typeface="+mn-ea"/>
              </a:rPr>
              <a:t>微服务时代，单体架构淘汰了吗？</a:t>
            </a:r>
            <a:endParaRPr lang="zh-CN" altLang="en-US" sz="1600" dirty="0">
              <a:solidFill>
                <a:schemeClr val="accent1"/>
              </a:solidFill>
              <a:latin typeface="方正兰亭黑_GBK"/>
            </a:endParaRPr>
          </a:p>
        </p:txBody>
      </p:sp>
      <p:cxnSp>
        <p:nvCxnSpPr>
          <p:cNvPr id="4" name="直接连接符 3"/>
          <p:cNvCxnSpPr/>
          <p:nvPr/>
        </p:nvCxnSpPr>
        <p:spPr>
          <a:xfrm>
            <a:off x="1032788" y="522218"/>
            <a:ext cx="310126"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5" name="组合 4"/>
          <p:cNvGrpSpPr/>
          <p:nvPr/>
        </p:nvGrpSpPr>
        <p:grpSpPr>
          <a:xfrm>
            <a:off x="337511" y="183664"/>
            <a:ext cx="528375" cy="484787"/>
            <a:chOff x="1417110" y="1933669"/>
            <a:chExt cx="1827515" cy="1676757"/>
          </a:xfrm>
        </p:grpSpPr>
        <p:sp>
          <p:nvSpPr>
            <p:cNvPr id="6" name="椭圆 5"/>
            <p:cNvSpPr/>
            <p:nvPr/>
          </p:nvSpPr>
          <p:spPr>
            <a:xfrm>
              <a:off x="1491775" y="1933669"/>
              <a:ext cx="1676757" cy="1676757"/>
            </a:xfrm>
            <a:prstGeom prst="ellipse">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椭圆 6"/>
            <p:cNvSpPr/>
            <p:nvPr/>
          </p:nvSpPr>
          <p:spPr>
            <a:xfrm>
              <a:off x="1686851" y="2118291"/>
              <a:ext cx="1307513" cy="1307513"/>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椭圆 7"/>
            <p:cNvSpPr/>
            <p:nvPr/>
          </p:nvSpPr>
          <p:spPr>
            <a:xfrm>
              <a:off x="2772931" y="1944597"/>
              <a:ext cx="390517" cy="390517"/>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椭圆 8"/>
            <p:cNvSpPr/>
            <p:nvPr/>
          </p:nvSpPr>
          <p:spPr>
            <a:xfrm>
              <a:off x="1417110" y="2261397"/>
              <a:ext cx="286781" cy="286781"/>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椭圆 9"/>
            <p:cNvSpPr/>
            <p:nvPr/>
          </p:nvSpPr>
          <p:spPr>
            <a:xfrm>
              <a:off x="1686851" y="3308201"/>
              <a:ext cx="220530" cy="220530"/>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椭圆 10"/>
            <p:cNvSpPr/>
            <p:nvPr/>
          </p:nvSpPr>
          <p:spPr>
            <a:xfrm>
              <a:off x="3016329" y="2979248"/>
              <a:ext cx="228296" cy="228296"/>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文本框 5"/>
          <p:cNvSpPr txBox="1">
            <a:spLocks noChangeArrowheads="1"/>
          </p:cNvSpPr>
          <p:nvPr/>
        </p:nvSpPr>
        <p:spPr bwMode="auto">
          <a:xfrm>
            <a:off x="420024" y="278417"/>
            <a:ext cx="36420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fontAlgn="base">
              <a:spcBef>
                <a:spcPct val="0"/>
              </a:spcBef>
              <a:spcAft>
                <a:spcPct val="0"/>
              </a:spcAft>
              <a:defRPr/>
            </a:pPr>
            <a:r>
              <a:rPr lang="en-US" altLang="zh-CN" sz="1200" dirty="0">
                <a:solidFill>
                  <a:schemeClr val="bg1"/>
                </a:solidFill>
                <a:latin typeface="方正兰亭黑_GBK"/>
                <a:ea typeface="方正兰亭黑_GBK"/>
              </a:rPr>
              <a:t>03</a:t>
            </a:r>
            <a:endParaRPr lang="zh-CN" altLang="en-US" sz="1200" dirty="0">
              <a:solidFill>
                <a:schemeClr val="bg1"/>
              </a:solidFill>
              <a:latin typeface="方正兰亭黑_GBK"/>
              <a:ea typeface="方正兰亭黑_GBK"/>
            </a:endParaRPr>
          </a:p>
        </p:txBody>
      </p:sp>
      <p:pic>
        <p:nvPicPr>
          <p:cNvPr id="2" name="图片 1"/>
          <p:cNvPicPr>
            <a:picLocks noChangeAspect="1"/>
          </p:cNvPicPr>
          <p:nvPr/>
        </p:nvPicPr>
        <p:blipFill>
          <a:blip r:embed="rId1"/>
          <a:stretch>
            <a:fillRect/>
          </a:stretch>
        </p:blipFill>
        <p:spPr>
          <a:xfrm>
            <a:off x="1153795" y="734695"/>
            <a:ext cx="5977255" cy="3041650"/>
          </a:xfrm>
          <a:prstGeom prst="rect">
            <a:avLst/>
          </a:prstGeom>
        </p:spPr>
      </p:pic>
      <p:sp>
        <p:nvSpPr>
          <p:cNvPr id="15" name="矩形 14"/>
          <p:cNvSpPr/>
          <p:nvPr/>
        </p:nvSpPr>
        <p:spPr>
          <a:xfrm>
            <a:off x="1153795" y="3825240"/>
            <a:ext cx="5977255" cy="1014730"/>
          </a:xfrm>
          <a:prstGeom prst="rect">
            <a:avLst/>
          </a:prstGeom>
          <a:noFill/>
          <a:ln>
            <a:noFill/>
          </a:ln>
        </p:spPr>
        <p:txBody>
          <a:bodyPr wrap="square" rtlCol="0" anchor="t">
            <a:spAutoFit/>
          </a:bodyPr>
          <a:p>
            <a:pPr algn="l"/>
            <a:r>
              <a:rPr lang="en-US" altLang="zh-CN" sz="1800" b="1">
                <a:solidFill>
                  <a:schemeClr val="tx1"/>
                </a:solidFill>
                <a:effectLst>
                  <a:outerShdw blurRad="38100" dist="19050" dir="2700000" algn="tl" rotWithShape="0">
                    <a:schemeClr val="dk1">
                      <a:alpha val="40000"/>
                    </a:schemeClr>
                  </a:outerShdw>
                </a:effectLst>
              </a:rPr>
              <a:t>DDD</a:t>
            </a:r>
            <a:r>
              <a:rPr lang="zh-CN" altLang="en-US" sz="1800" b="1">
                <a:solidFill>
                  <a:schemeClr val="tx1"/>
                </a:solidFill>
                <a:effectLst>
                  <a:outerShdw blurRad="38100" dist="19050" dir="2700000" algn="tl" rotWithShape="0">
                    <a:schemeClr val="dk1">
                      <a:alpha val="40000"/>
                    </a:schemeClr>
                  </a:outerShdw>
                </a:effectLst>
              </a:rPr>
              <a:t>下单体架构与微服务架构的统一：</a:t>
            </a:r>
            <a:endParaRPr lang="zh-CN" altLang="en-US" sz="1800" b="1">
              <a:solidFill>
                <a:schemeClr val="tx1"/>
              </a:solidFill>
              <a:effectLst>
                <a:outerShdw blurRad="38100" dist="19050" dir="2700000" algn="tl" rotWithShape="0">
                  <a:schemeClr val="dk1">
                    <a:alpha val="40000"/>
                  </a:schemeClr>
                </a:outerShdw>
              </a:effectLst>
            </a:endParaRPr>
          </a:p>
          <a:p>
            <a:pPr algn="l"/>
            <a:r>
              <a:rPr lang="zh-CN" altLang="en-US" sz="1400" b="1">
                <a:solidFill>
                  <a:schemeClr val="tx1"/>
                </a:solidFill>
                <a:effectLst>
                  <a:outerShdw blurRad="38100" dist="19050" dir="2700000" algn="tl" rotWithShape="0">
                    <a:schemeClr val="dk1">
                      <a:alpha val="40000"/>
                    </a:schemeClr>
                  </a:outerShdw>
                </a:effectLst>
              </a:rPr>
              <a:t>基于领域形成核心业务，单体架构与微服务的区别就只在于领域之间的沟通机制。整体来看，具备核心业务价值的领域层是一样的。单体架构与微服务架构之前可以随着领域不同的组织方式而互相转换。</a:t>
            </a:r>
            <a:endParaRPr lang="zh-CN" altLang="en-US" sz="1400" b="1">
              <a:solidFill>
                <a:schemeClr val="tx1"/>
              </a:solidFill>
              <a:effectLst>
                <a:outerShdw blurRad="38100" dist="19050" dir="2700000" algn="tl" rotWithShape="0">
                  <a:schemeClr val="dk1">
                    <a:alpha val="40000"/>
                  </a:schemeClr>
                </a:outerShdw>
              </a:effectLst>
            </a:endParaRPr>
          </a:p>
        </p:txBody>
      </p:sp>
    </p:spTree>
  </p:cSld>
  <p:clrMapOvr>
    <a:masterClrMapping/>
  </p:clrMapOvr>
  <mc:AlternateContent xmlns:mc="http://schemas.openxmlformats.org/markup-compatibility/2006">
    <mc:Choice xmlns:p14="http://schemas.microsoft.com/office/powerpoint/2010/main" Requires="p14">
      <p:transition spd="slow" p14:dur="1500">
        <p:push/>
      </p:transition>
    </mc:Choice>
    <mc:Fallback>
      <p:transition spd="slow">
        <p:push/>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5"/>
          <p:cNvSpPr txBox="1">
            <a:spLocks noChangeArrowheads="1"/>
          </p:cNvSpPr>
          <p:nvPr/>
        </p:nvSpPr>
        <p:spPr bwMode="auto">
          <a:xfrm>
            <a:off x="940861" y="151279"/>
            <a:ext cx="2705100"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l" fontAlgn="base">
              <a:spcBef>
                <a:spcPct val="0"/>
              </a:spcBef>
              <a:spcAft>
                <a:spcPct val="0"/>
              </a:spcAft>
              <a:defRPr/>
            </a:pPr>
            <a:r>
              <a:rPr lang="en-US" altLang="zh-CN" sz="1600" dirty="0">
                <a:solidFill>
                  <a:schemeClr val="accent1"/>
                </a:solidFill>
                <a:latin typeface="+mj-ea"/>
                <a:ea typeface="+mj-ea"/>
                <a:sym typeface="+mn-ea"/>
              </a:rPr>
              <a:t>5. </a:t>
            </a:r>
            <a:r>
              <a:rPr lang="zh-CN" altLang="en-US" sz="1600" dirty="0">
                <a:solidFill>
                  <a:schemeClr val="accent1"/>
                </a:solidFill>
                <a:latin typeface="+mj-ea"/>
                <a:ea typeface="+mj-ea"/>
                <a:sym typeface="+mn-ea"/>
              </a:rPr>
              <a:t>中台，</a:t>
            </a:r>
            <a:r>
              <a:rPr lang="en-US" altLang="zh-CN" sz="1600" dirty="0">
                <a:solidFill>
                  <a:schemeClr val="accent1"/>
                </a:solidFill>
                <a:latin typeface="+mj-ea"/>
                <a:ea typeface="+mj-ea"/>
                <a:sym typeface="+mn-ea"/>
              </a:rPr>
              <a:t>DDD</a:t>
            </a:r>
            <a:r>
              <a:rPr lang="zh-CN" altLang="en-US" sz="1600" dirty="0">
                <a:solidFill>
                  <a:schemeClr val="accent1"/>
                </a:solidFill>
                <a:latin typeface="+mj-ea"/>
                <a:ea typeface="+mj-ea"/>
                <a:sym typeface="+mn-ea"/>
              </a:rPr>
              <a:t>的另一片</a:t>
            </a:r>
            <a:r>
              <a:rPr lang="zh-CN" altLang="en-US" sz="1600" dirty="0">
                <a:solidFill>
                  <a:schemeClr val="accent1"/>
                </a:solidFill>
                <a:latin typeface="+mj-ea"/>
                <a:ea typeface="+mj-ea"/>
                <a:sym typeface="+mn-ea"/>
              </a:rPr>
              <a:t>战场</a:t>
            </a:r>
            <a:endParaRPr lang="zh-CN" altLang="en-US" sz="1600" dirty="0">
              <a:solidFill>
                <a:schemeClr val="accent1"/>
              </a:solidFill>
              <a:latin typeface="+mj-ea"/>
              <a:ea typeface="+mj-ea"/>
              <a:sym typeface="+mn-ea"/>
            </a:endParaRPr>
          </a:p>
        </p:txBody>
      </p:sp>
      <p:cxnSp>
        <p:nvCxnSpPr>
          <p:cNvPr id="4" name="直接连接符 3"/>
          <p:cNvCxnSpPr/>
          <p:nvPr/>
        </p:nvCxnSpPr>
        <p:spPr>
          <a:xfrm>
            <a:off x="1032788" y="522218"/>
            <a:ext cx="310126"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5" name="组合 4"/>
          <p:cNvGrpSpPr/>
          <p:nvPr/>
        </p:nvGrpSpPr>
        <p:grpSpPr>
          <a:xfrm>
            <a:off x="337511" y="183664"/>
            <a:ext cx="528375" cy="484787"/>
            <a:chOff x="1417110" y="1933669"/>
            <a:chExt cx="1827515" cy="1676757"/>
          </a:xfrm>
        </p:grpSpPr>
        <p:sp>
          <p:nvSpPr>
            <p:cNvPr id="6" name="椭圆 5"/>
            <p:cNvSpPr/>
            <p:nvPr/>
          </p:nvSpPr>
          <p:spPr>
            <a:xfrm>
              <a:off x="1491775" y="1933669"/>
              <a:ext cx="1676757" cy="1676757"/>
            </a:xfrm>
            <a:prstGeom prst="ellipse">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椭圆 6"/>
            <p:cNvSpPr/>
            <p:nvPr/>
          </p:nvSpPr>
          <p:spPr>
            <a:xfrm>
              <a:off x="1686851" y="2118291"/>
              <a:ext cx="1307513" cy="1307513"/>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椭圆 7"/>
            <p:cNvSpPr/>
            <p:nvPr/>
          </p:nvSpPr>
          <p:spPr>
            <a:xfrm>
              <a:off x="2772931" y="1944597"/>
              <a:ext cx="390517" cy="390517"/>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椭圆 8"/>
            <p:cNvSpPr/>
            <p:nvPr/>
          </p:nvSpPr>
          <p:spPr>
            <a:xfrm>
              <a:off x="1417110" y="2261397"/>
              <a:ext cx="286781" cy="286781"/>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椭圆 9"/>
            <p:cNvSpPr/>
            <p:nvPr/>
          </p:nvSpPr>
          <p:spPr>
            <a:xfrm>
              <a:off x="1686851" y="3308201"/>
              <a:ext cx="220530" cy="220530"/>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椭圆 10"/>
            <p:cNvSpPr/>
            <p:nvPr/>
          </p:nvSpPr>
          <p:spPr>
            <a:xfrm>
              <a:off x="3016329" y="2979248"/>
              <a:ext cx="228296" cy="228296"/>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文本框 5"/>
          <p:cNvSpPr txBox="1">
            <a:spLocks noChangeArrowheads="1"/>
          </p:cNvSpPr>
          <p:nvPr/>
        </p:nvSpPr>
        <p:spPr bwMode="auto">
          <a:xfrm>
            <a:off x="420024" y="278417"/>
            <a:ext cx="36420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fontAlgn="base">
              <a:spcBef>
                <a:spcPct val="0"/>
              </a:spcBef>
              <a:spcAft>
                <a:spcPct val="0"/>
              </a:spcAft>
              <a:defRPr/>
            </a:pPr>
            <a:r>
              <a:rPr lang="en-US" altLang="zh-CN" sz="1200" dirty="0">
                <a:solidFill>
                  <a:schemeClr val="bg1"/>
                </a:solidFill>
                <a:latin typeface="方正兰亭黑_GBK"/>
                <a:ea typeface="方正兰亭黑_GBK"/>
              </a:rPr>
              <a:t>03</a:t>
            </a:r>
            <a:endParaRPr lang="zh-CN" altLang="en-US" sz="1200" dirty="0">
              <a:solidFill>
                <a:schemeClr val="bg1"/>
              </a:solidFill>
              <a:latin typeface="方正兰亭黑_GBK"/>
              <a:ea typeface="方正兰亭黑_GBK"/>
            </a:endParaRPr>
          </a:p>
        </p:txBody>
      </p:sp>
      <p:sp>
        <p:nvSpPr>
          <p:cNvPr id="17" name="文本框 16"/>
          <p:cNvSpPr txBox="1"/>
          <p:nvPr/>
        </p:nvSpPr>
        <p:spPr>
          <a:xfrm>
            <a:off x="337820" y="1075055"/>
            <a:ext cx="3121025" cy="368300"/>
          </a:xfrm>
          <a:prstGeom prst="rect">
            <a:avLst/>
          </a:prstGeom>
          <a:noFill/>
        </p:spPr>
        <p:txBody>
          <a:bodyPr wrap="none" rtlCol="0">
            <a:spAutoFit/>
          </a:bodyPr>
          <a:p>
            <a:r>
              <a:rPr lang="en-US" altLang="zh-CN" sz="1800" b="1">
                <a:solidFill>
                  <a:schemeClr val="tx1"/>
                </a:solidFill>
              </a:rPr>
              <a:t>DDD</a:t>
            </a:r>
            <a:r>
              <a:rPr lang="zh-CN" altLang="en-US" sz="1800" b="1">
                <a:solidFill>
                  <a:schemeClr val="tx1"/>
                </a:solidFill>
              </a:rPr>
              <a:t>只是教你怎么写代码吗</a:t>
            </a:r>
            <a:r>
              <a:rPr lang="zh-CN" altLang="en-US" sz="1800">
                <a:solidFill>
                  <a:schemeClr val="tx1"/>
                </a:solidFill>
              </a:rPr>
              <a:t>？</a:t>
            </a:r>
            <a:endParaRPr lang="zh-CN" altLang="en-US" sz="1800">
              <a:solidFill>
                <a:schemeClr val="tx1"/>
              </a:solidFill>
            </a:endParaRPr>
          </a:p>
        </p:txBody>
      </p:sp>
      <p:sp>
        <p:nvSpPr>
          <p:cNvPr id="19" name="右箭头 18"/>
          <p:cNvSpPr/>
          <p:nvPr/>
        </p:nvSpPr>
        <p:spPr>
          <a:xfrm rot="19620000">
            <a:off x="2948305" y="1842135"/>
            <a:ext cx="957580" cy="2641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0" name="文本框 19"/>
          <p:cNvSpPr txBox="1"/>
          <p:nvPr/>
        </p:nvSpPr>
        <p:spPr>
          <a:xfrm>
            <a:off x="3654425" y="3691890"/>
            <a:ext cx="4591050" cy="368300"/>
          </a:xfrm>
          <a:prstGeom prst="rect">
            <a:avLst/>
          </a:prstGeom>
          <a:noFill/>
        </p:spPr>
        <p:txBody>
          <a:bodyPr wrap="none" rtlCol="0">
            <a:spAutoFit/>
          </a:bodyPr>
          <a:p>
            <a:r>
              <a:rPr lang="zh-CN" altLang="en-US" sz="1800"/>
              <a:t>企业中台战略实施难。</a:t>
            </a:r>
            <a:r>
              <a:rPr lang="en-US" altLang="zh-CN" sz="1800"/>
              <a:t>DDD</a:t>
            </a:r>
            <a:r>
              <a:rPr lang="zh-CN" altLang="en-US" sz="1800"/>
              <a:t>的另一片战场</a:t>
            </a:r>
            <a:r>
              <a:rPr lang="en-US" altLang="zh-CN" sz="1800"/>
              <a:t>......</a:t>
            </a:r>
            <a:endParaRPr lang="en-US" altLang="zh-CN" sz="1800"/>
          </a:p>
        </p:txBody>
      </p:sp>
      <p:pic>
        <p:nvPicPr>
          <p:cNvPr id="18" name="图片 17"/>
          <p:cNvPicPr>
            <a:picLocks noChangeAspect="1"/>
          </p:cNvPicPr>
          <p:nvPr/>
        </p:nvPicPr>
        <p:blipFill>
          <a:blip r:embed="rId1"/>
          <a:stretch>
            <a:fillRect/>
          </a:stretch>
        </p:blipFill>
        <p:spPr>
          <a:xfrm>
            <a:off x="3900805" y="555625"/>
            <a:ext cx="4609465" cy="3072765"/>
          </a:xfrm>
          <a:prstGeom prst="rect">
            <a:avLst/>
          </a:prstGeom>
        </p:spPr>
      </p:pic>
      <p:pic>
        <p:nvPicPr>
          <p:cNvPr id="2" name="图片 1"/>
          <p:cNvPicPr>
            <a:picLocks noChangeAspect="1"/>
          </p:cNvPicPr>
          <p:nvPr/>
        </p:nvPicPr>
        <p:blipFill>
          <a:blip r:embed="rId2"/>
          <a:stretch>
            <a:fillRect/>
          </a:stretch>
        </p:blipFill>
        <p:spPr>
          <a:xfrm>
            <a:off x="415290" y="1739900"/>
            <a:ext cx="2590165" cy="278765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push/>
      </p:transition>
    </mc:Choice>
    <mc:Fallback>
      <p:transition spd="slow">
        <p:push/>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5"/>
          <p:cNvSpPr txBox="1">
            <a:spLocks noChangeArrowheads="1"/>
          </p:cNvSpPr>
          <p:nvPr/>
        </p:nvSpPr>
        <p:spPr bwMode="auto">
          <a:xfrm>
            <a:off x="934720" y="183515"/>
            <a:ext cx="3016885"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l" fontAlgn="base">
              <a:spcBef>
                <a:spcPct val="0"/>
              </a:spcBef>
              <a:spcAft>
                <a:spcPct val="0"/>
              </a:spcAft>
              <a:defRPr/>
            </a:pPr>
            <a:r>
              <a:rPr lang="en-US" altLang="zh-CN" sz="1600" dirty="0">
                <a:solidFill>
                  <a:schemeClr val="accent1"/>
                </a:solidFill>
                <a:latin typeface="+mj-ea"/>
                <a:ea typeface="+mj-ea"/>
                <a:sym typeface="+mn-ea"/>
              </a:rPr>
              <a:t>DDD</a:t>
            </a:r>
            <a:r>
              <a:rPr lang="zh-CN" altLang="en-US" sz="1600" dirty="0">
                <a:solidFill>
                  <a:schemeClr val="accent1"/>
                </a:solidFill>
                <a:latin typeface="+mj-ea"/>
                <a:ea typeface="+mj-ea"/>
                <a:sym typeface="+mn-ea"/>
              </a:rPr>
              <a:t>带来的挑战与</a:t>
            </a:r>
            <a:r>
              <a:rPr lang="zh-CN" altLang="en-US" sz="1600" dirty="0">
                <a:solidFill>
                  <a:schemeClr val="accent1"/>
                </a:solidFill>
                <a:latin typeface="+mj-ea"/>
                <a:ea typeface="+mj-ea"/>
                <a:sym typeface="+mn-ea"/>
              </a:rPr>
              <a:t>机会</a:t>
            </a:r>
            <a:endParaRPr lang="zh-CN" altLang="en-US" sz="1600" dirty="0">
              <a:solidFill>
                <a:schemeClr val="accent1"/>
              </a:solidFill>
              <a:latin typeface="+mj-ea"/>
              <a:ea typeface="+mj-ea"/>
              <a:sym typeface="+mn-ea"/>
            </a:endParaRPr>
          </a:p>
        </p:txBody>
      </p:sp>
      <p:cxnSp>
        <p:nvCxnSpPr>
          <p:cNvPr id="13" name="直接连接符 12"/>
          <p:cNvCxnSpPr/>
          <p:nvPr/>
        </p:nvCxnSpPr>
        <p:spPr>
          <a:xfrm>
            <a:off x="1032788" y="522218"/>
            <a:ext cx="310126"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4" name="组合 3"/>
          <p:cNvGrpSpPr/>
          <p:nvPr/>
        </p:nvGrpSpPr>
        <p:grpSpPr>
          <a:xfrm>
            <a:off x="337511" y="183664"/>
            <a:ext cx="528375" cy="484787"/>
            <a:chOff x="1417110" y="1933669"/>
            <a:chExt cx="1827515" cy="1676757"/>
          </a:xfrm>
        </p:grpSpPr>
        <p:sp>
          <p:nvSpPr>
            <p:cNvPr id="14" name="椭圆 13"/>
            <p:cNvSpPr/>
            <p:nvPr/>
          </p:nvSpPr>
          <p:spPr>
            <a:xfrm>
              <a:off x="1491775" y="1933669"/>
              <a:ext cx="1676757" cy="1676757"/>
            </a:xfrm>
            <a:prstGeom prst="ellipse">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nvSpPr>
          <p:spPr>
            <a:xfrm>
              <a:off x="1686851" y="2118291"/>
              <a:ext cx="1307513" cy="1307513"/>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nvSpPr>
          <p:spPr>
            <a:xfrm>
              <a:off x="2772931" y="1944597"/>
              <a:ext cx="390517" cy="390517"/>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nvSpPr>
          <p:spPr>
            <a:xfrm>
              <a:off x="1417110" y="2261397"/>
              <a:ext cx="286781" cy="286781"/>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椭圆 17"/>
            <p:cNvSpPr/>
            <p:nvPr/>
          </p:nvSpPr>
          <p:spPr>
            <a:xfrm>
              <a:off x="1686851" y="3308201"/>
              <a:ext cx="220530" cy="220530"/>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椭圆 18"/>
            <p:cNvSpPr/>
            <p:nvPr/>
          </p:nvSpPr>
          <p:spPr>
            <a:xfrm>
              <a:off x="3016329" y="2979248"/>
              <a:ext cx="228296" cy="228296"/>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1" name="文本框 5"/>
          <p:cNvSpPr txBox="1">
            <a:spLocks noChangeArrowheads="1"/>
          </p:cNvSpPr>
          <p:nvPr/>
        </p:nvSpPr>
        <p:spPr bwMode="auto">
          <a:xfrm>
            <a:off x="420024" y="278417"/>
            <a:ext cx="36420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fontAlgn="base">
              <a:spcBef>
                <a:spcPct val="0"/>
              </a:spcBef>
              <a:spcAft>
                <a:spcPct val="0"/>
              </a:spcAft>
              <a:defRPr/>
            </a:pPr>
            <a:r>
              <a:rPr lang="en-US" altLang="zh-CN" sz="1200" dirty="0">
                <a:solidFill>
                  <a:schemeClr val="bg1"/>
                </a:solidFill>
                <a:latin typeface="方正兰亭黑_GBK"/>
                <a:ea typeface="方正兰亭黑_GBK"/>
              </a:rPr>
              <a:t>03</a:t>
            </a:r>
            <a:endParaRPr lang="zh-CN" altLang="en-US" sz="1200" dirty="0">
              <a:solidFill>
                <a:schemeClr val="bg1"/>
              </a:solidFill>
              <a:latin typeface="方正兰亭黑_GBK"/>
              <a:ea typeface="方正兰亭黑_GBK"/>
            </a:endParaRPr>
          </a:p>
        </p:txBody>
      </p:sp>
      <p:grpSp>
        <p:nvGrpSpPr>
          <p:cNvPr id="40" name="组合 39"/>
          <p:cNvGrpSpPr/>
          <p:nvPr/>
        </p:nvGrpSpPr>
        <p:grpSpPr>
          <a:xfrm>
            <a:off x="465977" y="1934435"/>
            <a:ext cx="1862027" cy="2216942"/>
            <a:chOff x="465977" y="1463280"/>
            <a:chExt cx="1862027" cy="2216942"/>
          </a:xfrm>
        </p:grpSpPr>
        <p:grpSp>
          <p:nvGrpSpPr>
            <p:cNvPr id="41" name="组合 40"/>
            <p:cNvGrpSpPr/>
            <p:nvPr/>
          </p:nvGrpSpPr>
          <p:grpSpPr>
            <a:xfrm>
              <a:off x="465977" y="1463280"/>
              <a:ext cx="1862027" cy="2216942"/>
              <a:chOff x="1827008" y="2120901"/>
              <a:chExt cx="2298700" cy="2736849"/>
            </a:xfrm>
          </p:grpSpPr>
          <p:sp>
            <p:nvSpPr>
              <p:cNvPr id="42" name="矩形 41"/>
              <p:cNvSpPr/>
              <p:nvPr/>
            </p:nvSpPr>
            <p:spPr>
              <a:xfrm>
                <a:off x="1827008" y="2120901"/>
                <a:ext cx="2298700" cy="444500"/>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200" dirty="0">
                  <a:solidFill>
                    <a:schemeClr val="bg1"/>
                  </a:solidFill>
                  <a:latin typeface="微软雅黑 Light" panose="020B0502040204020203" pitchFamily="34" charset="-122"/>
                  <a:ea typeface="微软雅黑 Light" panose="020B0502040204020203" pitchFamily="34" charset="-122"/>
                </a:endParaRPr>
              </a:p>
            </p:txBody>
          </p:sp>
          <p:sp>
            <p:nvSpPr>
              <p:cNvPr id="43" name="矩形 42"/>
              <p:cNvSpPr/>
              <p:nvPr/>
            </p:nvSpPr>
            <p:spPr>
              <a:xfrm>
                <a:off x="1827008" y="2565400"/>
                <a:ext cx="2298700" cy="229235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200" dirty="0">
                  <a:solidFill>
                    <a:schemeClr val="bg1"/>
                  </a:solidFill>
                  <a:latin typeface="微软雅黑 Light" panose="020B0502040204020203" pitchFamily="34" charset="-122"/>
                  <a:ea typeface="微软雅黑 Light" panose="020B0502040204020203" pitchFamily="34" charset="-122"/>
                </a:endParaRPr>
              </a:p>
            </p:txBody>
          </p:sp>
        </p:grpSp>
        <p:sp>
          <p:nvSpPr>
            <p:cNvPr id="44" name="文本框 43"/>
            <p:cNvSpPr txBox="1"/>
            <p:nvPr/>
          </p:nvSpPr>
          <p:spPr>
            <a:xfrm>
              <a:off x="771062" y="1484039"/>
              <a:ext cx="1251857" cy="321945"/>
            </a:xfrm>
            <a:prstGeom prst="rect">
              <a:avLst/>
            </a:prstGeom>
            <a:noFill/>
          </p:spPr>
          <p:txBody>
            <a:bodyPr wrap="square" rtlCol="0">
              <a:spAutoFit/>
            </a:bodyPr>
            <a:p>
              <a:pPr algn="ctr"/>
              <a:r>
                <a:rPr lang="zh-CN" altLang="en-US" sz="1500" dirty="0">
                  <a:solidFill>
                    <a:schemeClr val="bg1"/>
                  </a:solidFill>
                  <a:latin typeface="微软雅黑 Light" panose="020B0502040204020203" pitchFamily="34" charset="-122"/>
                  <a:ea typeface="微软雅黑 Light" panose="020B0502040204020203" pitchFamily="34" charset="-122"/>
                </a:rPr>
                <a:t>学习成本</a:t>
              </a:r>
              <a:r>
                <a:rPr lang="zh-CN" altLang="en-US" sz="1500" dirty="0">
                  <a:solidFill>
                    <a:schemeClr val="bg1"/>
                  </a:solidFill>
                  <a:latin typeface="微软雅黑 Light" panose="020B0502040204020203" pitchFamily="34" charset="-122"/>
                  <a:ea typeface="微软雅黑 Light" panose="020B0502040204020203" pitchFamily="34" charset="-122"/>
                </a:rPr>
                <a:t>高</a:t>
              </a:r>
              <a:endParaRPr lang="zh-CN" altLang="en-US" sz="1500" dirty="0">
                <a:solidFill>
                  <a:schemeClr val="bg1"/>
                </a:solidFill>
                <a:latin typeface="微软雅黑 Light" panose="020B0502040204020203" pitchFamily="34" charset="-122"/>
                <a:ea typeface="微软雅黑 Light" panose="020B0502040204020203" pitchFamily="34" charset="-122"/>
              </a:endParaRPr>
            </a:p>
          </p:txBody>
        </p:sp>
        <p:sp>
          <p:nvSpPr>
            <p:cNvPr id="45" name="文本框 44"/>
            <p:cNvSpPr txBox="1"/>
            <p:nvPr/>
          </p:nvSpPr>
          <p:spPr>
            <a:xfrm>
              <a:off x="627430" y="2064064"/>
              <a:ext cx="1568516" cy="533400"/>
            </a:xfrm>
            <a:prstGeom prst="rect">
              <a:avLst/>
            </a:prstGeom>
            <a:noFill/>
          </p:spPr>
          <p:txBody>
            <a:bodyPr wrap="square" rtlCol="0">
              <a:spAutoFit/>
            </a:bodyPr>
            <a:p>
              <a:pPr>
                <a:lnSpc>
                  <a:spcPct val="120000"/>
                </a:lnSpc>
              </a:pPr>
              <a:r>
                <a:rPr lang="en-US" altLang="zh-CN" sz="1200" dirty="0">
                  <a:solidFill>
                    <a:schemeClr val="tx1"/>
                  </a:solidFill>
                  <a:latin typeface="+mn-ea"/>
                </a:rPr>
                <a:t>DDD</a:t>
              </a:r>
              <a:r>
                <a:rPr lang="zh-CN" altLang="en-US" sz="1200" dirty="0">
                  <a:solidFill>
                    <a:schemeClr val="tx1"/>
                  </a:solidFill>
                  <a:latin typeface="+mn-ea"/>
                </a:rPr>
                <a:t>比</a:t>
              </a:r>
              <a:r>
                <a:rPr lang="en-US" altLang="zh-CN" sz="1200" dirty="0">
                  <a:solidFill>
                    <a:schemeClr val="tx1"/>
                  </a:solidFill>
                  <a:latin typeface="+mn-ea"/>
                </a:rPr>
                <a:t>MVC</a:t>
              </a:r>
              <a:r>
                <a:rPr lang="zh-CN" altLang="en-US" sz="1200" dirty="0">
                  <a:solidFill>
                    <a:schemeClr val="tx1"/>
                  </a:solidFill>
                  <a:latin typeface="+mn-ea"/>
                </a:rPr>
                <a:t>架构更容易退化</a:t>
              </a:r>
              <a:r>
                <a:rPr lang="en-US" sz="1200" dirty="0">
                  <a:solidFill>
                    <a:schemeClr val="tx1"/>
                  </a:solidFill>
                  <a:latin typeface="+mn-ea"/>
                </a:rPr>
                <a:t>·</a:t>
              </a:r>
              <a:endParaRPr lang="en-US" sz="1200" dirty="0">
                <a:solidFill>
                  <a:schemeClr val="tx1"/>
                </a:solidFill>
                <a:latin typeface="+mn-ea"/>
              </a:endParaRPr>
            </a:p>
          </p:txBody>
        </p:sp>
      </p:grpSp>
      <p:grpSp>
        <p:nvGrpSpPr>
          <p:cNvPr id="46" name="组合 45"/>
          <p:cNvGrpSpPr/>
          <p:nvPr/>
        </p:nvGrpSpPr>
        <p:grpSpPr>
          <a:xfrm>
            <a:off x="2583285" y="1934435"/>
            <a:ext cx="1862027" cy="2216942"/>
            <a:chOff x="2582650" y="1463280"/>
            <a:chExt cx="1862027" cy="2216942"/>
          </a:xfrm>
        </p:grpSpPr>
        <p:grpSp>
          <p:nvGrpSpPr>
            <p:cNvPr id="47" name="组合 46"/>
            <p:cNvGrpSpPr/>
            <p:nvPr/>
          </p:nvGrpSpPr>
          <p:grpSpPr>
            <a:xfrm>
              <a:off x="2582650" y="1463280"/>
              <a:ext cx="1862027" cy="2216942"/>
              <a:chOff x="1827008" y="2120901"/>
              <a:chExt cx="2298700" cy="2736849"/>
            </a:xfrm>
          </p:grpSpPr>
          <p:sp>
            <p:nvSpPr>
              <p:cNvPr id="48" name="矩形 47"/>
              <p:cNvSpPr/>
              <p:nvPr/>
            </p:nvSpPr>
            <p:spPr>
              <a:xfrm>
                <a:off x="1827008" y="2120901"/>
                <a:ext cx="2298700" cy="444500"/>
              </a:xfrm>
              <a:prstGeom prst="rect">
                <a:avLst/>
              </a:prstGeom>
              <a:solidFill>
                <a:schemeClr val="accent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200" dirty="0">
                  <a:solidFill>
                    <a:schemeClr val="bg1"/>
                  </a:solidFill>
                  <a:latin typeface="微软雅黑 Light" panose="020B0502040204020203" pitchFamily="34" charset="-122"/>
                  <a:ea typeface="微软雅黑 Light" panose="020B0502040204020203" pitchFamily="34" charset="-122"/>
                </a:endParaRPr>
              </a:p>
            </p:txBody>
          </p:sp>
          <p:sp>
            <p:nvSpPr>
              <p:cNvPr id="49" name="矩形 48"/>
              <p:cNvSpPr/>
              <p:nvPr/>
            </p:nvSpPr>
            <p:spPr>
              <a:xfrm>
                <a:off x="1827008" y="2565400"/>
                <a:ext cx="2298700" cy="229235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200" dirty="0">
                  <a:solidFill>
                    <a:schemeClr val="bg1"/>
                  </a:solidFill>
                  <a:latin typeface="微软雅黑 Light" panose="020B0502040204020203" pitchFamily="34" charset="-122"/>
                  <a:ea typeface="微软雅黑 Light" panose="020B0502040204020203" pitchFamily="34" charset="-122"/>
                </a:endParaRPr>
              </a:p>
            </p:txBody>
          </p:sp>
        </p:grpSp>
        <p:sp>
          <p:nvSpPr>
            <p:cNvPr id="50" name="文本框 49"/>
            <p:cNvSpPr txBox="1"/>
            <p:nvPr/>
          </p:nvSpPr>
          <p:spPr>
            <a:xfrm>
              <a:off x="2887735" y="1484039"/>
              <a:ext cx="1251857" cy="321945"/>
            </a:xfrm>
            <a:prstGeom prst="rect">
              <a:avLst/>
            </a:prstGeom>
            <a:noFill/>
          </p:spPr>
          <p:txBody>
            <a:bodyPr wrap="square" rtlCol="0">
              <a:spAutoFit/>
            </a:bodyPr>
            <a:p>
              <a:pPr algn="ctr"/>
              <a:r>
                <a:rPr lang="zh-CN" altLang="en-US" sz="1500" dirty="0">
                  <a:solidFill>
                    <a:schemeClr val="bg1"/>
                  </a:solidFill>
                  <a:latin typeface="微软雅黑 Light" panose="020B0502040204020203" pitchFamily="34" charset="-122"/>
                  <a:ea typeface="微软雅黑 Light" panose="020B0502040204020203" pitchFamily="34" charset="-122"/>
                </a:rPr>
                <a:t>收效</a:t>
              </a:r>
              <a:r>
                <a:rPr lang="zh-CN" altLang="en-US" sz="1500" dirty="0">
                  <a:solidFill>
                    <a:schemeClr val="bg1"/>
                  </a:solidFill>
                  <a:latin typeface="微软雅黑 Light" panose="020B0502040204020203" pitchFamily="34" charset="-122"/>
                  <a:ea typeface="微软雅黑 Light" panose="020B0502040204020203" pitchFamily="34" charset="-122"/>
                </a:rPr>
                <a:t>缓慢</a:t>
              </a:r>
              <a:endParaRPr lang="zh-CN" altLang="en-US" sz="1500" dirty="0">
                <a:solidFill>
                  <a:schemeClr val="bg1"/>
                </a:solidFill>
                <a:latin typeface="微软雅黑 Light" panose="020B0502040204020203" pitchFamily="34" charset="-122"/>
                <a:ea typeface="微软雅黑 Light" panose="020B0502040204020203" pitchFamily="34" charset="-122"/>
              </a:endParaRPr>
            </a:p>
          </p:txBody>
        </p:sp>
        <p:sp>
          <p:nvSpPr>
            <p:cNvPr id="51" name="文本框 50"/>
            <p:cNvSpPr txBox="1"/>
            <p:nvPr/>
          </p:nvSpPr>
          <p:spPr>
            <a:xfrm>
              <a:off x="2729404" y="2064064"/>
              <a:ext cx="1715273" cy="755015"/>
            </a:xfrm>
            <a:prstGeom prst="rect">
              <a:avLst/>
            </a:prstGeom>
            <a:noFill/>
          </p:spPr>
          <p:txBody>
            <a:bodyPr wrap="square" rtlCol="0">
              <a:spAutoFit/>
            </a:bodyPr>
            <a:p>
              <a:pPr>
                <a:lnSpc>
                  <a:spcPct val="120000"/>
                </a:lnSpc>
              </a:pPr>
              <a:r>
                <a:rPr lang="zh-CN" altLang="en-US" sz="1200" dirty="0">
                  <a:solidFill>
                    <a:schemeClr val="tx1"/>
                  </a:solidFill>
                </a:rPr>
                <a:t>小项目，</a:t>
              </a:r>
              <a:r>
                <a:rPr lang="en-US" altLang="zh-CN" sz="1200" dirty="0">
                  <a:solidFill>
                    <a:schemeClr val="tx1"/>
                  </a:solidFill>
                </a:rPr>
                <a:t>MVC</a:t>
              </a:r>
              <a:r>
                <a:rPr lang="zh-CN" altLang="en-US" sz="1200" dirty="0">
                  <a:solidFill>
                    <a:schemeClr val="tx1"/>
                  </a:solidFill>
                </a:rPr>
                <a:t>开发短平快。大而长期的项目更能体现</a:t>
              </a:r>
              <a:r>
                <a:rPr lang="en-US" altLang="zh-CN" sz="1200" dirty="0">
                  <a:solidFill>
                    <a:schemeClr val="tx1"/>
                  </a:solidFill>
                </a:rPr>
                <a:t>DDD</a:t>
              </a:r>
              <a:r>
                <a:rPr lang="zh-CN" altLang="en-US" sz="1200" dirty="0">
                  <a:solidFill>
                    <a:schemeClr val="tx1"/>
                  </a:solidFill>
                </a:rPr>
                <a:t>的价值</a:t>
              </a:r>
              <a:endParaRPr lang="zh-CN" altLang="en-US" sz="1200" dirty="0">
                <a:solidFill>
                  <a:schemeClr val="tx1"/>
                </a:solidFill>
              </a:endParaRPr>
            </a:p>
          </p:txBody>
        </p:sp>
      </p:grpSp>
      <p:grpSp>
        <p:nvGrpSpPr>
          <p:cNvPr id="52" name="组合 51"/>
          <p:cNvGrpSpPr/>
          <p:nvPr/>
        </p:nvGrpSpPr>
        <p:grpSpPr>
          <a:xfrm>
            <a:off x="4699324" y="1934435"/>
            <a:ext cx="1862027" cy="2216942"/>
            <a:chOff x="4699324" y="1463280"/>
            <a:chExt cx="1862027" cy="2216942"/>
          </a:xfrm>
        </p:grpSpPr>
        <p:grpSp>
          <p:nvGrpSpPr>
            <p:cNvPr id="53" name="组合 52"/>
            <p:cNvGrpSpPr/>
            <p:nvPr/>
          </p:nvGrpSpPr>
          <p:grpSpPr>
            <a:xfrm>
              <a:off x="4699324" y="1463280"/>
              <a:ext cx="1862027" cy="2216942"/>
              <a:chOff x="1827008" y="2120901"/>
              <a:chExt cx="2298700" cy="2736849"/>
            </a:xfrm>
          </p:grpSpPr>
          <p:sp>
            <p:nvSpPr>
              <p:cNvPr id="54" name="矩形 53"/>
              <p:cNvSpPr/>
              <p:nvPr/>
            </p:nvSpPr>
            <p:spPr>
              <a:xfrm>
                <a:off x="1827008" y="2120901"/>
                <a:ext cx="2298700" cy="444500"/>
              </a:xfrm>
              <a:prstGeom prst="rect">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200" dirty="0">
                  <a:solidFill>
                    <a:schemeClr val="bg1"/>
                  </a:solidFill>
                  <a:latin typeface="微软雅黑 Light" panose="020B0502040204020203" pitchFamily="34" charset="-122"/>
                  <a:ea typeface="微软雅黑 Light" panose="020B0502040204020203" pitchFamily="34" charset="-122"/>
                </a:endParaRPr>
              </a:p>
            </p:txBody>
          </p:sp>
          <p:sp>
            <p:nvSpPr>
              <p:cNvPr id="55" name="矩形 54"/>
              <p:cNvSpPr/>
              <p:nvPr/>
            </p:nvSpPr>
            <p:spPr>
              <a:xfrm>
                <a:off x="1827008" y="2565400"/>
                <a:ext cx="2298700" cy="229235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200" dirty="0">
                  <a:solidFill>
                    <a:schemeClr val="bg1"/>
                  </a:solidFill>
                  <a:latin typeface="微软雅黑 Light" panose="020B0502040204020203" pitchFamily="34" charset="-122"/>
                  <a:ea typeface="微软雅黑 Light" panose="020B0502040204020203" pitchFamily="34" charset="-122"/>
                </a:endParaRPr>
              </a:p>
            </p:txBody>
          </p:sp>
        </p:grpSp>
        <p:sp>
          <p:nvSpPr>
            <p:cNvPr id="56" name="文本框 55"/>
            <p:cNvSpPr txBox="1"/>
            <p:nvPr/>
          </p:nvSpPr>
          <p:spPr>
            <a:xfrm>
              <a:off x="5004409" y="1484039"/>
              <a:ext cx="1251857" cy="321945"/>
            </a:xfrm>
            <a:prstGeom prst="rect">
              <a:avLst/>
            </a:prstGeom>
            <a:noFill/>
          </p:spPr>
          <p:txBody>
            <a:bodyPr wrap="square" rtlCol="0">
              <a:spAutoFit/>
            </a:bodyPr>
            <a:p>
              <a:pPr algn="ctr"/>
              <a:r>
                <a:rPr lang="zh-CN" altLang="en-US" sz="1500" dirty="0">
                  <a:solidFill>
                    <a:schemeClr val="bg1"/>
                  </a:solidFill>
                  <a:latin typeface="微软雅黑 Light" panose="020B0502040204020203" pitchFamily="34" charset="-122"/>
                  <a:ea typeface="微软雅黑 Light" panose="020B0502040204020203" pitchFamily="34" charset="-122"/>
                </a:rPr>
                <a:t>技术落地</a:t>
              </a:r>
              <a:r>
                <a:rPr lang="zh-CN" altLang="en-US" sz="1500" dirty="0">
                  <a:solidFill>
                    <a:schemeClr val="bg1"/>
                  </a:solidFill>
                  <a:latin typeface="微软雅黑 Light" panose="020B0502040204020203" pitchFamily="34" charset="-122"/>
                  <a:ea typeface="微软雅黑 Light" panose="020B0502040204020203" pitchFamily="34" charset="-122"/>
                </a:rPr>
                <a:t>难</a:t>
              </a:r>
              <a:endParaRPr lang="zh-CN" altLang="en-US" sz="1500" dirty="0">
                <a:solidFill>
                  <a:schemeClr val="bg1"/>
                </a:solidFill>
                <a:latin typeface="微软雅黑 Light" panose="020B0502040204020203" pitchFamily="34" charset="-122"/>
                <a:ea typeface="微软雅黑 Light" panose="020B0502040204020203" pitchFamily="34" charset="-122"/>
              </a:endParaRPr>
            </a:p>
          </p:txBody>
        </p:sp>
        <p:sp>
          <p:nvSpPr>
            <p:cNvPr id="57" name="文本框 56"/>
            <p:cNvSpPr txBox="1"/>
            <p:nvPr/>
          </p:nvSpPr>
          <p:spPr>
            <a:xfrm>
              <a:off x="4846079" y="2064064"/>
              <a:ext cx="1568516" cy="810260"/>
            </a:xfrm>
            <a:prstGeom prst="rect">
              <a:avLst/>
            </a:prstGeom>
            <a:noFill/>
          </p:spPr>
          <p:txBody>
            <a:bodyPr wrap="square" rtlCol="0">
              <a:spAutoFit/>
            </a:bodyPr>
            <a:p>
              <a:pPr>
                <a:lnSpc>
                  <a:spcPct val="130000"/>
                </a:lnSpc>
              </a:pPr>
              <a:r>
                <a:rPr lang="en-US" altLang="zh-CN" sz="1200" dirty="0">
                  <a:solidFill>
                    <a:schemeClr val="tx1"/>
                  </a:solidFill>
                  <a:latin typeface="+mn-ea"/>
                </a:rPr>
                <a:t>MVC</a:t>
              </a:r>
              <a:r>
                <a:rPr lang="zh-CN" altLang="en-US" sz="1200" dirty="0">
                  <a:solidFill>
                    <a:schemeClr val="tx1"/>
                  </a:solidFill>
                  <a:latin typeface="+mn-ea"/>
                </a:rPr>
                <a:t>各种架构技术层出不穷。</a:t>
              </a:r>
              <a:r>
                <a:rPr lang="en-US" altLang="zh-CN" sz="1200" dirty="0">
                  <a:solidFill>
                    <a:schemeClr val="tx1"/>
                  </a:solidFill>
                  <a:latin typeface="+mn-ea"/>
                </a:rPr>
                <a:t>DDD</a:t>
              </a:r>
              <a:r>
                <a:rPr lang="zh-CN" altLang="en-US" sz="1200" dirty="0">
                  <a:solidFill>
                    <a:schemeClr val="tx1"/>
                  </a:solidFill>
                  <a:latin typeface="+mn-ea"/>
                </a:rPr>
                <a:t>技术框架少。</a:t>
              </a:r>
              <a:r>
                <a:rPr lang="en-US" altLang="zh-CN" sz="1200" dirty="0">
                  <a:solidFill>
                    <a:schemeClr val="tx1"/>
                  </a:solidFill>
                  <a:latin typeface="+mn-ea"/>
                </a:rPr>
                <a:t>COLA</a:t>
              </a:r>
              <a:endParaRPr lang="en-US" altLang="zh-CN" sz="1200" dirty="0">
                <a:solidFill>
                  <a:schemeClr val="tx1"/>
                </a:solidFill>
                <a:latin typeface="+mn-ea"/>
              </a:endParaRPr>
            </a:p>
          </p:txBody>
        </p:sp>
      </p:grpSp>
      <p:grpSp>
        <p:nvGrpSpPr>
          <p:cNvPr id="58" name="组合 57"/>
          <p:cNvGrpSpPr/>
          <p:nvPr/>
        </p:nvGrpSpPr>
        <p:grpSpPr>
          <a:xfrm>
            <a:off x="6815997" y="1934435"/>
            <a:ext cx="1862027" cy="2216942"/>
            <a:chOff x="6815997" y="1463280"/>
            <a:chExt cx="1862027" cy="2216942"/>
          </a:xfrm>
        </p:grpSpPr>
        <p:grpSp>
          <p:nvGrpSpPr>
            <p:cNvPr id="59" name="组合 58"/>
            <p:cNvGrpSpPr/>
            <p:nvPr/>
          </p:nvGrpSpPr>
          <p:grpSpPr>
            <a:xfrm>
              <a:off x="6815997" y="1463280"/>
              <a:ext cx="1862027" cy="2216942"/>
              <a:chOff x="1827008" y="2120901"/>
              <a:chExt cx="2298700" cy="2736849"/>
            </a:xfrm>
          </p:grpSpPr>
          <p:sp>
            <p:nvSpPr>
              <p:cNvPr id="60" name="矩形 59"/>
              <p:cNvSpPr/>
              <p:nvPr/>
            </p:nvSpPr>
            <p:spPr>
              <a:xfrm>
                <a:off x="1827008" y="2120901"/>
                <a:ext cx="2298700" cy="444500"/>
              </a:xfrm>
              <a:prstGeom prst="rect">
                <a:avLst/>
              </a:prstGeom>
              <a:solidFill>
                <a:schemeClr val="accent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200" dirty="0">
                  <a:solidFill>
                    <a:schemeClr val="bg1"/>
                  </a:solidFill>
                  <a:latin typeface="微软雅黑 Light" panose="020B0502040204020203" pitchFamily="34" charset="-122"/>
                  <a:ea typeface="微软雅黑 Light" panose="020B0502040204020203" pitchFamily="34" charset="-122"/>
                </a:endParaRPr>
              </a:p>
            </p:txBody>
          </p:sp>
          <p:sp>
            <p:nvSpPr>
              <p:cNvPr id="61" name="矩形 60"/>
              <p:cNvSpPr/>
              <p:nvPr/>
            </p:nvSpPr>
            <p:spPr>
              <a:xfrm>
                <a:off x="1827008" y="2565400"/>
                <a:ext cx="2298700" cy="229235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200" dirty="0">
                  <a:solidFill>
                    <a:schemeClr val="bg1"/>
                  </a:solidFill>
                  <a:latin typeface="微软雅黑 Light" panose="020B0502040204020203" pitchFamily="34" charset="-122"/>
                  <a:ea typeface="微软雅黑 Light" panose="020B0502040204020203" pitchFamily="34" charset="-122"/>
                </a:endParaRPr>
              </a:p>
            </p:txBody>
          </p:sp>
        </p:grpSp>
        <p:sp>
          <p:nvSpPr>
            <p:cNvPr id="62" name="文本框 61"/>
            <p:cNvSpPr txBox="1"/>
            <p:nvPr/>
          </p:nvSpPr>
          <p:spPr>
            <a:xfrm>
              <a:off x="7121082" y="1484039"/>
              <a:ext cx="1251857" cy="321945"/>
            </a:xfrm>
            <a:prstGeom prst="rect">
              <a:avLst/>
            </a:prstGeom>
            <a:noFill/>
          </p:spPr>
          <p:txBody>
            <a:bodyPr wrap="square" rtlCol="0">
              <a:spAutoFit/>
            </a:bodyPr>
            <a:p>
              <a:pPr algn="ctr"/>
              <a:r>
                <a:rPr lang="zh-CN" altLang="en-US" sz="1500" dirty="0">
                  <a:solidFill>
                    <a:schemeClr val="bg1"/>
                  </a:solidFill>
                  <a:latin typeface="微软雅黑 Light" panose="020B0502040204020203" pitchFamily="34" charset="-122"/>
                  <a:ea typeface="微软雅黑 Light" panose="020B0502040204020203" pitchFamily="34" charset="-122"/>
                </a:rPr>
                <a:t>动态</a:t>
              </a:r>
              <a:r>
                <a:rPr lang="zh-CN" altLang="en-US" sz="1500" dirty="0">
                  <a:solidFill>
                    <a:schemeClr val="bg1"/>
                  </a:solidFill>
                  <a:latin typeface="微软雅黑 Light" panose="020B0502040204020203" pitchFamily="34" charset="-122"/>
                  <a:ea typeface="微软雅黑 Light" panose="020B0502040204020203" pitchFamily="34" charset="-122"/>
                </a:rPr>
                <a:t>发展</a:t>
              </a:r>
              <a:endParaRPr lang="zh-CN" altLang="en-US" sz="1500" dirty="0">
                <a:solidFill>
                  <a:schemeClr val="bg1"/>
                </a:solidFill>
                <a:latin typeface="微软雅黑 Light" panose="020B0502040204020203" pitchFamily="34" charset="-122"/>
                <a:ea typeface="微软雅黑 Light" panose="020B0502040204020203" pitchFamily="34" charset="-122"/>
              </a:endParaRPr>
            </a:p>
          </p:txBody>
        </p:sp>
        <p:sp>
          <p:nvSpPr>
            <p:cNvPr id="63" name="文本框 62"/>
            <p:cNvSpPr txBox="1"/>
            <p:nvPr/>
          </p:nvSpPr>
          <p:spPr>
            <a:xfrm>
              <a:off x="6962751" y="2064064"/>
              <a:ext cx="1715271" cy="1196975"/>
            </a:xfrm>
            <a:prstGeom prst="rect">
              <a:avLst/>
            </a:prstGeom>
            <a:noFill/>
          </p:spPr>
          <p:txBody>
            <a:bodyPr wrap="square" rtlCol="0">
              <a:spAutoFit/>
            </a:bodyPr>
            <a:p>
              <a:pPr>
                <a:lnSpc>
                  <a:spcPct val="120000"/>
                </a:lnSpc>
              </a:pPr>
              <a:r>
                <a:rPr lang="en-US" altLang="zh-CN" sz="1200" dirty="0">
                  <a:solidFill>
                    <a:schemeClr val="tx1"/>
                  </a:solidFill>
                </a:rPr>
                <a:t>DDD</a:t>
              </a:r>
              <a:r>
                <a:rPr lang="zh-CN" altLang="en-US" sz="1200" dirty="0">
                  <a:solidFill>
                    <a:schemeClr val="tx1"/>
                  </a:solidFill>
                </a:rPr>
                <a:t>要求与技术无关，意味着不同技术体系下会有不同的表现形式。效果如何依赖于程序员的内功</a:t>
              </a:r>
              <a:endParaRPr lang="en-US" altLang="zh-CN" sz="1200" dirty="0">
                <a:solidFill>
                  <a:schemeClr val="tx1"/>
                </a:solidFill>
              </a:endParaRPr>
            </a:p>
          </p:txBody>
        </p:sp>
      </p:grpSp>
      <p:sp>
        <p:nvSpPr>
          <p:cNvPr id="64" name="文本框 63"/>
          <p:cNvSpPr txBox="1"/>
          <p:nvPr/>
        </p:nvSpPr>
        <p:spPr>
          <a:xfrm>
            <a:off x="1040130" y="894715"/>
            <a:ext cx="6838950" cy="299085"/>
          </a:xfrm>
          <a:prstGeom prst="rect">
            <a:avLst/>
          </a:prstGeom>
          <a:noFill/>
        </p:spPr>
        <p:txBody>
          <a:bodyPr wrap="none" rtlCol="0">
            <a:spAutoFit/>
          </a:bodyPr>
          <a:p>
            <a:r>
              <a:rPr lang="zh-CN" altLang="en-US"/>
              <a:t>践行</a:t>
            </a:r>
            <a:r>
              <a:rPr lang="en-US" altLang="zh-CN"/>
              <a:t>DDD</a:t>
            </a:r>
            <a:r>
              <a:rPr lang="zh-CN" altLang="en-US"/>
              <a:t>，你写的每一行代码，设计的每一个功能，搭建的每一个系统都是在精修</a:t>
            </a:r>
            <a:r>
              <a:rPr lang="zh-CN" altLang="en-US"/>
              <a:t>内功。</a:t>
            </a:r>
            <a:endParaRPr lang="zh-CN" altLang="en-US"/>
          </a:p>
        </p:txBody>
      </p:sp>
      <p:sp>
        <p:nvSpPr>
          <p:cNvPr id="65" name="文本框 64"/>
          <p:cNvSpPr txBox="1"/>
          <p:nvPr/>
        </p:nvSpPr>
        <p:spPr>
          <a:xfrm>
            <a:off x="1052830" y="1411605"/>
            <a:ext cx="4095750" cy="299085"/>
          </a:xfrm>
          <a:prstGeom prst="rect">
            <a:avLst/>
          </a:prstGeom>
          <a:noFill/>
        </p:spPr>
        <p:txBody>
          <a:bodyPr wrap="none" rtlCol="0">
            <a:spAutoFit/>
          </a:bodyPr>
          <a:p>
            <a:r>
              <a:rPr lang="en-US" altLang="zh-CN"/>
              <a:t>DDD</a:t>
            </a:r>
            <a:r>
              <a:rPr lang="zh-CN" altLang="en-US"/>
              <a:t>并非银弹，有收获也有挑战。有挑战就有</a:t>
            </a:r>
            <a:r>
              <a:rPr lang="zh-CN" altLang="en-US"/>
              <a:t>机会。</a:t>
            </a:r>
            <a:endParaRPr lang="zh-CN" altLang="en-US"/>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nodeType="after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ppt_x"/>
                                          </p:val>
                                        </p:tav>
                                        <p:tav tm="100000">
                                          <p:val>
                                            <p:strVal val="#ppt_x"/>
                                          </p:val>
                                        </p:tav>
                                      </p:tavLst>
                                    </p:anim>
                                    <p:anim calcmode="lin" valueType="num">
                                      <p:cBhvr additive="base">
                                        <p:cTn id="8" dur="500" fill="hold"/>
                                        <p:tgtEl>
                                          <p:spTgt spid="40"/>
                                        </p:tgtEl>
                                        <p:attrNameLst>
                                          <p:attrName>ppt_y</p:attrName>
                                        </p:attrNameLst>
                                      </p:cBhvr>
                                      <p:tavLst>
                                        <p:tav tm="0">
                                          <p:val>
                                            <p:strVal val="1+#ppt_h/2"/>
                                          </p:val>
                                        </p:tav>
                                        <p:tav tm="100000">
                                          <p:val>
                                            <p:strVal val="#ppt_y"/>
                                          </p:val>
                                        </p:tav>
                                      </p:tavLst>
                                    </p:anim>
                                  </p:childTnLst>
                                </p:cTn>
                              </p:par>
                              <p:par>
                                <p:cTn id="9" presetID="2" presetClass="entr" presetSubtype="4" decel="100000" fill="hold" nodeType="withEffect">
                                  <p:stCondLst>
                                    <p:cond delay="250"/>
                                  </p:stCondLst>
                                  <p:childTnLst>
                                    <p:set>
                                      <p:cBhvr>
                                        <p:cTn id="10" dur="1" fill="hold">
                                          <p:stCondLst>
                                            <p:cond delay="0"/>
                                          </p:stCondLst>
                                        </p:cTn>
                                        <p:tgtEl>
                                          <p:spTgt spid="46"/>
                                        </p:tgtEl>
                                        <p:attrNameLst>
                                          <p:attrName>style.visibility</p:attrName>
                                        </p:attrNameLst>
                                      </p:cBhvr>
                                      <p:to>
                                        <p:strVal val="visible"/>
                                      </p:to>
                                    </p:set>
                                    <p:anim calcmode="lin" valueType="num">
                                      <p:cBhvr additive="base">
                                        <p:cTn id="11" dur="500" fill="hold"/>
                                        <p:tgtEl>
                                          <p:spTgt spid="46"/>
                                        </p:tgtEl>
                                        <p:attrNameLst>
                                          <p:attrName>ppt_x</p:attrName>
                                        </p:attrNameLst>
                                      </p:cBhvr>
                                      <p:tavLst>
                                        <p:tav tm="0">
                                          <p:val>
                                            <p:strVal val="#ppt_x"/>
                                          </p:val>
                                        </p:tav>
                                        <p:tav tm="100000">
                                          <p:val>
                                            <p:strVal val="#ppt_x"/>
                                          </p:val>
                                        </p:tav>
                                      </p:tavLst>
                                    </p:anim>
                                    <p:anim calcmode="lin" valueType="num">
                                      <p:cBhvr additive="base">
                                        <p:cTn id="12" dur="500" fill="hold"/>
                                        <p:tgtEl>
                                          <p:spTgt spid="46"/>
                                        </p:tgtEl>
                                        <p:attrNameLst>
                                          <p:attrName>ppt_y</p:attrName>
                                        </p:attrNameLst>
                                      </p:cBhvr>
                                      <p:tavLst>
                                        <p:tav tm="0">
                                          <p:val>
                                            <p:strVal val="1+#ppt_h/2"/>
                                          </p:val>
                                        </p:tav>
                                        <p:tav tm="100000">
                                          <p:val>
                                            <p:strVal val="#ppt_y"/>
                                          </p:val>
                                        </p:tav>
                                      </p:tavLst>
                                    </p:anim>
                                  </p:childTnLst>
                                </p:cTn>
                              </p:par>
                              <p:par>
                                <p:cTn id="13" presetID="2" presetClass="entr" presetSubtype="4" decel="100000" fill="hold" nodeType="withEffect">
                                  <p:stCondLst>
                                    <p:cond delay="500"/>
                                  </p:stCondLst>
                                  <p:childTnLst>
                                    <p:set>
                                      <p:cBhvr>
                                        <p:cTn id="14" dur="1" fill="hold">
                                          <p:stCondLst>
                                            <p:cond delay="0"/>
                                          </p:stCondLst>
                                        </p:cTn>
                                        <p:tgtEl>
                                          <p:spTgt spid="52"/>
                                        </p:tgtEl>
                                        <p:attrNameLst>
                                          <p:attrName>style.visibility</p:attrName>
                                        </p:attrNameLst>
                                      </p:cBhvr>
                                      <p:to>
                                        <p:strVal val="visible"/>
                                      </p:to>
                                    </p:set>
                                    <p:anim calcmode="lin" valueType="num">
                                      <p:cBhvr additive="base">
                                        <p:cTn id="15" dur="500" fill="hold"/>
                                        <p:tgtEl>
                                          <p:spTgt spid="52"/>
                                        </p:tgtEl>
                                        <p:attrNameLst>
                                          <p:attrName>ppt_x</p:attrName>
                                        </p:attrNameLst>
                                      </p:cBhvr>
                                      <p:tavLst>
                                        <p:tav tm="0">
                                          <p:val>
                                            <p:strVal val="#ppt_x"/>
                                          </p:val>
                                        </p:tav>
                                        <p:tav tm="100000">
                                          <p:val>
                                            <p:strVal val="#ppt_x"/>
                                          </p:val>
                                        </p:tav>
                                      </p:tavLst>
                                    </p:anim>
                                    <p:anim calcmode="lin" valueType="num">
                                      <p:cBhvr additive="base">
                                        <p:cTn id="16" dur="500" fill="hold"/>
                                        <p:tgtEl>
                                          <p:spTgt spid="52"/>
                                        </p:tgtEl>
                                        <p:attrNameLst>
                                          <p:attrName>ppt_y</p:attrName>
                                        </p:attrNameLst>
                                      </p:cBhvr>
                                      <p:tavLst>
                                        <p:tav tm="0">
                                          <p:val>
                                            <p:strVal val="1+#ppt_h/2"/>
                                          </p:val>
                                        </p:tav>
                                        <p:tav tm="100000">
                                          <p:val>
                                            <p:strVal val="#ppt_y"/>
                                          </p:val>
                                        </p:tav>
                                      </p:tavLst>
                                    </p:anim>
                                  </p:childTnLst>
                                </p:cTn>
                              </p:par>
                              <p:par>
                                <p:cTn id="17" presetID="2" presetClass="entr" presetSubtype="4" decel="100000" fill="hold" nodeType="withEffect">
                                  <p:stCondLst>
                                    <p:cond delay="750"/>
                                  </p:stCondLst>
                                  <p:childTnLst>
                                    <p:set>
                                      <p:cBhvr>
                                        <p:cTn id="18" dur="1" fill="hold">
                                          <p:stCondLst>
                                            <p:cond delay="0"/>
                                          </p:stCondLst>
                                        </p:cTn>
                                        <p:tgtEl>
                                          <p:spTgt spid="58"/>
                                        </p:tgtEl>
                                        <p:attrNameLst>
                                          <p:attrName>style.visibility</p:attrName>
                                        </p:attrNameLst>
                                      </p:cBhvr>
                                      <p:to>
                                        <p:strVal val="visible"/>
                                      </p:to>
                                    </p:set>
                                    <p:anim calcmode="lin" valueType="num">
                                      <p:cBhvr additive="base">
                                        <p:cTn id="19" dur="500" fill="hold"/>
                                        <p:tgtEl>
                                          <p:spTgt spid="58"/>
                                        </p:tgtEl>
                                        <p:attrNameLst>
                                          <p:attrName>ppt_x</p:attrName>
                                        </p:attrNameLst>
                                      </p:cBhvr>
                                      <p:tavLst>
                                        <p:tav tm="0">
                                          <p:val>
                                            <p:strVal val="#ppt_x"/>
                                          </p:val>
                                        </p:tav>
                                        <p:tav tm="100000">
                                          <p:val>
                                            <p:strVal val="#ppt_x"/>
                                          </p:val>
                                        </p:tav>
                                      </p:tavLst>
                                    </p:anim>
                                    <p:anim calcmode="lin" valueType="num">
                                      <p:cBhvr additive="base">
                                        <p:cTn id="20" dur="500" fill="hold"/>
                                        <p:tgtEl>
                                          <p:spTgt spid="5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cstate="print">
            <a:extLst>
              <a:ext uri="{28A0092B-C50C-407E-A947-70E740481C1C}">
                <a14:useLocalDpi xmlns:a14="http://schemas.microsoft.com/office/drawing/2010/main" val="0"/>
              </a:ext>
            </a:extLst>
          </a:blip>
          <a:srcRect t="7817" b="7817"/>
          <a:stretch>
            <a:fillRect/>
          </a:stretch>
        </p:blipFill>
        <p:spPr>
          <a:xfrm flipH="1">
            <a:off x="-14736" y="0"/>
            <a:ext cx="9144000" cy="5143500"/>
          </a:xfrm>
          <a:prstGeom prst="rect">
            <a:avLst/>
          </a:prstGeom>
        </p:spPr>
      </p:pic>
      <p:sp>
        <p:nvSpPr>
          <p:cNvPr id="10" name="文本框 5"/>
          <p:cNvSpPr txBox="1">
            <a:spLocks noChangeArrowheads="1"/>
          </p:cNvSpPr>
          <p:nvPr/>
        </p:nvSpPr>
        <p:spPr bwMode="auto">
          <a:xfrm>
            <a:off x="934511" y="183664"/>
            <a:ext cx="100540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fontAlgn="base">
              <a:spcBef>
                <a:spcPct val="0"/>
              </a:spcBef>
              <a:spcAft>
                <a:spcPct val="0"/>
              </a:spcAft>
              <a:defRPr/>
            </a:pPr>
            <a:r>
              <a:rPr lang="zh-CN" altLang="en-US" sz="1600" dirty="0">
                <a:solidFill>
                  <a:schemeClr val="accent1"/>
                </a:solidFill>
                <a:latin typeface="方正兰亭黑_GBK"/>
                <a:ea typeface="方正兰亭黑_GBK"/>
              </a:rPr>
              <a:t>老师介绍</a:t>
            </a:r>
            <a:endParaRPr lang="zh-CN" altLang="en-US" sz="1600" dirty="0">
              <a:solidFill>
                <a:schemeClr val="accent1"/>
              </a:solidFill>
              <a:latin typeface="方正兰亭黑_GBK"/>
              <a:ea typeface="方正兰亭黑_GBK"/>
            </a:endParaRPr>
          </a:p>
        </p:txBody>
      </p:sp>
      <p:cxnSp>
        <p:nvCxnSpPr>
          <p:cNvPr id="13" name="直接连接符 12"/>
          <p:cNvCxnSpPr/>
          <p:nvPr/>
        </p:nvCxnSpPr>
        <p:spPr>
          <a:xfrm>
            <a:off x="1032788" y="522218"/>
            <a:ext cx="310126"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4" name="组合 3"/>
          <p:cNvGrpSpPr/>
          <p:nvPr/>
        </p:nvGrpSpPr>
        <p:grpSpPr>
          <a:xfrm>
            <a:off x="337511" y="183664"/>
            <a:ext cx="528375" cy="484787"/>
            <a:chOff x="1417110" y="1933669"/>
            <a:chExt cx="1827515" cy="1676757"/>
          </a:xfrm>
        </p:grpSpPr>
        <p:sp>
          <p:nvSpPr>
            <p:cNvPr id="14" name="椭圆 13"/>
            <p:cNvSpPr/>
            <p:nvPr/>
          </p:nvSpPr>
          <p:spPr>
            <a:xfrm>
              <a:off x="1491775" y="1933669"/>
              <a:ext cx="1676757" cy="1676757"/>
            </a:xfrm>
            <a:prstGeom prst="ellipse">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nvSpPr>
          <p:spPr>
            <a:xfrm>
              <a:off x="1686851" y="2118291"/>
              <a:ext cx="1307513" cy="1307513"/>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nvSpPr>
          <p:spPr>
            <a:xfrm>
              <a:off x="2772931" y="1944597"/>
              <a:ext cx="390517" cy="390517"/>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nvSpPr>
          <p:spPr>
            <a:xfrm>
              <a:off x="1417110" y="2261397"/>
              <a:ext cx="286781" cy="286781"/>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椭圆 17"/>
            <p:cNvSpPr/>
            <p:nvPr/>
          </p:nvSpPr>
          <p:spPr>
            <a:xfrm>
              <a:off x="1686851" y="3308201"/>
              <a:ext cx="220530" cy="220530"/>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椭圆 18"/>
            <p:cNvSpPr/>
            <p:nvPr/>
          </p:nvSpPr>
          <p:spPr>
            <a:xfrm>
              <a:off x="3016329" y="2979248"/>
              <a:ext cx="228296" cy="228296"/>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1" name="文本框 5"/>
          <p:cNvSpPr txBox="1">
            <a:spLocks noChangeArrowheads="1"/>
          </p:cNvSpPr>
          <p:nvPr/>
        </p:nvSpPr>
        <p:spPr bwMode="auto">
          <a:xfrm>
            <a:off x="420024" y="278417"/>
            <a:ext cx="37382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fontAlgn="base">
              <a:spcBef>
                <a:spcPct val="0"/>
              </a:spcBef>
              <a:spcAft>
                <a:spcPct val="0"/>
              </a:spcAft>
              <a:defRPr/>
            </a:pPr>
            <a:r>
              <a:rPr lang="en-US" altLang="zh-CN" sz="1200">
                <a:solidFill>
                  <a:schemeClr val="bg1"/>
                </a:solidFill>
                <a:latin typeface="方正兰亭黑_GBK"/>
                <a:ea typeface="方正兰亭黑_GBK"/>
              </a:rPr>
              <a:t>01</a:t>
            </a:r>
            <a:endParaRPr lang="zh-CN" altLang="en-US" sz="1200">
              <a:solidFill>
                <a:schemeClr val="bg1"/>
              </a:solidFill>
              <a:latin typeface="方正兰亭黑_GBK"/>
              <a:ea typeface="方正兰亭黑_GBK"/>
            </a:endParaRPr>
          </a:p>
        </p:txBody>
      </p:sp>
      <p:cxnSp>
        <p:nvCxnSpPr>
          <p:cNvPr id="20" name="直接连接符 19"/>
          <p:cNvCxnSpPr/>
          <p:nvPr/>
        </p:nvCxnSpPr>
        <p:spPr>
          <a:xfrm>
            <a:off x="2651842" y="1175658"/>
            <a:ext cx="0" cy="2892152"/>
          </a:xfrm>
          <a:prstGeom prst="line">
            <a:avLst/>
          </a:prstGeom>
          <a:ln>
            <a:gradFill flip="none" rotWithShape="1">
              <a:gsLst>
                <a:gs pos="38500">
                  <a:srgbClr val="E1E1E2"/>
                </a:gs>
                <a:gs pos="20000">
                  <a:schemeClr val="tx1">
                    <a:lumMod val="50000"/>
                    <a:lumOff val="50000"/>
                  </a:schemeClr>
                </a:gs>
                <a:gs pos="0">
                  <a:schemeClr val="accent1">
                    <a:lumMod val="5000"/>
                    <a:lumOff val="95000"/>
                  </a:schemeClr>
                </a:gs>
                <a:gs pos="85500">
                  <a:schemeClr val="tx1">
                    <a:lumMod val="65000"/>
                    <a:lumOff val="35000"/>
                  </a:schemeClr>
                </a:gs>
                <a:gs pos="71000">
                  <a:schemeClr val="bg1">
                    <a:lumMod val="75000"/>
                  </a:schemeClr>
                </a:gs>
                <a:gs pos="54000">
                  <a:schemeClr val="bg1">
                    <a:lumMod val="85000"/>
                  </a:schemeClr>
                </a:gs>
                <a:gs pos="0">
                  <a:srgbClr val="090D0E"/>
                </a:gs>
                <a:gs pos="99000">
                  <a:srgbClr val="212226"/>
                </a:gs>
              </a:gsLst>
              <a:path path="circle">
                <a:fillToRect l="100000" t="100000"/>
              </a:path>
              <a:tileRect r="-100000" b="-100000"/>
            </a:gradFill>
          </a:ln>
        </p:spPr>
        <p:style>
          <a:lnRef idx="1">
            <a:schemeClr val="accent1"/>
          </a:lnRef>
          <a:fillRef idx="0">
            <a:schemeClr val="accent1"/>
          </a:fillRef>
          <a:effectRef idx="0">
            <a:schemeClr val="accent1"/>
          </a:effectRef>
          <a:fontRef idx="minor">
            <a:schemeClr val="tx1"/>
          </a:fontRef>
        </p:style>
      </p:cxnSp>
      <p:grpSp>
        <p:nvGrpSpPr>
          <p:cNvPr id="23" name="组合 22"/>
          <p:cNvGrpSpPr/>
          <p:nvPr/>
        </p:nvGrpSpPr>
        <p:grpSpPr>
          <a:xfrm rot="0">
            <a:off x="421005" y="3678555"/>
            <a:ext cx="2101850" cy="649605"/>
            <a:chOff x="4104066" y="2317070"/>
            <a:chExt cx="2420214" cy="265995"/>
          </a:xfrm>
        </p:grpSpPr>
        <p:sp>
          <p:nvSpPr>
            <p:cNvPr id="25" name="矩形: 圆角 24"/>
            <p:cNvSpPr/>
            <p:nvPr/>
          </p:nvSpPr>
          <p:spPr>
            <a:xfrm>
              <a:off x="4104066" y="2317072"/>
              <a:ext cx="760897" cy="265993"/>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zh-CN" altLang="en-US" sz="1200" dirty="0">
                  <a:latin typeface="微软雅黑 Light" panose="020B0502040204020203" pitchFamily="34" charset="-122"/>
                  <a:ea typeface="微软雅黑 Light" panose="020B0502040204020203" pitchFamily="34" charset="-122"/>
                </a:rPr>
                <a:t>华为</a:t>
              </a:r>
              <a:endParaRPr lang="zh-CN" altLang="en-US" sz="1200" dirty="0">
                <a:latin typeface="微软雅黑 Light" panose="020B0502040204020203" pitchFamily="34" charset="-122"/>
                <a:ea typeface="微软雅黑 Light" panose="020B0502040204020203" pitchFamily="34" charset="-122"/>
              </a:endParaRPr>
            </a:p>
          </p:txBody>
        </p:sp>
        <p:sp>
          <p:nvSpPr>
            <p:cNvPr id="26" name="矩形: 圆角 25"/>
            <p:cNvSpPr/>
            <p:nvPr/>
          </p:nvSpPr>
          <p:spPr>
            <a:xfrm>
              <a:off x="5763383" y="2317071"/>
              <a:ext cx="760897" cy="265993"/>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zh-CN" altLang="en-US" sz="1200" dirty="0">
                  <a:latin typeface="微软雅黑 Light" panose="020B0502040204020203" pitchFamily="34" charset="-122"/>
                  <a:ea typeface="微软雅黑 Light" panose="020B0502040204020203" pitchFamily="34" charset="-122"/>
                </a:rPr>
                <a:t>移动</a:t>
              </a:r>
              <a:r>
                <a:rPr lang="en-US" altLang="zh-CN" sz="1200" dirty="0">
                  <a:latin typeface="微软雅黑 Light" panose="020B0502040204020203" pitchFamily="34" charset="-122"/>
                  <a:ea typeface="微软雅黑 Light" panose="020B0502040204020203" pitchFamily="34" charset="-122"/>
                </a:rPr>
                <a:t>BOSS</a:t>
              </a:r>
              <a:endParaRPr lang="en-US" altLang="zh-CN" sz="1200" dirty="0">
                <a:latin typeface="微软雅黑 Light" panose="020B0502040204020203" pitchFamily="34" charset="-122"/>
                <a:ea typeface="微软雅黑 Light" panose="020B0502040204020203" pitchFamily="34" charset="-122"/>
              </a:endParaRPr>
            </a:p>
          </p:txBody>
        </p:sp>
        <p:sp>
          <p:nvSpPr>
            <p:cNvPr id="27" name="矩形: 圆角 26"/>
            <p:cNvSpPr/>
            <p:nvPr/>
          </p:nvSpPr>
          <p:spPr>
            <a:xfrm>
              <a:off x="4933724" y="2317070"/>
              <a:ext cx="760897" cy="265993"/>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zh-CN" altLang="en-US" sz="1200" dirty="0">
                  <a:latin typeface="微软雅黑 Light" panose="020B0502040204020203" pitchFamily="34" charset="-122"/>
                  <a:ea typeface="微软雅黑 Light" panose="020B0502040204020203" pitchFamily="34" charset="-122"/>
                </a:rPr>
                <a:t>和包支付</a:t>
              </a:r>
              <a:endParaRPr lang="zh-CN" altLang="en-US" sz="1200" dirty="0">
                <a:latin typeface="微软雅黑 Light" panose="020B0502040204020203" pitchFamily="34" charset="-122"/>
                <a:ea typeface="微软雅黑 Light" panose="020B0502040204020203" pitchFamily="34" charset="-122"/>
              </a:endParaRPr>
            </a:p>
          </p:txBody>
        </p:sp>
      </p:grpSp>
      <p:sp>
        <p:nvSpPr>
          <p:cNvPr id="3" name="TextBox 12"/>
          <p:cNvSpPr txBox="1"/>
          <p:nvPr/>
        </p:nvSpPr>
        <p:spPr>
          <a:xfrm>
            <a:off x="2818707" y="1895117"/>
            <a:ext cx="6466205" cy="1783715"/>
          </a:xfrm>
          <a:prstGeom prst="rect">
            <a:avLst/>
          </a:prstGeom>
          <a:noFill/>
        </p:spPr>
        <p:txBody>
          <a:bodyPr wrap="square" rtlCol="0">
            <a:spAutoFit/>
          </a:bodyPr>
          <a:lstStyle/>
          <a:p>
            <a:pPr algn="l">
              <a:lnSpc>
                <a:spcPct val="200000"/>
              </a:lnSpc>
            </a:pPr>
            <a:r>
              <a:rPr lang="zh-CN" sz="1100" dirty="0">
                <a:latin typeface="微软雅黑" panose="020B0503020204020204" pitchFamily="34" charset="-122"/>
                <a:ea typeface="微软雅黑" panose="020B0503020204020204" pitchFamily="34" charset="-122"/>
                <a:cs typeface="微软雅黑" panose="020B0503020204020204" pitchFamily="34" charset="-122"/>
                <a:sym typeface="+mn-ea"/>
              </a:rPr>
              <a:t>十余</a:t>
            </a:r>
            <a:r>
              <a:rPr sz="1100" dirty="0">
                <a:latin typeface="微软雅黑" panose="020B0503020204020204" pitchFamily="34" charset="-122"/>
                <a:ea typeface="微软雅黑" panose="020B0503020204020204" pitchFamily="34" charset="-122"/>
                <a:cs typeface="微软雅黑" panose="020B0503020204020204" pitchFamily="34" charset="-122"/>
                <a:sym typeface="+mn-ea"/>
              </a:rPr>
              <a:t>年互联网</a:t>
            </a:r>
            <a:r>
              <a:rPr lang="zh-CN" sz="1100" dirty="0">
                <a:latin typeface="微软雅黑" panose="020B0503020204020204" pitchFamily="34" charset="-122"/>
                <a:ea typeface="微软雅黑" panose="020B0503020204020204" pitchFamily="34" charset="-122"/>
                <a:cs typeface="微软雅黑" panose="020B0503020204020204" pitchFamily="34" charset="-122"/>
                <a:sym typeface="+mn-ea"/>
              </a:rPr>
              <a:t>大型项目</a:t>
            </a:r>
            <a:r>
              <a:rPr lang="zh-CN" sz="1100" dirty="0">
                <a:latin typeface="微软雅黑" panose="020B0503020204020204" pitchFamily="34" charset="-122"/>
                <a:ea typeface="微软雅黑" panose="020B0503020204020204" pitchFamily="34" charset="-122"/>
                <a:cs typeface="微软雅黑" panose="020B0503020204020204" pitchFamily="34" charset="-122"/>
                <a:sym typeface="+mn-ea"/>
              </a:rPr>
              <a:t>研发</a:t>
            </a:r>
            <a:r>
              <a:rPr sz="1100" dirty="0">
                <a:latin typeface="微软雅黑" panose="020B0503020204020204" pitchFamily="34" charset="-122"/>
                <a:ea typeface="微软雅黑" panose="020B0503020204020204" pitchFamily="34" charset="-122"/>
                <a:cs typeface="微软雅黑" panose="020B0503020204020204" pitchFamily="34" charset="-122"/>
                <a:sym typeface="+mn-ea"/>
              </a:rPr>
              <a:t>经验</a:t>
            </a:r>
            <a:r>
              <a:rPr lang="zh-CN" sz="1100" dirty="0">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sz="1100" dirty="0">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l">
              <a:lnSpc>
                <a:spcPct val="200000"/>
              </a:lnSpc>
            </a:pPr>
            <a:r>
              <a:rPr lang="zh-CN" altLang="en-US" sz="1100" dirty="0">
                <a:latin typeface="微软雅黑" panose="020B0503020204020204" pitchFamily="34" charset="-122"/>
                <a:ea typeface="微软雅黑" panose="020B0503020204020204" pitchFamily="34" charset="-122"/>
                <a:cs typeface="微软雅黑" panose="020B0503020204020204" pitchFamily="34" charset="-122"/>
              </a:rPr>
              <a:t>对</a:t>
            </a:r>
            <a:r>
              <a:rPr lang="zh-CN" altLang="en-US" sz="1100" dirty="0" err="1">
                <a:latin typeface="微软雅黑" panose="020B0503020204020204" pitchFamily="34" charset="-122"/>
                <a:ea typeface="微软雅黑" panose="020B0503020204020204" pitchFamily="34" charset="-122"/>
                <a:cs typeface="微软雅黑" panose="020B0503020204020204" pitchFamily="34" charset="-122"/>
              </a:rPr>
              <a:t>分布式、高并发场景</a:t>
            </a:r>
            <a:r>
              <a:rPr lang="zh-CN" altLang="en-US" sz="1100" dirty="0">
                <a:latin typeface="微软雅黑" panose="020B0503020204020204" pitchFamily="34" charset="-122"/>
                <a:ea typeface="微软雅黑" panose="020B0503020204020204" pitchFamily="34" charset="-122"/>
                <a:cs typeface="微软雅黑" panose="020B0503020204020204" pitchFamily="34" charset="-122"/>
              </a:rPr>
              <a:t>颇有研究</a:t>
            </a:r>
            <a:r>
              <a:rPr sz="1100" dirty="0">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1100" dirty="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200000"/>
              </a:lnSpc>
            </a:pPr>
            <a:r>
              <a:rPr lang="zh-CN" altLang="en-US" sz="1100" dirty="0">
                <a:latin typeface="微软雅黑" panose="020B0503020204020204" pitchFamily="34" charset="-122"/>
                <a:ea typeface="微软雅黑" panose="020B0503020204020204" pitchFamily="34" charset="-122"/>
                <a:cs typeface="微软雅黑" panose="020B0503020204020204" pitchFamily="34" charset="-122"/>
              </a:rPr>
              <a:t>参与过多个日均千万</a:t>
            </a:r>
            <a:r>
              <a:rPr lang="en-US" altLang="zh-CN" sz="1100" dirty="0">
                <a:latin typeface="微软雅黑" panose="020B0503020204020204" pitchFamily="34" charset="-122"/>
                <a:ea typeface="微软雅黑" panose="020B0503020204020204" pitchFamily="34" charset="-122"/>
                <a:cs typeface="微软雅黑" panose="020B0503020204020204" pitchFamily="34" charset="-122"/>
              </a:rPr>
              <a:t>PV</a:t>
            </a:r>
            <a:r>
              <a:rPr lang="zh-CN" altLang="en-US" sz="1100" dirty="0">
                <a:latin typeface="微软雅黑" panose="020B0503020204020204" pitchFamily="34" charset="-122"/>
                <a:ea typeface="微软雅黑" panose="020B0503020204020204" pitchFamily="34" charset="-122"/>
                <a:cs typeface="微软雅黑" panose="020B0503020204020204" pitchFamily="34" charset="-122"/>
              </a:rPr>
              <a:t>项目的设计与搭建</a:t>
            </a:r>
            <a:r>
              <a:rPr lang="zh-CN" altLang="en-US" sz="1100" dirty="0">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1100" dirty="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200000"/>
              </a:lnSpc>
            </a:pPr>
            <a:r>
              <a:rPr lang="zh-CN" altLang="en-US" sz="1100" dirty="0">
                <a:latin typeface="微软雅黑" panose="020B0503020204020204" pitchFamily="34" charset="-122"/>
                <a:ea typeface="微软雅黑" panose="020B0503020204020204" pitchFamily="34" charset="-122"/>
                <a:cs typeface="微软雅黑" panose="020B0503020204020204" pitchFamily="34" charset="-122"/>
              </a:rPr>
              <a:t>主导过和包支付大数据风控平台服务化改造</a:t>
            </a:r>
            <a:r>
              <a:rPr lang="zh-CN" altLang="en-US" sz="1100" dirty="0">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1100" dirty="0">
              <a:latin typeface="微软雅黑" panose="020B0503020204020204" pitchFamily="34" charset="-122"/>
              <a:ea typeface="微软雅黑" panose="020B0503020204020204" pitchFamily="34" charset="-122"/>
              <a:cs typeface="微软雅黑" panose="020B0503020204020204" pitchFamily="34" charset="-122"/>
            </a:endParaRPr>
          </a:p>
          <a:p>
            <a:pPr algn="l">
              <a:lnSpc>
                <a:spcPct val="200000"/>
              </a:lnSpc>
            </a:pPr>
            <a:r>
              <a:rPr lang="zh-CN" altLang="en-US" sz="1100" dirty="0">
                <a:latin typeface="微软雅黑" panose="020B0503020204020204" pitchFamily="34" charset="-122"/>
                <a:ea typeface="微软雅黑" panose="020B0503020204020204" pitchFamily="34" charset="-122"/>
                <a:cs typeface="微软雅黑" panose="020B0503020204020204" pitchFamily="34" charset="-122"/>
              </a:rPr>
              <a:t>楼兰，你的神秘技术宝藏！</a:t>
            </a:r>
            <a:endParaRPr lang="zh-CN" altLang="en-US" sz="11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 name="文本框 33"/>
          <p:cNvSpPr txBox="1"/>
          <p:nvPr/>
        </p:nvSpPr>
        <p:spPr>
          <a:xfrm>
            <a:off x="1082040" y="446405"/>
            <a:ext cx="1005840" cy="953135"/>
          </a:xfrm>
          <a:prstGeom prst="rect">
            <a:avLst/>
          </a:prstGeom>
          <a:noFill/>
        </p:spPr>
        <p:txBody>
          <a:bodyPr wrap="square">
            <a:spAutoFit/>
          </a:bodyPr>
          <a:lstStyle/>
          <a:p>
            <a:pPr algn="l">
              <a:lnSpc>
                <a:spcPct val="200000"/>
              </a:lnSpc>
            </a:pPr>
            <a:r>
              <a:rPr lang="zh-CN" altLang="en-US" sz="2800" dirty="0">
                <a:latin typeface="微软雅黑" panose="020B0503020204020204" pitchFamily="34" charset="-122"/>
                <a:ea typeface="微软雅黑" panose="020B0503020204020204" pitchFamily="34" charset="-122"/>
                <a:cs typeface="微软雅黑" panose="020B0503020204020204" pitchFamily="34" charset="-122"/>
              </a:rPr>
              <a:t>楼兰</a:t>
            </a:r>
            <a:endParaRPr lang="zh-CN" altLang="en-US" sz="2800" dirty="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5" name="图片 4"/>
          <p:cNvPicPr>
            <a:picLocks noChangeAspect="1"/>
          </p:cNvPicPr>
          <p:nvPr/>
        </p:nvPicPr>
        <p:blipFill>
          <a:blip r:embed="rId2"/>
          <a:stretch>
            <a:fillRect/>
          </a:stretch>
        </p:blipFill>
        <p:spPr>
          <a:xfrm>
            <a:off x="729615" y="1292225"/>
            <a:ext cx="1678305" cy="2331085"/>
          </a:xfrm>
          <a:prstGeom prst="rect">
            <a:avLst/>
          </a:prstGeom>
        </p:spPr>
      </p:pic>
    </p:spTree>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5"/>
          <p:cNvSpPr txBox="1">
            <a:spLocks noChangeArrowheads="1"/>
          </p:cNvSpPr>
          <p:nvPr/>
        </p:nvSpPr>
        <p:spPr bwMode="auto">
          <a:xfrm>
            <a:off x="934720" y="183515"/>
            <a:ext cx="3016885"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l" fontAlgn="base">
              <a:spcBef>
                <a:spcPct val="0"/>
              </a:spcBef>
              <a:spcAft>
                <a:spcPct val="0"/>
              </a:spcAft>
              <a:defRPr/>
            </a:pPr>
            <a:r>
              <a:rPr lang="zh-CN" altLang="en-US" sz="1600" dirty="0">
                <a:solidFill>
                  <a:schemeClr val="accent1"/>
                </a:solidFill>
                <a:latin typeface="+mj-ea"/>
                <a:ea typeface="+mj-ea"/>
                <a:sym typeface="+mn-ea"/>
              </a:rPr>
              <a:t>开篇：什么是</a:t>
            </a:r>
            <a:r>
              <a:rPr lang="en-US" altLang="zh-CN" sz="1600" dirty="0">
                <a:solidFill>
                  <a:schemeClr val="accent1"/>
                </a:solidFill>
                <a:latin typeface="+mj-ea"/>
                <a:ea typeface="+mj-ea"/>
                <a:sym typeface="+mn-ea"/>
              </a:rPr>
              <a:t>DDD</a:t>
            </a:r>
            <a:r>
              <a:rPr lang="zh-CN" altLang="en-US" sz="1600" dirty="0">
                <a:solidFill>
                  <a:schemeClr val="accent1"/>
                </a:solidFill>
                <a:latin typeface="+mj-ea"/>
                <a:ea typeface="+mj-ea"/>
                <a:sym typeface="+mn-ea"/>
              </a:rPr>
              <a:t>？</a:t>
            </a:r>
            <a:endParaRPr lang="zh-CN" altLang="en-US" sz="1600" dirty="0">
              <a:solidFill>
                <a:schemeClr val="accent1"/>
              </a:solidFill>
              <a:latin typeface="+mj-ea"/>
              <a:ea typeface="+mj-ea"/>
              <a:sym typeface="+mn-ea"/>
            </a:endParaRPr>
          </a:p>
        </p:txBody>
      </p:sp>
      <p:cxnSp>
        <p:nvCxnSpPr>
          <p:cNvPr id="13" name="直接连接符 12"/>
          <p:cNvCxnSpPr/>
          <p:nvPr/>
        </p:nvCxnSpPr>
        <p:spPr>
          <a:xfrm>
            <a:off x="1032788" y="522218"/>
            <a:ext cx="310126"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4" name="组合 3"/>
          <p:cNvGrpSpPr/>
          <p:nvPr/>
        </p:nvGrpSpPr>
        <p:grpSpPr>
          <a:xfrm>
            <a:off x="337511" y="183664"/>
            <a:ext cx="528375" cy="484787"/>
            <a:chOff x="1417110" y="1933669"/>
            <a:chExt cx="1827515" cy="1676757"/>
          </a:xfrm>
        </p:grpSpPr>
        <p:sp>
          <p:nvSpPr>
            <p:cNvPr id="14" name="椭圆 13"/>
            <p:cNvSpPr/>
            <p:nvPr/>
          </p:nvSpPr>
          <p:spPr>
            <a:xfrm>
              <a:off x="1491775" y="1933669"/>
              <a:ext cx="1676757" cy="1676757"/>
            </a:xfrm>
            <a:prstGeom prst="ellipse">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nvSpPr>
          <p:spPr>
            <a:xfrm>
              <a:off x="1686851" y="2118291"/>
              <a:ext cx="1307513" cy="1307513"/>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nvSpPr>
          <p:spPr>
            <a:xfrm>
              <a:off x="2772931" y="1944597"/>
              <a:ext cx="390517" cy="390517"/>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nvSpPr>
          <p:spPr>
            <a:xfrm>
              <a:off x="1417110" y="2261397"/>
              <a:ext cx="286781" cy="286781"/>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椭圆 17"/>
            <p:cNvSpPr/>
            <p:nvPr/>
          </p:nvSpPr>
          <p:spPr>
            <a:xfrm>
              <a:off x="1686851" y="3308201"/>
              <a:ext cx="220530" cy="220530"/>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椭圆 18"/>
            <p:cNvSpPr/>
            <p:nvPr/>
          </p:nvSpPr>
          <p:spPr>
            <a:xfrm>
              <a:off x="3016329" y="2979248"/>
              <a:ext cx="228296" cy="228296"/>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1" name="文本框 5"/>
          <p:cNvSpPr txBox="1">
            <a:spLocks noChangeArrowheads="1"/>
          </p:cNvSpPr>
          <p:nvPr/>
        </p:nvSpPr>
        <p:spPr bwMode="auto">
          <a:xfrm>
            <a:off x="420024" y="278417"/>
            <a:ext cx="36420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fontAlgn="base">
              <a:spcBef>
                <a:spcPct val="0"/>
              </a:spcBef>
              <a:spcAft>
                <a:spcPct val="0"/>
              </a:spcAft>
              <a:defRPr/>
            </a:pPr>
            <a:r>
              <a:rPr lang="en-US" altLang="zh-CN" sz="1200" dirty="0">
                <a:solidFill>
                  <a:schemeClr val="bg1"/>
                </a:solidFill>
                <a:latin typeface="方正兰亭黑_GBK"/>
                <a:ea typeface="方正兰亭黑_GBK"/>
              </a:rPr>
              <a:t>03</a:t>
            </a:r>
            <a:endParaRPr lang="zh-CN" altLang="en-US" sz="1200" dirty="0">
              <a:solidFill>
                <a:schemeClr val="bg1"/>
              </a:solidFill>
              <a:latin typeface="方正兰亭黑_GBK"/>
              <a:ea typeface="方正兰亭黑_GBK"/>
            </a:endParaRPr>
          </a:p>
        </p:txBody>
      </p:sp>
      <p:sp>
        <p:nvSpPr>
          <p:cNvPr id="25" name="iconfont-1043-169336"/>
          <p:cNvSpPr>
            <a:spLocks noChangeAspect="1"/>
          </p:cNvSpPr>
          <p:nvPr/>
        </p:nvSpPr>
        <p:spPr bwMode="auto">
          <a:xfrm>
            <a:off x="352743" y="888831"/>
            <a:ext cx="339112" cy="338392"/>
          </a:xfrm>
          <a:custGeom>
            <a:avLst/>
            <a:gdLst>
              <a:gd name="T0" fmla="*/ 12436 w 12765"/>
              <a:gd name="T1" fmla="*/ 0 h 12739"/>
              <a:gd name="T2" fmla="*/ 4469 w 12765"/>
              <a:gd name="T3" fmla="*/ 7970 h 12739"/>
              <a:gd name="T4" fmla="*/ 1369 w 12765"/>
              <a:gd name="T5" fmla="*/ 5163 h 12739"/>
              <a:gd name="T6" fmla="*/ 0 w 12765"/>
              <a:gd name="T7" fmla="*/ 6438 h 12739"/>
              <a:gd name="T8" fmla="*/ 5357 w 12765"/>
              <a:gd name="T9" fmla="*/ 12739 h 12739"/>
              <a:gd name="T10" fmla="*/ 12765 w 12765"/>
              <a:gd name="T11" fmla="*/ 877 h 12739"/>
              <a:gd name="T12" fmla="*/ 12436 w 12765"/>
              <a:gd name="T13" fmla="*/ 0 h 12739"/>
            </a:gdLst>
            <a:ahLst/>
            <a:cxnLst>
              <a:cxn ang="0">
                <a:pos x="T0" y="T1"/>
              </a:cxn>
              <a:cxn ang="0">
                <a:pos x="T2" y="T3"/>
              </a:cxn>
              <a:cxn ang="0">
                <a:pos x="T4" y="T5"/>
              </a:cxn>
              <a:cxn ang="0">
                <a:pos x="T6" y="T7"/>
              </a:cxn>
              <a:cxn ang="0">
                <a:pos x="T8" y="T9"/>
              </a:cxn>
              <a:cxn ang="0">
                <a:pos x="T10" y="T11"/>
              </a:cxn>
              <a:cxn ang="0">
                <a:pos x="T12" y="T13"/>
              </a:cxn>
            </a:cxnLst>
            <a:rect l="0" t="0" r="r" b="b"/>
            <a:pathLst>
              <a:path w="12765" h="12739">
                <a:moveTo>
                  <a:pt x="12436" y="0"/>
                </a:moveTo>
                <a:cubicBezTo>
                  <a:pt x="8552" y="2754"/>
                  <a:pt x="5734" y="6228"/>
                  <a:pt x="4469" y="7970"/>
                </a:cubicBezTo>
                <a:lnTo>
                  <a:pt x="1369" y="5163"/>
                </a:lnTo>
                <a:lnTo>
                  <a:pt x="0" y="6438"/>
                </a:lnTo>
                <a:lnTo>
                  <a:pt x="5357" y="12739"/>
                </a:lnTo>
                <a:cubicBezTo>
                  <a:pt x="6278" y="10010"/>
                  <a:pt x="9199" y="4669"/>
                  <a:pt x="12765" y="877"/>
                </a:cubicBezTo>
                <a:lnTo>
                  <a:pt x="12436" y="0"/>
                </a:lnTo>
                <a:close/>
              </a:path>
            </a:pathLst>
          </a:custGeom>
          <a:solidFill>
            <a:schemeClr val="accent1"/>
          </a:solidFill>
          <a:ln>
            <a:noFill/>
          </a:ln>
        </p:spPr>
      </p:sp>
      <p:sp>
        <p:nvSpPr>
          <p:cNvPr id="28" name="文本框 27"/>
          <p:cNvSpPr txBox="1"/>
          <p:nvPr/>
        </p:nvSpPr>
        <p:spPr>
          <a:xfrm>
            <a:off x="838835" y="889000"/>
            <a:ext cx="697230" cy="299085"/>
          </a:xfrm>
          <a:prstGeom prst="rect">
            <a:avLst/>
          </a:prstGeom>
          <a:noFill/>
        </p:spPr>
        <p:txBody>
          <a:bodyPr wrap="none" rtlCol="0">
            <a:spAutoFit/>
          </a:bodyPr>
          <a:p>
            <a:r>
              <a:rPr lang="zh-CN" altLang="en-US">
                <a:solidFill>
                  <a:schemeClr val="tx1"/>
                </a:solidFill>
              </a:rPr>
              <a:t>一本书</a:t>
            </a:r>
            <a:endParaRPr lang="zh-CN" altLang="en-US">
              <a:solidFill>
                <a:schemeClr val="tx1"/>
              </a:solidFill>
            </a:endParaRPr>
          </a:p>
        </p:txBody>
      </p:sp>
      <p:pic>
        <p:nvPicPr>
          <p:cNvPr id="31" name="图片 30"/>
          <p:cNvPicPr>
            <a:picLocks noChangeAspect="1"/>
          </p:cNvPicPr>
          <p:nvPr/>
        </p:nvPicPr>
        <p:blipFill>
          <a:blip r:embed="rId1"/>
          <a:stretch>
            <a:fillRect/>
          </a:stretch>
        </p:blipFill>
        <p:spPr>
          <a:xfrm>
            <a:off x="353060" y="1339850"/>
            <a:ext cx="2117090" cy="2771140"/>
          </a:xfrm>
          <a:prstGeom prst="rect">
            <a:avLst/>
          </a:prstGeom>
        </p:spPr>
      </p:pic>
      <p:sp>
        <p:nvSpPr>
          <p:cNvPr id="34" name="iconfont-1043-169336"/>
          <p:cNvSpPr>
            <a:spLocks noChangeAspect="1"/>
          </p:cNvSpPr>
          <p:nvPr/>
        </p:nvSpPr>
        <p:spPr bwMode="auto">
          <a:xfrm>
            <a:off x="2876868" y="893911"/>
            <a:ext cx="339112" cy="338392"/>
          </a:xfrm>
          <a:custGeom>
            <a:avLst/>
            <a:gdLst>
              <a:gd name="T0" fmla="*/ 12436 w 12765"/>
              <a:gd name="T1" fmla="*/ 0 h 12739"/>
              <a:gd name="T2" fmla="*/ 4469 w 12765"/>
              <a:gd name="T3" fmla="*/ 7970 h 12739"/>
              <a:gd name="T4" fmla="*/ 1369 w 12765"/>
              <a:gd name="T5" fmla="*/ 5163 h 12739"/>
              <a:gd name="T6" fmla="*/ 0 w 12765"/>
              <a:gd name="T7" fmla="*/ 6438 h 12739"/>
              <a:gd name="T8" fmla="*/ 5357 w 12765"/>
              <a:gd name="T9" fmla="*/ 12739 h 12739"/>
              <a:gd name="T10" fmla="*/ 12765 w 12765"/>
              <a:gd name="T11" fmla="*/ 877 h 12739"/>
              <a:gd name="T12" fmla="*/ 12436 w 12765"/>
              <a:gd name="T13" fmla="*/ 0 h 12739"/>
            </a:gdLst>
            <a:ahLst/>
            <a:cxnLst>
              <a:cxn ang="0">
                <a:pos x="T0" y="T1"/>
              </a:cxn>
              <a:cxn ang="0">
                <a:pos x="T2" y="T3"/>
              </a:cxn>
              <a:cxn ang="0">
                <a:pos x="T4" y="T5"/>
              </a:cxn>
              <a:cxn ang="0">
                <a:pos x="T6" y="T7"/>
              </a:cxn>
              <a:cxn ang="0">
                <a:pos x="T8" y="T9"/>
              </a:cxn>
              <a:cxn ang="0">
                <a:pos x="T10" y="T11"/>
              </a:cxn>
              <a:cxn ang="0">
                <a:pos x="T12" y="T13"/>
              </a:cxn>
            </a:cxnLst>
            <a:rect l="0" t="0" r="r" b="b"/>
            <a:pathLst>
              <a:path w="12765" h="12739">
                <a:moveTo>
                  <a:pt x="12436" y="0"/>
                </a:moveTo>
                <a:cubicBezTo>
                  <a:pt x="8552" y="2754"/>
                  <a:pt x="5734" y="6228"/>
                  <a:pt x="4469" y="7970"/>
                </a:cubicBezTo>
                <a:lnTo>
                  <a:pt x="1369" y="5163"/>
                </a:lnTo>
                <a:lnTo>
                  <a:pt x="0" y="6438"/>
                </a:lnTo>
                <a:lnTo>
                  <a:pt x="5357" y="12739"/>
                </a:lnTo>
                <a:cubicBezTo>
                  <a:pt x="6278" y="10010"/>
                  <a:pt x="9199" y="4669"/>
                  <a:pt x="12765" y="877"/>
                </a:cubicBezTo>
                <a:lnTo>
                  <a:pt x="12436" y="0"/>
                </a:lnTo>
                <a:close/>
              </a:path>
            </a:pathLst>
          </a:custGeom>
          <a:solidFill>
            <a:schemeClr val="accent1"/>
          </a:solidFill>
          <a:ln>
            <a:noFill/>
          </a:ln>
        </p:spPr>
      </p:sp>
      <p:sp>
        <p:nvSpPr>
          <p:cNvPr id="35" name="文本框 34"/>
          <p:cNvSpPr txBox="1"/>
          <p:nvPr/>
        </p:nvSpPr>
        <p:spPr>
          <a:xfrm>
            <a:off x="3362960" y="894080"/>
            <a:ext cx="868680" cy="299085"/>
          </a:xfrm>
          <a:prstGeom prst="rect">
            <a:avLst/>
          </a:prstGeom>
          <a:noFill/>
        </p:spPr>
        <p:txBody>
          <a:bodyPr wrap="none" rtlCol="0">
            <a:spAutoFit/>
          </a:bodyPr>
          <a:p>
            <a:r>
              <a:rPr lang="zh-CN" altLang="en-US">
                <a:solidFill>
                  <a:schemeClr val="tx1"/>
                </a:solidFill>
              </a:rPr>
              <a:t>三个</a:t>
            </a:r>
            <a:r>
              <a:rPr lang="zh-CN" altLang="en-US">
                <a:solidFill>
                  <a:schemeClr val="tx1"/>
                </a:solidFill>
              </a:rPr>
              <a:t>项目</a:t>
            </a:r>
            <a:endParaRPr lang="zh-CN" altLang="en-US">
              <a:solidFill>
                <a:schemeClr val="tx1"/>
              </a:solidFill>
            </a:endParaRPr>
          </a:p>
        </p:txBody>
      </p:sp>
      <p:sp>
        <p:nvSpPr>
          <p:cNvPr id="37" name="iconfont-1043-169336"/>
          <p:cNvSpPr>
            <a:spLocks noChangeAspect="1"/>
          </p:cNvSpPr>
          <p:nvPr/>
        </p:nvSpPr>
        <p:spPr bwMode="auto">
          <a:xfrm>
            <a:off x="2906713" y="3718391"/>
            <a:ext cx="339112" cy="338392"/>
          </a:xfrm>
          <a:custGeom>
            <a:avLst/>
            <a:gdLst>
              <a:gd name="T0" fmla="*/ 12436 w 12765"/>
              <a:gd name="T1" fmla="*/ 0 h 12739"/>
              <a:gd name="T2" fmla="*/ 4469 w 12765"/>
              <a:gd name="T3" fmla="*/ 7970 h 12739"/>
              <a:gd name="T4" fmla="*/ 1369 w 12765"/>
              <a:gd name="T5" fmla="*/ 5163 h 12739"/>
              <a:gd name="T6" fmla="*/ 0 w 12765"/>
              <a:gd name="T7" fmla="*/ 6438 h 12739"/>
              <a:gd name="T8" fmla="*/ 5357 w 12765"/>
              <a:gd name="T9" fmla="*/ 12739 h 12739"/>
              <a:gd name="T10" fmla="*/ 12765 w 12765"/>
              <a:gd name="T11" fmla="*/ 877 h 12739"/>
              <a:gd name="T12" fmla="*/ 12436 w 12765"/>
              <a:gd name="T13" fmla="*/ 0 h 12739"/>
            </a:gdLst>
            <a:ahLst/>
            <a:cxnLst>
              <a:cxn ang="0">
                <a:pos x="T0" y="T1"/>
              </a:cxn>
              <a:cxn ang="0">
                <a:pos x="T2" y="T3"/>
              </a:cxn>
              <a:cxn ang="0">
                <a:pos x="T4" y="T5"/>
              </a:cxn>
              <a:cxn ang="0">
                <a:pos x="T6" y="T7"/>
              </a:cxn>
              <a:cxn ang="0">
                <a:pos x="T8" y="T9"/>
              </a:cxn>
              <a:cxn ang="0">
                <a:pos x="T10" y="T11"/>
              </a:cxn>
              <a:cxn ang="0">
                <a:pos x="T12" y="T13"/>
              </a:cxn>
            </a:cxnLst>
            <a:rect l="0" t="0" r="r" b="b"/>
            <a:pathLst>
              <a:path w="12765" h="12739">
                <a:moveTo>
                  <a:pt x="12436" y="0"/>
                </a:moveTo>
                <a:cubicBezTo>
                  <a:pt x="8552" y="2754"/>
                  <a:pt x="5734" y="6228"/>
                  <a:pt x="4469" y="7970"/>
                </a:cubicBezTo>
                <a:lnTo>
                  <a:pt x="1369" y="5163"/>
                </a:lnTo>
                <a:lnTo>
                  <a:pt x="0" y="6438"/>
                </a:lnTo>
                <a:lnTo>
                  <a:pt x="5357" y="12739"/>
                </a:lnTo>
                <a:cubicBezTo>
                  <a:pt x="6278" y="10010"/>
                  <a:pt x="9199" y="4669"/>
                  <a:pt x="12765" y="877"/>
                </a:cubicBezTo>
                <a:lnTo>
                  <a:pt x="12436" y="0"/>
                </a:lnTo>
                <a:close/>
              </a:path>
            </a:pathLst>
          </a:custGeom>
          <a:solidFill>
            <a:schemeClr val="accent1"/>
          </a:solidFill>
          <a:ln>
            <a:noFill/>
          </a:ln>
        </p:spPr>
      </p:sp>
      <p:sp>
        <p:nvSpPr>
          <p:cNvPr id="38" name="文本框 37"/>
          <p:cNvSpPr txBox="1"/>
          <p:nvPr/>
        </p:nvSpPr>
        <p:spPr>
          <a:xfrm>
            <a:off x="3392805" y="3718560"/>
            <a:ext cx="868680" cy="299085"/>
          </a:xfrm>
          <a:prstGeom prst="rect">
            <a:avLst/>
          </a:prstGeom>
          <a:noFill/>
        </p:spPr>
        <p:txBody>
          <a:bodyPr wrap="none" rtlCol="0">
            <a:spAutoFit/>
          </a:bodyPr>
          <a:p>
            <a:r>
              <a:rPr lang="zh-CN" altLang="en-US">
                <a:solidFill>
                  <a:schemeClr val="tx1"/>
                </a:solidFill>
              </a:rPr>
              <a:t>一种</a:t>
            </a:r>
            <a:r>
              <a:rPr lang="zh-CN" altLang="en-US">
                <a:solidFill>
                  <a:schemeClr val="tx1"/>
                </a:solidFill>
              </a:rPr>
              <a:t>思潮</a:t>
            </a:r>
            <a:endParaRPr lang="zh-CN" altLang="en-US">
              <a:solidFill>
                <a:schemeClr val="tx1"/>
              </a:solidFill>
            </a:endParaRPr>
          </a:p>
        </p:txBody>
      </p:sp>
      <p:sp>
        <p:nvSpPr>
          <p:cNvPr id="45" name="文本框 44"/>
          <p:cNvSpPr txBox="1"/>
          <p:nvPr/>
        </p:nvSpPr>
        <p:spPr>
          <a:xfrm>
            <a:off x="2954020" y="4152265"/>
            <a:ext cx="4297680" cy="506730"/>
          </a:xfrm>
          <a:prstGeom prst="rect">
            <a:avLst/>
          </a:prstGeom>
          <a:noFill/>
        </p:spPr>
        <p:txBody>
          <a:bodyPr wrap="none" rtlCol="0">
            <a:spAutoFit/>
          </a:bodyPr>
          <a:p>
            <a:r>
              <a:rPr lang="zh-CN" altLang="en-US">
                <a:solidFill>
                  <a:schemeClr val="tx1"/>
                </a:solidFill>
              </a:rPr>
              <a:t>技术主动理解业务，业务如何运行，程序就如何</a:t>
            </a:r>
            <a:r>
              <a:rPr lang="zh-CN" altLang="en-US">
                <a:solidFill>
                  <a:schemeClr val="tx1"/>
                </a:solidFill>
              </a:rPr>
              <a:t>构建。</a:t>
            </a:r>
            <a:endParaRPr lang="zh-CN" altLang="en-US">
              <a:solidFill>
                <a:schemeClr val="tx1"/>
              </a:solidFill>
            </a:endParaRPr>
          </a:p>
          <a:p>
            <a:r>
              <a:rPr lang="zh-CN" altLang="en-US">
                <a:solidFill>
                  <a:schemeClr val="tx1"/>
                </a:solidFill>
              </a:rPr>
              <a:t>让不怎么使用技术语言的领域专家一起参与软件建设</a:t>
            </a:r>
            <a:endParaRPr lang="zh-CN" altLang="en-US">
              <a:solidFill>
                <a:schemeClr val="tx1"/>
              </a:solidFill>
            </a:endParaRPr>
          </a:p>
        </p:txBody>
      </p:sp>
      <p:sp>
        <p:nvSpPr>
          <p:cNvPr id="7" name="文本框 6"/>
          <p:cNvSpPr txBox="1"/>
          <p:nvPr/>
        </p:nvSpPr>
        <p:spPr>
          <a:xfrm>
            <a:off x="2877185" y="1305560"/>
            <a:ext cx="5878830" cy="2168525"/>
          </a:xfrm>
          <a:prstGeom prst="rect">
            <a:avLst/>
          </a:prstGeom>
          <a:noFill/>
        </p:spPr>
        <p:txBody>
          <a:bodyPr wrap="none" rtlCol="0">
            <a:spAutoFit/>
          </a:bodyPr>
          <a:p>
            <a:r>
              <a:rPr lang="en-US" altLang="zh-CN">
                <a:solidFill>
                  <a:schemeClr val="tx1"/>
                </a:solidFill>
              </a:rPr>
              <a:t>    </a:t>
            </a:r>
            <a:r>
              <a:rPr lang="zh-CN" altLang="en-US">
                <a:solidFill>
                  <a:schemeClr val="tx1"/>
                </a:solidFill>
              </a:rPr>
              <a:t>至少</a:t>
            </a:r>
            <a:r>
              <a:rPr lang="en-US" altLang="zh-CN">
                <a:solidFill>
                  <a:schemeClr val="tx1"/>
                </a:solidFill>
              </a:rPr>
              <a:t>20</a:t>
            </a:r>
            <a:r>
              <a:rPr lang="zh-CN" altLang="en-US">
                <a:solidFill>
                  <a:schemeClr val="tx1"/>
                </a:solidFill>
              </a:rPr>
              <a:t>年前，一些顶尖的软件设计人员就已经认识到领域建模和设计的</a:t>
            </a:r>
            <a:endParaRPr lang="zh-CN" altLang="en-US">
              <a:solidFill>
                <a:schemeClr val="tx1"/>
              </a:solidFill>
            </a:endParaRPr>
          </a:p>
          <a:p>
            <a:r>
              <a:rPr lang="zh-CN" altLang="en-US">
                <a:solidFill>
                  <a:schemeClr val="tx1"/>
                </a:solidFill>
              </a:rPr>
              <a:t>重要性，但令人惊讶的是，这么长时间以来几乎没有人写出点什么，告诉</a:t>
            </a:r>
            <a:endParaRPr lang="zh-CN" altLang="en-US">
              <a:solidFill>
                <a:schemeClr val="tx1"/>
              </a:solidFill>
            </a:endParaRPr>
          </a:p>
          <a:p>
            <a:r>
              <a:rPr lang="zh-CN" altLang="en-US">
                <a:solidFill>
                  <a:schemeClr val="tx1"/>
                </a:solidFill>
              </a:rPr>
              <a:t>大家应该要哪些工作或如何去做。尽管这些工作还没有被清楚的表述出来，</a:t>
            </a:r>
            <a:endParaRPr lang="zh-CN" altLang="en-US">
              <a:solidFill>
                <a:schemeClr val="tx1"/>
              </a:solidFill>
            </a:endParaRPr>
          </a:p>
          <a:p>
            <a:r>
              <a:rPr lang="zh-CN" altLang="en-US">
                <a:solidFill>
                  <a:schemeClr val="tx1"/>
                </a:solidFill>
              </a:rPr>
              <a:t>但一种新的思潮已经形成，它像一股暗流一样在对象社区中涌动，我把这种</a:t>
            </a:r>
            <a:endParaRPr lang="zh-CN" altLang="en-US">
              <a:solidFill>
                <a:schemeClr val="tx1"/>
              </a:solidFill>
            </a:endParaRPr>
          </a:p>
          <a:p>
            <a:r>
              <a:rPr lang="zh-CN" altLang="en-US">
                <a:solidFill>
                  <a:schemeClr val="tx1"/>
                </a:solidFill>
              </a:rPr>
              <a:t>思潮称为领域驱动设计</a:t>
            </a:r>
            <a:r>
              <a:rPr lang="en-US" altLang="zh-CN">
                <a:solidFill>
                  <a:schemeClr val="tx1"/>
                </a:solidFill>
              </a:rPr>
              <a:t>(Domain-Driven Design)</a:t>
            </a:r>
            <a:endParaRPr lang="en-US" altLang="zh-CN">
              <a:solidFill>
                <a:schemeClr val="tx1"/>
              </a:solidFill>
            </a:endParaRPr>
          </a:p>
          <a:p>
            <a:r>
              <a:rPr lang="en-US" altLang="zh-CN">
                <a:solidFill>
                  <a:schemeClr val="tx1"/>
                </a:solidFill>
              </a:rPr>
              <a:t>    </a:t>
            </a:r>
            <a:r>
              <a:rPr lang="zh-CN" altLang="en-US">
                <a:solidFill>
                  <a:schemeClr val="tx1"/>
                </a:solidFill>
              </a:rPr>
              <a:t>过去</a:t>
            </a:r>
            <a:r>
              <a:rPr lang="en-US" altLang="zh-CN">
                <a:solidFill>
                  <a:schemeClr val="tx1"/>
                </a:solidFill>
              </a:rPr>
              <a:t>10</a:t>
            </a:r>
            <a:r>
              <a:rPr lang="zh-CN" altLang="en-US">
                <a:solidFill>
                  <a:schemeClr val="tx1"/>
                </a:solidFill>
              </a:rPr>
              <a:t>年中，我在几个业务和技术领域开发了一些复杂的系统。我在设计</a:t>
            </a:r>
            <a:endParaRPr lang="zh-CN" altLang="en-US">
              <a:solidFill>
                <a:schemeClr val="tx1"/>
              </a:solidFill>
            </a:endParaRPr>
          </a:p>
          <a:p>
            <a:r>
              <a:rPr lang="zh-CN" altLang="en-US">
                <a:solidFill>
                  <a:schemeClr val="tx1"/>
                </a:solidFill>
              </a:rPr>
              <a:t>和开发过程中尝试了一些最佳实践，它们都是面向对象开发高手用过的领先</a:t>
            </a:r>
            <a:endParaRPr lang="zh-CN" altLang="en-US">
              <a:solidFill>
                <a:schemeClr val="tx1"/>
              </a:solidFill>
            </a:endParaRPr>
          </a:p>
          <a:p>
            <a:r>
              <a:rPr lang="zh-CN" altLang="en-US">
                <a:solidFill>
                  <a:schemeClr val="tx1"/>
                </a:solidFill>
              </a:rPr>
              <a:t>技术。有些项目非常成功，但有几个项目却失败了。成功的项目有一个共同</a:t>
            </a:r>
            <a:endParaRPr lang="zh-CN" altLang="en-US">
              <a:solidFill>
                <a:schemeClr val="tx1"/>
              </a:solidFill>
            </a:endParaRPr>
          </a:p>
          <a:p>
            <a:r>
              <a:rPr lang="zh-CN" altLang="en-US">
                <a:solidFill>
                  <a:schemeClr val="tx1"/>
                </a:solidFill>
              </a:rPr>
              <a:t>的特征，那就是都有一个丰富的领域模型，这个模型在迭代设计的过程中不</a:t>
            </a:r>
            <a:endParaRPr lang="zh-CN" altLang="en-US">
              <a:solidFill>
                <a:schemeClr val="tx1"/>
              </a:solidFill>
            </a:endParaRPr>
          </a:p>
          <a:p>
            <a:r>
              <a:rPr lang="zh-CN" altLang="en-US">
                <a:solidFill>
                  <a:schemeClr val="tx1"/>
                </a:solidFill>
              </a:rPr>
              <a:t>断演变，而且成为项目不可分割的一部分。</a:t>
            </a:r>
            <a:endParaRPr lang="zh-CN" altLang="en-US">
              <a:solidFill>
                <a:schemeClr val="tx1"/>
              </a:solidFill>
            </a:endParaRPr>
          </a:p>
        </p:txBody>
      </p:sp>
    </p:spTree>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5"/>
          <p:cNvSpPr txBox="1">
            <a:spLocks noChangeArrowheads="1"/>
          </p:cNvSpPr>
          <p:nvPr/>
        </p:nvSpPr>
        <p:spPr bwMode="auto">
          <a:xfrm>
            <a:off x="934720" y="183515"/>
            <a:ext cx="3016885"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l" fontAlgn="base">
              <a:spcBef>
                <a:spcPct val="0"/>
              </a:spcBef>
              <a:spcAft>
                <a:spcPct val="0"/>
              </a:spcAft>
              <a:defRPr/>
            </a:pPr>
            <a:r>
              <a:rPr lang="en-US" altLang="zh-CN" sz="1600" dirty="0">
                <a:solidFill>
                  <a:schemeClr val="accent1"/>
                </a:solidFill>
                <a:latin typeface="+mj-ea"/>
                <a:ea typeface="+mj-ea"/>
                <a:sym typeface="+mn-ea"/>
              </a:rPr>
              <a:t>1. </a:t>
            </a:r>
            <a:r>
              <a:rPr lang="zh-CN" altLang="en-US" sz="1600" dirty="0">
                <a:solidFill>
                  <a:schemeClr val="accent1"/>
                </a:solidFill>
                <a:latin typeface="+mj-ea"/>
                <a:ea typeface="+mj-ea"/>
                <a:sym typeface="+mn-ea"/>
              </a:rPr>
              <a:t>系统</a:t>
            </a:r>
            <a:r>
              <a:rPr lang="en-US" altLang="zh-CN" sz="1600" dirty="0">
                <a:solidFill>
                  <a:schemeClr val="accent1"/>
                </a:solidFill>
                <a:latin typeface="+mj-ea"/>
                <a:ea typeface="+mj-ea"/>
                <a:sym typeface="+mn-ea"/>
              </a:rPr>
              <a:t>“</a:t>
            </a:r>
            <a:r>
              <a:rPr lang="zh-CN" altLang="en-US" sz="1600" dirty="0">
                <a:solidFill>
                  <a:schemeClr val="accent1"/>
                </a:solidFill>
                <a:latin typeface="+mj-ea"/>
                <a:ea typeface="+mj-ea"/>
                <a:sym typeface="+mn-ea"/>
              </a:rPr>
              <a:t>老化</a:t>
            </a:r>
            <a:r>
              <a:rPr lang="en-US" altLang="zh-CN" sz="1600" dirty="0">
                <a:solidFill>
                  <a:schemeClr val="accent1"/>
                </a:solidFill>
                <a:latin typeface="+mj-ea"/>
                <a:ea typeface="+mj-ea"/>
                <a:sym typeface="+mn-ea"/>
              </a:rPr>
              <a:t>”</a:t>
            </a:r>
            <a:r>
              <a:rPr lang="zh-CN" altLang="en-US" sz="1600" dirty="0">
                <a:solidFill>
                  <a:schemeClr val="accent1"/>
                </a:solidFill>
                <a:latin typeface="+mj-ea"/>
                <a:ea typeface="+mj-ea"/>
                <a:sym typeface="+mn-ea"/>
              </a:rPr>
              <a:t>是谁的锅？</a:t>
            </a:r>
            <a:endParaRPr lang="zh-CN" altLang="en-US" sz="1600" dirty="0">
              <a:solidFill>
                <a:schemeClr val="accent1"/>
              </a:solidFill>
              <a:latin typeface="方正兰亭黑_GBK"/>
              <a:ea typeface="方正兰亭黑_GBK"/>
            </a:endParaRPr>
          </a:p>
        </p:txBody>
      </p:sp>
      <p:cxnSp>
        <p:nvCxnSpPr>
          <p:cNvPr id="13" name="直接连接符 12"/>
          <p:cNvCxnSpPr/>
          <p:nvPr/>
        </p:nvCxnSpPr>
        <p:spPr>
          <a:xfrm>
            <a:off x="1032788" y="522218"/>
            <a:ext cx="310126"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4" name="组合 3"/>
          <p:cNvGrpSpPr/>
          <p:nvPr/>
        </p:nvGrpSpPr>
        <p:grpSpPr>
          <a:xfrm>
            <a:off x="337511" y="183664"/>
            <a:ext cx="528375" cy="484787"/>
            <a:chOff x="1417110" y="1933669"/>
            <a:chExt cx="1827515" cy="1676757"/>
          </a:xfrm>
        </p:grpSpPr>
        <p:sp>
          <p:nvSpPr>
            <p:cNvPr id="14" name="椭圆 13"/>
            <p:cNvSpPr/>
            <p:nvPr/>
          </p:nvSpPr>
          <p:spPr>
            <a:xfrm>
              <a:off x="1491775" y="1933669"/>
              <a:ext cx="1676757" cy="1676757"/>
            </a:xfrm>
            <a:prstGeom prst="ellipse">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nvSpPr>
          <p:spPr>
            <a:xfrm>
              <a:off x="1686851" y="2118291"/>
              <a:ext cx="1307513" cy="1307513"/>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nvSpPr>
          <p:spPr>
            <a:xfrm>
              <a:off x="2772931" y="1944597"/>
              <a:ext cx="390517" cy="390517"/>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nvSpPr>
          <p:spPr>
            <a:xfrm>
              <a:off x="1417110" y="2261397"/>
              <a:ext cx="286781" cy="286781"/>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椭圆 17"/>
            <p:cNvSpPr/>
            <p:nvPr/>
          </p:nvSpPr>
          <p:spPr>
            <a:xfrm>
              <a:off x="1686851" y="3308201"/>
              <a:ext cx="220530" cy="220530"/>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椭圆 18"/>
            <p:cNvSpPr/>
            <p:nvPr/>
          </p:nvSpPr>
          <p:spPr>
            <a:xfrm>
              <a:off x="3016329" y="2979248"/>
              <a:ext cx="228296" cy="228296"/>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1" name="文本框 5"/>
          <p:cNvSpPr txBox="1">
            <a:spLocks noChangeArrowheads="1"/>
          </p:cNvSpPr>
          <p:nvPr/>
        </p:nvSpPr>
        <p:spPr bwMode="auto">
          <a:xfrm>
            <a:off x="420024" y="278417"/>
            <a:ext cx="36420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fontAlgn="base">
              <a:spcBef>
                <a:spcPct val="0"/>
              </a:spcBef>
              <a:spcAft>
                <a:spcPct val="0"/>
              </a:spcAft>
              <a:defRPr/>
            </a:pPr>
            <a:r>
              <a:rPr lang="en-US" altLang="zh-CN" sz="1200" dirty="0">
                <a:solidFill>
                  <a:schemeClr val="bg1"/>
                </a:solidFill>
                <a:latin typeface="方正兰亭黑_GBK"/>
                <a:ea typeface="方正兰亭黑_GBK"/>
              </a:rPr>
              <a:t>03</a:t>
            </a:r>
            <a:endParaRPr lang="zh-CN" altLang="en-US" sz="1200" dirty="0">
              <a:solidFill>
                <a:schemeClr val="bg1"/>
              </a:solidFill>
              <a:latin typeface="方正兰亭黑_GBK"/>
              <a:ea typeface="方正兰亭黑_GBK"/>
            </a:endParaRPr>
          </a:p>
        </p:txBody>
      </p:sp>
      <p:grpSp>
        <p:nvGrpSpPr>
          <p:cNvPr id="26" name="组合 25"/>
          <p:cNvGrpSpPr/>
          <p:nvPr/>
        </p:nvGrpSpPr>
        <p:grpSpPr>
          <a:xfrm>
            <a:off x="842010" y="1600994"/>
            <a:ext cx="1945557" cy="299085"/>
            <a:chOff x="842010" y="1550194"/>
            <a:chExt cx="1945557" cy="299085"/>
          </a:xfrm>
        </p:grpSpPr>
        <p:sp>
          <p:nvSpPr>
            <p:cNvPr id="6" name="矩形 5"/>
            <p:cNvSpPr/>
            <p:nvPr/>
          </p:nvSpPr>
          <p:spPr>
            <a:xfrm>
              <a:off x="879567" y="1819275"/>
              <a:ext cx="1908000" cy="72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zh-CN" altLang="en-US" dirty="0">
                <a:solidFill>
                  <a:schemeClr val="tx1"/>
                </a:solidFill>
                <a:latin typeface="微软雅黑 Light" panose="020B0502040204020203" pitchFamily="34" charset="-122"/>
                <a:ea typeface="微软雅黑 Light" panose="020B0502040204020203" pitchFamily="34" charset="-122"/>
                <a:cs typeface="+mn-ea"/>
                <a:sym typeface="+mn-lt"/>
              </a:endParaRPr>
            </a:p>
          </p:txBody>
        </p:sp>
        <p:sp>
          <p:nvSpPr>
            <p:cNvPr id="8" name="文本框 16"/>
            <p:cNvSpPr txBox="1"/>
            <p:nvPr/>
          </p:nvSpPr>
          <p:spPr>
            <a:xfrm>
              <a:off x="842010" y="1550194"/>
              <a:ext cx="1470660" cy="299085"/>
            </a:xfrm>
            <a:prstGeom prst="rect">
              <a:avLst/>
            </a:prstGeom>
            <a:noFill/>
          </p:spPr>
          <p:txBody>
            <a:bodyPr wrap="none" lIns="68580" tIns="34290" rIns="68580" bIns="3429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zh-CN" altLang="en-US" sz="1500" dirty="0">
                  <a:solidFill>
                    <a:schemeClr val="tx1"/>
                  </a:solidFill>
                  <a:latin typeface="微软雅黑 Light" panose="020B0502040204020203" pitchFamily="34" charset="-122"/>
                  <a:ea typeface="微软雅黑 Light" panose="020B0502040204020203" pitchFamily="34" charset="-122"/>
                  <a:cs typeface="+mn-ea"/>
                  <a:sym typeface="+mn-lt"/>
                </a:rPr>
                <a:t>新需求越来越难</a:t>
              </a:r>
              <a:endParaRPr lang="zh-CN" altLang="en-US" sz="1500" dirty="0">
                <a:solidFill>
                  <a:schemeClr val="tx1"/>
                </a:solidFill>
                <a:latin typeface="微软雅黑 Light" panose="020B0502040204020203" pitchFamily="34" charset="-122"/>
                <a:ea typeface="微软雅黑 Light" panose="020B0502040204020203" pitchFamily="34" charset="-122"/>
                <a:cs typeface="+mn-ea"/>
                <a:sym typeface="+mn-lt"/>
              </a:endParaRPr>
            </a:p>
          </p:txBody>
        </p:sp>
      </p:grpSp>
      <p:grpSp>
        <p:nvGrpSpPr>
          <p:cNvPr id="7" name="组合 6"/>
          <p:cNvGrpSpPr/>
          <p:nvPr/>
        </p:nvGrpSpPr>
        <p:grpSpPr>
          <a:xfrm>
            <a:off x="842010" y="3202385"/>
            <a:ext cx="1908000" cy="299085"/>
            <a:chOff x="1415873" y="3151585"/>
            <a:chExt cx="1908000" cy="299085"/>
          </a:xfrm>
        </p:grpSpPr>
        <p:sp>
          <p:nvSpPr>
            <p:cNvPr id="9" name="矩形 8"/>
            <p:cNvSpPr/>
            <p:nvPr/>
          </p:nvSpPr>
          <p:spPr>
            <a:xfrm>
              <a:off x="1415873" y="3438525"/>
              <a:ext cx="1908000" cy="72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zh-CN" altLang="en-US" dirty="0">
                <a:solidFill>
                  <a:schemeClr val="tx1"/>
                </a:solidFill>
                <a:latin typeface="微软雅黑 Light" panose="020B0502040204020203" pitchFamily="34" charset="-122"/>
                <a:ea typeface="微软雅黑 Light" panose="020B0502040204020203" pitchFamily="34" charset="-122"/>
                <a:cs typeface="+mn-ea"/>
                <a:sym typeface="+mn-lt"/>
              </a:endParaRPr>
            </a:p>
          </p:txBody>
        </p:sp>
        <p:sp>
          <p:nvSpPr>
            <p:cNvPr id="11" name="文本框 17"/>
            <p:cNvSpPr txBox="1"/>
            <p:nvPr/>
          </p:nvSpPr>
          <p:spPr>
            <a:xfrm>
              <a:off x="1453107" y="3151585"/>
              <a:ext cx="1661160" cy="299085"/>
            </a:xfrm>
            <a:prstGeom prst="rect">
              <a:avLst/>
            </a:prstGeom>
            <a:noFill/>
          </p:spPr>
          <p:txBody>
            <a:bodyPr wrap="none" lIns="68580" tIns="34290" rIns="68580" bIns="3429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zh-CN" altLang="en-US" sz="1500" dirty="0">
                  <a:solidFill>
                    <a:schemeClr val="tx1"/>
                  </a:solidFill>
                  <a:latin typeface="微软雅黑 Light" panose="020B0502040204020203" pitchFamily="34" charset="-122"/>
                  <a:ea typeface="微软雅黑 Light" panose="020B0502040204020203" pitchFamily="34" charset="-122"/>
                  <a:cs typeface="+mn-ea"/>
                  <a:sym typeface="+mn-lt"/>
                </a:rPr>
                <a:t>技术创新越来越难</a:t>
              </a:r>
              <a:endParaRPr lang="zh-CN" altLang="en-US" sz="1500" dirty="0">
                <a:solidFill>
                  <a:schemeClr val="tx1"/>
                </a:solidFill>
                <a:latin typeface="微软雅黑 Light" panose="020B0502040204020203" pitchFamily="34" charset="-122"/>
                <a:ea typeface="微软雅黑 Light" panose="020B0502040204020203" pitchFamily="34" charset="-122"/>
                <a:cs typeface="+mn-ea"/>
                <a:sym typeface="+mn-lt"/>
              </a:endParaRPr>
            </a:p>
          </p:txBody>
        </p:sp>
      </p:grpSp>
      <p:grpSp>
        <p:nvGrpSpPr>
          <p:cNvPr id="29" name="组合 28"/>
          <p:cNvGrpSpPr/>
          <p:nvPr/>
        </p:nvGrpSpPr>
        <p:grpSpPr>
          <a:xfrm>
            <a:off x="6235065" y="1583135"/>
            <a:ext cx="2065417" cy="299085"/>
            <a:chOff x="5674630" y="1532335"/>
            <a:chExt cx="2065417" cy="299085"/>
          </a:xfrm>
        </p:grpSpPr>
        <p:sp>
          <p:nvSpPr>
            <p:cNvPr id="12" name="矩形 11"/>
            <p:cNvSpPr/>
            <p:nvPr/>
          </p:nvSpPr>
          <p:spPr>
            <a:xfrm>
              <a:off x="5674630" y="1819275"/>
              <a:ext cx="1908000" cy="72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zh-CN" altLang="en-US" dirty="0">
                <a:solidFill>
                  <a:schemeClr val="tx1"/>
                </a:solidFill>
                <a:latin typeface="微软雅黑 Light" panose="020B0502040204020203" pitchFamily="34" charset="-122"/>
                <a:ea typeface="微软雅黑 Light" panose="020B0502040204020203" pitchFamily="34" charset="-122"/>
                <a:cs typeface="+mn-ea"/>
                <a:sym typeface="+mn-lt"/>
              </a:endParaRPr>
            </a:p>
          </p:txBody>
        </p:sp>
        <p:sp>
          <p:nvSpPr>
            <p:cNvPr id="20" name="文本框 18"/>
            <p:cNvSpPr txBox="1"/>
            <p:nvPr/>
          </p:nvSpPr>
          <p:spPr>
            <a:xfrm>
              <a:off x="6459887" y="1532335"/>
              <a:ext cx="1280160" cy="299085"/>
            </a:xfrm>
            <a:prstGeom prst="rect">
              <a:avLst/>
            </a:prstGeom>
            <a:noFill/>
          </p:spPr>
          <p:txBody>
            <a:bodyPr wrap="none" lIns="68580" tIns="34290" rIns="68580" bIns="3429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zh-CN" altLang="en-US" sz="1500" dirty="0">
                  <a:solidFill>
                    <a:schemeClr val="tx1"/>
                  </a:solidFill>
                  <a:latin typeface="微软雅黑 Light" panose="020B0502040204020203" pitchFamily="34" charset="-122"/>
                  <a:ea typeface="微软雅黑 Light" panose="020B0502040204020203" pitchFamily="34" charset="-122"/>
                  <a:cs typeface="+mn-ea"/>
                  <a:sym typeface="+mn-lt"/>
                </a:rPr>
                <a:t>开发越来越难</a:t>
              </a:r>
              <a:endParaRPr lang="zh-CN" altLang="en-US" sz="1500" dirty="0">
                <a:solidFill>
                  <a:schemeClr val="tx1"/>
                </a:solidFill>
                <a:latin typeface="微软雅黑 Light" panose="020B0502040204020203" pitchFamily="34" charset="-122"/>
                <a:ea typeface="微软雅黑 Light" panose="020B0502040204020203" pitchFamily="34" charset="-122"/>
                <a:cs typeface="+mn-ea"/>
                <a:sym typeface="+mn-lt"/>
              </a:endParaRPr>
            </a:p>
          </p:txBody>
        </p:sp>
      </p:grpSp>
      <p:grpSp>
        <p:nvGrpSpPr>
          <p:cNvPr id="30" name="组合 29"/>
          <p:cNvGrpSpPr/>
          <p:nvPr/>
        </p:nvGrpSpPr>
        <p:grpSpPr>
          <a:xfrm>
            <a:off x="6283120" y="3202385"/>
            <a:ext cx="2065417" cy="312000"/>
            <a:chOff x="5758082" y="3151585"/>
            <a:chExt cx="2065417" cy="312000"/>
          </a:xfrm>
        </p:grpSpPr>
        <p:sp>
          <p:nvSpPr>
            <p:cNvPr id="22" name="矩形 21"/>
            <p:cNvSpPr/>
            <p:nvPr/>
          </p:nvSpPr>
          <p:spPr>
            <a:xfrm>
              <a:off x="5758082" y="3456385"/>
              <a:ext cx="1908000" cy="72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fontAlgn="auto">
                <a:spcBef>
                  <a:spcPts val="0"/>
                </a:spcBef>
                <a:spcAft>
                  <a:spcPts val="0"/>
                </a:spcAft>
                <a:defRPr/>
              </a:pPr>
              <a:endParaRPr lang="zh-CN" altLang="en-US" dirty="0">
                <a:solidFill>
                  <a:schemeClr val="tx1"/>
                </a:solidFill>
                <a:latin typeface="微软雅黑 Light" panose="020B0502040204020203" pitchFamily="34" charset="-122"/>
                <a:ea typeface="微软雅黑 Light" panose="020B0502040204020203" pitchFamily="34" charset="-122"/>
                <a:cs typeface="+mn-ea"/>
                <a:sym typeface="+mn-lt"/>
              </a:endParaRPr>
            </a:p>
          </p:txBody>
        </p:sp>
        <p:sp>
          <p:nvSpPr>
            <p:cNvPr id="23" name="文本框 19"/>
            <p:cNvSpPr txBox="1"/>
            <p:nvPr/>
          </p:nvSpPr>
          <p:spPr>
            <a:xfrm>
              <a:off x="6543339" y="3151585"/>
              <a:ext cx="1280160" cy="299085"/>
            </a:xfrm>
            <a:prstGeom prst="rect">
              <a:avLst/>
            </a:prstGeom>
            <a:noFill/>
          </p:spPr>
          <p:txBody>
            <a:bodyPr wrap="none" lIns="68580" tIns="34290" rIns="68580" bIns="3429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zh-CN" altLang="en-US" sz="1500" dirty="0">
                  <a:solidFill>
                    <a:schemeClr val="tx1"/>
                  </a:solidFill>
                  <a:latin typeface="微软雅黑 Light" panose="020B0502040204020203" pitchFamily="34" charset="-122"/>
                  <a:ea typeface="微软雅黑 Light" panose="020B0502040204020203" pitchFamily="34" charset="-122"/>
                  <a:cs typeface="+mn-ea"/>
                  <a:sym typeface="+mn-lt"/>
                </a:rPr>
                <a:t>测试越来越难</a:t>
              </a:r>
              <a:endParaRPr lang="zh-CN" altLang="en-US" sz="1500" dirty="0">
                <a:solidFill>
                  <a:schemeClr val="tx1"/>
                </a:solidFill>
                <a:latin typeface="微软雅黑 Light" panose="020B0502040204020203" pitchFamily="34" charset="-122"/>
                <a:ea typeface="微软雅黑 Light" panose="020B0502040204020203" pitchFamily="34" charset="-122"/>
                <a:cs typeface="+mn-ea"/>
                <a:sym typeface="+mn-lt"/>
              </a:endParaRPr>
            </a:p>
          </p:txBody>
        </p:sp>
      </p:grpSp>
      <p:sp>
        <p:nvSpPr>
          <p:cNvPr id="24" name="文本框 20"/>
          <p:cNvSpPr txBox="1"/>
          <p:nvPr/>
        </p:nvSpPr>
        <p:spPr>
          <a:xfrm>
            <a:off x="4470986" y="2402370"/>
            <a:ext cx="264160" cy="437515"/>
          </a:xfrm>
          <a:prstGeom prst="rect">
            <a:avLst/>
          </a:prstGeom>
          <a:noFill/>
        </p:spPr>
        <p:txBody>
          <a:bodyPr wrap="none" lIns="68580" tIns="34290" rIns="68580" bIns="3429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auto">
              <a:spcBef>
                <a:spcPts val="0"/>
              </a:spcBef>
              <a:spcAft>
                <a:spcPts val="0"/>
              </a:spcAft>
              <a:defRPr/>
            </a:pPr>
            <a:endParaRPr lang="zh-CN" altLang="en-US" sz="2400" b="1" dirty="0">
              <a:solidFill>
                <a:schemeClr val="tx1"/>
              </a:solidFill>
              <a:latin typeface="微软雅黑 Light" panose="020B0502040204020203" pitchFamily="34" charset="-122"/>
              <a:ea typeface="微软雅黑 Light" panose="020B0502040204020203" pitchFamily="34" charset="-122"/>
              <a:cs typeface="+mn-ea"/>
              <a:sym typeface="+mn-lt"/>
            </a:endParaRPr>
          </a:p>
        </p:txBody>
      </p:sp>
      <p:sp>
        <p:nvSpPr>
          <p:cNvPr id="25" name="矩形 24"/>
          <p:cNvSpPr/>
          <p:nvPr/>
        </p:nvSpPr>
        <p:spPr>
          <a:xfrm>
            <a:off x="793577" y="1873648"/>
            <a:ext cx="2306811" cy="510540"/>
          </a:xfrm>
          <a:prstGeom prst="rect">
            <a:avLst/>
          </a:prstGeom>
        </p:spPr>
        <p:txBody>
          <a:bodyPr wrap="square" lIns="68580" tIns="34290" rIns="68580" bIns="3429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zh-CN" altLang="en-US" sz="1200" dirty="0">
                <a:solidFill>
                  <a:schemeClr val="tx1"/>
                </a:solidFill>
              </a:rPr>
              <a:t>我又不懂你这系统怎么实现的，</a:t>
            </a:r>
            <a:endParaRPr lang="zh-CN" altLang="en-US" sz="1200" dirty="0">
              <a:solidFill>
                <a:schemeClr val="tx1"/>
              </a:solidFill>
            </a:endParaRPr>
          </a:p>
          <a:p>
            <a:pPr>
              <a:lnSpc>
                <a:spcPct val="120000"/>
              </a:lnSpc>
            </a:pPr>
            <a:r>
              <a:rPr lang="zh-CN" altLang="en-US" sz="1200" dirty="0">
                <a:solidFill>
                  <a:schemeClr val="tx1"/>
                </a:solidFill>
              </a:rPr>
              <a:t>系统越来越复杂，需求要怎么提？</a:t>
            </a:r>
            <a:endParaRPr lang="zh-CN" altLang="en-US" sz="1200" dirty="0">
              <a:solidFill>
                <a:schemeClr val="tx1"/>
              </a:solidFill>
            </a:endParaRPr>
          </a:p>
        </p:txBody>
      </p:sp>
      <p:sp>
        <p:nvSpPr>
          <p:cNvPr id="27" name="矩形 26"/>
          <p:cNvSpPr/>
          <p:nvPr/>
        </p:nvSpPr>
        <p:spPr>
          <a:xfrm>
            <a:off x="784052" y="3494088"/>
            <a:ext cx="2306811" cy="510540"/>
          </a:xfrm>
          <a:prstGeom prst="rect">
            <a:avLst/>
          </a:prstGeom>
        </p:spPr>
        <p:txBody>
          <a:bodyPr wrap="square" lIns="68580" tIns="34290" rIns="68580" bIns="3429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zh-CN" altLang="en-US" sz="1200" dirty="0">
                <a:solidFill>
                  <a:schemeClr val="tx1"/>
                </a:solidFill>
              </a:rPr>
              <a:t>外面新技术越来越多，我们这个</a:t>
            </a:r>
            <a:endParaRPr lang="zh-CN" altLang="en-US" sz="1200" dirty="0">
              <a:solidFill>
                <a:schemeClr val="tx1"/>
              </a:solidFill>
            </a:endParaRPr>
          </a:p>
          <a:p>
            <a:pPr>
              <a:lnSpc>
                <a:spcPct val="120000"/>
              </a:lnSpc>
            </a:pPr>
            <a:r>
              <a:rPr lang="zh-CN" altLang="en-US" sz="1200" dirty="0">
                <a:solidFill>
                  <a:schemeClr val="tx1"/>
                </a:solidFill>
              </a:rPr>
              <a:t>老系统没时间重构，越拖越烂。</a:t>
            </a:r>
            <a:endParaRPr lang="zh-CN" altLang="en-US" sz="1200" dirty="0">
              <a:solidFill>
                <a:schemeClr val="tx1"/>
              </a:solidFill>
            </a:endParaRPr>
          </a:p>
        </p:txBody>
      </p:sp>
      <p:sp>
        <p:nvSpPr>
          <p:cNvPr id="28" name="矩形 27"/>
          <p:cNvSpPr/>
          <p:nvPr/>
        </p:nvSpPr>
        <p:spPr>
          <a:xfrm>
            <a:off x="6080523" y="1892698"/>
            <a:ext cx="2402749" cy="510540"/>
          </a:xfrm>
          <a:prstGeom prst="rect">
            <a:avLst/>
          </a:prstGeom>
        </p:spPr>
        <p:txBody>
          <a:bodyPr wrap="square" lIns="68580" tIns="34290" rIns="68580" bIns="3429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zh-CN" altLang="en-US" sz="1200" dirty="0">
                <a:solidFill>
                  <a:schemeClr val="tx1"/>
                </a:solidFill>
              </a:rPr>
              <a:t>一个类上千行代码，这怎么看？</a:t>
            </a:r>
            <a:endParaRPr lang="zh-CN" altLang="en-US" sz="1200" dirty="0">
              <a:solidFill>
                <a:schemeClr val="tx1"/>
              </a:solidFill>
            </a:endParaRPr>
          </a:p>
          <a:p>
            <a:pPr>
              <a:lnSpc>
                <a:spcPct val="120000"/>
              </a:lnSpc>
            </a:pPr>
            <a:r>
              <a:rPr lang="zh-CN" altLang="en-US" sz="1200" dirty="0">
                <a:solidFill>
                  <a:schemeClr val="tx1"/>
                </a:solidFill>
              </a:rPr>
              <a:t>这段代码有什么用？能不能去掉？</a:t>
            </a:r>
            <a:endParaRPr lang="zh-CN" altLang="en-US" sz="1200" dirty="0">
              <a:solidFill>
                <a:schemeClr val="tx1"/>
              </a:solidFill>
            </a:endParaRPr>
          </a:p>
        </p:txBody>
      </p:sp>
      <p:sp>
        <p:nvSpPr>
          <p:cNvPr id="31" name="矩形 30"/>
          <p:cNvSpPr/>
          <p:nvPr/>
        </p:nvSpPr>
        <p:spPr>
          <a:xfrm>
            <a:off x="6117431" y="3520281"/>
            <a:ext cx="2277351" cy="510540"/>
          </a:xfrm>
          <a:prstGeom prst="rect">
            <a:avLst/>
          </a:prstGeom>
        </p:spPr>
        <p:txBody>
          <a:bodyPr wrap="square" lIns="68580" tIns="34290" rIns="68580" bIns="3429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20000"/>
              </a:lnSpc>
            </a:pPr>
            <a:r>
              <a:rPr lang="zh-CN" altLang="en-US" sz="1200" dirty="0">
                <a:solidFill>
                  <a:schemeClr val="tx1"/>
                </a:solidFill>
              </a:rPr>
              <a:t>没办法单元测试，一个小需求又</a:t>
            </a:r>
            <a:endParaRPr lang="zh-CN" altLang="en-US" sz="1200" dirty="0">
              <a:solidFill>
                <a:schemeClr val="tx1"/>
              </a:solidFill>
            </a:endParaRPr>
          </a:p>
          <a:p>
            <a:pPr>
              <a:lnSpc>
                <a:spcPct val="120000"/>
              </a:lnSpc>
            </a:pPr>
            <a:r>
              <a:rPr lang="zh-CN" altLang="en-US" sz="1200" dirty="0">
                <a:solidFill>
                  <a:schemeClr val="tx1"/>
                </a:solidFill>
              </a:rPr>
              <a:t>要回归测试。累死了。</a:t>
            </a:r>
            <a:endParaRPr lang="zh-CN" altLang="en-US" sz="1200" dirty="0">
              <a:solidFill>
                <a:schemeClr val="tx1"/>
              </a:solidFill>
            </a:endParaRPr>
          </a:p>
        </p:txBody>
      </p:sp>
      <p:grpSp>
        <p:nvGrpSpPr>
          <p:cNvPr id="32" name="组合 31"/>
          <p:cNvGrpSpPr/>
          <p:nvPr/>
        </p:nvGrpSpPr>
        <p:grpSpPr>
          <a:xfrm>
            <a:off x="3134916" y="1341438"/>
            <a:ext cx="2827734" cy="2826544"/>
            <a:chOff x="3134916" y="1290638"/>
            <a:chExt cx="2827734" cy="2826544"/>
          </a:xfrm>
        </p:grpSpPr>
        <p:sp>
          <p:nvSpPr>
            <p:cNvPr id="33" name="箭头1"/>
            <p:cNvSpPr>
              <a:spLocks noChangeAspect="1"/>
            </p:cNvSpPr>
            <p:nvPr/>
          </p:nvSpPr>
          <p:spPr bwMode="auto">
            <a:xfrm>
              <a:off x="4572000" y="1290638"/>
              <a:ext cx="1390650" cy="1601391"/>
            </a:xfrm>
            <a:custGeom>
              <a:avLst/>
              <a:gdLst>
                <a:gd name="T0" fmla="*/ 35 w 1260"/>
                <a:gd name="T1" fmla="*/ 1 h 1451"/>
                <a:gd name="T2" fmla="*/ 100 w 1260"/>
                <a:gd name="T3" fmla="*/ 6 h 1451"/>
                <a:gd name="T4" fmla="*/ 162 w 1260"/>
                <a:gd name="T5" fmla="*/ 13 h 1451"/>
                <a:gd name="T6" fmla="*/ 225 w 1260"/>
                <a:gd name="T7" fmla="*/ 23 h 1451"/>
                <a:gd name="T8" fmla="*/ 285 w 1260"/>
                <a:gd name="T9" fmla="*/ 37 h 1451"/>
                <a:gd name="T10" fmla="*/ 345 w 1260"/>
                <a:gd name="T11" fmla="*/ 53 h 1451"/>
                <a:gd name="T12" fmla="*/ 404 w 1260"/>
                <a:gd name="T13" fmla="*/ 72 h 1451"/>
                <a:gd name="T14" fmla="*/ 461 w 1260"/>
                <a:gd name="T15" fmla="*/ 94 h 1451"/>
                <a:gd name="T16" fmla="*/ 517 w 1260"/>
                <a:gd name="T17" fmla="*/ 119 h 1451"/>
                <a:gd name="T18" fmla="*/ 572 w 1260"/>
                <a:gd name="T19" fmla="*/ 145 h 1451"/>
                <a:gd name="T20" fmla="*/ 625 w 1260"/>
                <a:gd name="T21" fmla="*/ 175 h 1451"/>
                <a:gd name="T22" fmla="*/ 676 w 1260"/>
                <a:gd name="T23" fmla="*/ 206 h 1451"/>
                <a:gd name="T24" fmla="*/ 726 w 1260"/>
                <a:gd name="T25" fmla="*/ 240 h 1451"/>
                <a:gd name="T26" fmla="*/ 774 w 1260"/>
                <a:gd name="T27" fmla="*/ 277 h 1451"/>
                <a:gd name="T28" fmla="*/ 820 w 1260"/>
                <a:gd name="T29" fmla="*/ 316 h 1451"/>
                <a:gd name="T30" fmla="*/ 866 w 1260"/>
                <a:gd name="T31" fmla="*/ 356 h 1451"/>
                <a:gd name="T32" fmla="*/ 908 w 1260"/>
                <a:gd name="T33" fmla="*/ 398 h 1451"/>
                <a:gd name="T34" fmla="*/ 948 w 1260"/>
                <a:gd name="T35" fmla="*/ 444 h 1451"/>
                <a:gd name="T36" fmla="*/ 986 w 1260"/>
                <a:gd name="T37" fmla="*/ 490 h 1451"/>
                <a:gd name="T38" fmla="*/ 1023 w 1260"/>
                <a:gd name="T39" fmla="*/ 538 h 1451"/>
                <a:gd name="T40" fmla="*/ 1057 w 1260"/>
                <a:gd name="T41" fmla="*/ 589 h 1451"/>
                <a:gd name="T42" fmla="*/ 1088 w 1260"/>
                <a:gd name="T43" fmla="*/ 640 h 1451"/>
                <a:gd name="T44" fmla="*/ 1117 w 1260"/>
                <a:gd name="T45" fmla="*/ 693 h 1451"/>
                <a:gd name="T46" fmla="*/ 1144 w 1260"/>
                <a:gd name="T47" fmla="*/ 748 h 1451"/>
                <a:gd name="T48" fmla="*/ 1168 w 1260"/>
                <a:gd name="T49" fmla="*/ 804 h 1451"/>
                <a:gd name="T50" fmla="*/ 1190 w 1260"/>
                <a:gd name="T51" fmla="*/ 861 h 1451"/>
                <a:gd name="T52" fmla="*/ 1209 w 1260"/>
                <a:gd name="T53" fmla="*/ 921 h 1451"/>
                <a:gd name="T54" fmla="*/ 1224 w 1260"/>
                <a:gd name="T55" fmla="*/ 980 h 1451"/>
                <a:gd name="T56" fmla="*/ 1237 w 1260"/>
                <a:gd name="T57" fmla="*/ 1042 h 1451"/>
                <a:gd name="T58" fmla="*/ 1248 w 1260"/>
                <a:gd name="T59" fmla="*/ 1104 h 1451"/>
                <a:gd name="T60" fmla="*/ 1255 w 1260"/>
                <a:gd name="T61" fmla="*/ 1166 h 1451"/>
                <a:gd name="T62" fmla="*/ 1259 w 1260"/>
                <a:gd name="T63" fmla="*/ 1231 h 1451"/>
                <a:gd name="T64" fmla="*/ 921 w 1260"/>
                <a:gd name="T65" fmla="*/ 1451 h 1451"/>
                <a:gd name="T66" fmla="*/ 622 w 1260"/>
                <a:gd name="T67" fmla="*/ 1231 h 1451"/>
                <a:gd name="T68" fmla="*/ 616 w 1260"/>
                <a:gd name="T69" fmla="*/ 1184 h 1451"/>
                <a:gd name="T70" fmla="*/ 608 w 1260"/>
                <a:gd name="T71" fmla="*/ 1139 h 1451"/>
                <a:gd name="T72" fmla="*/ 597 w 1260"/>
                <a:gd name="T73" fmla="*/ 1096 h 1451"/>
                <a:gd name="T74" fmla="*/ 588 w 1260"/>
                <a:gd name="T75" fmla="*/ 1067 h 1451"/>
                <a:gd name="T76" fmla="*/ 572 w 1260"/>
                <a:gd name="T77" fmla="*/ 1025 h 1451"/>
                <a:gd name="T78" fmla="*/ 559 w 1260"/>
                <a:gd name="T79" fmla="*/ 998 h 1451"/>
                <a:gd name="T80" fmla="*/ 539 w 1260"/>
                <a:gd name="T81" fmla="*/ 959 h 1451"/>
                <a:gd name="T82" fmla="*/ 523 w 1260"/>
                <a:gd name="T83" fmla="*/ 934 h 1451"/>
                <a:gd name="T84" fmla="*/ 498 w 1260"/>
                <a:gd name="T85" fmla="*/ 898 h 1451"/>
                <a:gd name="T86" fmla="*/ 480 w 1260"/>
                <a:gd name="T87" fmla="*/ 874 h 1451"/>
                <a:gd name="T88" fmla="*/ 461 w 1260"/>
                <a:gd name="T89" fmla="*/ 852 h 1451"/>
                <a:gd name="T90" fmla="*/ 431 w 1260"/>
                <a:gd name="T91" fmla="*/ 821 h 1451"/>
                <a:gd name="T92" fmla="*/ 399 w 1260"/>
                <a:gd name="T93" fmla="*/ 791 h 1451"/>
                <a:gd name="T94" fmla="*/ 375 w 1260"/>
                <a:gd name="T95" fmla="*/ 773 h 1451"/>
                <a:gd name="T96" fmla="*/ 352 w 1260"/>
                <a:gd name="T97" fmla="*/ 755 h 1451"/>
                <a:gd name="T98" fmla="*/ 328 w 1260"/>
                <a:gd name="T99" fmla="*/ 739 h 1451"/>
                <a:gd name="T100" fmla="*/ 290 w 1260"/>
                <a:gd name="T101" fmla="*/ 716 h 1451"/>
                <a:gd name="T102" fmla="*/ 264 w 1260"/>
                <a:gd name="T103" fmla="*/ 702 h 1451"/>
                <a:gd name="T104" fmla="*/ 223 w 1260"/>
                <a:gd name="T105" fmla="*/ 684 h 1451"/>
                <a:gd name="T106" fmla="*/ 181 w 1260"/>
                <a:gd name="T107" fmla="*/ 669 h 1451"/>
                <a:gd name="T108" fmla="*/ 137 w 1260"/>
                <a:gd name="T109" fmla="*/ 656 h 1451"/>
                <a:gd name="T110" fmla="*/ 108 w 1260"/>
                <a:gd name="T111" fmla="*/ 649 h 1451"/>
                <a:gd name="T112" fmla="*/ 63 w 1260"/>
                <a:gd name="T113" fmla="*/ 642 h 1451"/>
                <a:gd name="T114" fmla="*/ 31 w 1260"/>
                <a:gd name="T115" fmla="*/ 639 h 1451"/>
                <a:gd name="T116" fmla="*/ 0 w 1260"/>
                <a:gd name="T117" fmla="*/ 637 h 1451"/>
                <a:gd name="T118" fmla="*/ 3 w 1260"/>
                <a:gd name="T119" fmla="*/ 0 h 14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260" h="1451">
                  <a:moveTo>
                    <a:pt x="3" y="0"/>
                  </a:moveTo>
                  <a:lnTo>
                    <a:pt x="35" y="1"/>
                  </a:lnTo>
                  <a:lnTo>
                    <a:pt x="68" y="3"/>
                  </a:lnTo>
                  <a:lnTo>
                    <a:pt x="100" y="6"/>
                  </a:lnTo>
                  <a:lnTo>
                    <a:pt x="131" y="9"/>
                  </a:lnTo>
                  <a:lnTo>
                    <a:pt x="162" y="13"/>
                  </a:lnTo>
                  <a:lnTo>
                    <a:pt x="193" y="18"/>
                  </a:lnTo>
                  <a:lnTo>
                    <a:pt x="225" y="23"/>
                  </a:lnTo>
                  <a:lnTo>
                    <a:pt x="255" y="30"/>
                  </a:lnTo>
                  <a:lnTo>
                    <a:pt x="285" y="37"/>
                  </a:lnTo>
                  <a:lnTo>
                    <a:pt x="315" y="44"/>
                  </a:lnTo>
                  <a:lnTo>
                    <a:pt x="345" y="53"/>
                  </a:lnTo>
                  <a:lnTo>
                    <a:pt x="374" y="62"/>
                  </a:lnTo>
                  <a:lnTo>
                    <a:pt x="404" y="72"/>
                  </a:lnTo>
                  <a:lnTo>
                    <a:pt x="433" y="83"/>
                  </a:lnTo>
                  <a:lnTo>
                    <a:pt x="461" y="94"/>
                  </a:lnTo>
                  <a:lnTo>
                    <a:pt x="489" y="106"/>
                  </a:lnTo>
                  <a:lnTo>
                    <a:pt x="517" y="119"/>
                  </a:lnTo>
                  <a:lnTo>
                    <a:pt x="545" y="132"/>
                  </a:lnTo>
                  <a:lnTo>
                    <a:pt x="572" y="145"/>
                  </a:lnTo>
                  <a:lnTo>
                    <a:pt x="599" y="160"/>
                  </a:lnTo>
                  <a:lnTo>
                    <a:pt x="625" y="175"/>
                  </a:lnTo>
                  <a:lnTo>
                    <a:pt x="651" y="190"/>
                  </a:lnTo>
                  <a:lnTo>
                    <a:pt x="676" y="206"/>
                  </a:lnTo>
                  <a:lnTo>
                    <a:pt x="702" y="223"/>
                  </a:lnTo>
                  <a:lnTo>
                    <a:pt x="726" y="240"/>
                  </a:lnTo>
                  <a:lnTo>
                    <a:pt x="751" y="259"/>
                  </a:lnTo>
                  <a:lnTo>
                    <a:pt x="774" y="277"/>
                  </a:lnTo>
                  <a:lnTo>
                    <a:pt x="798" y="296"/>
                  </a:lnTo>
                  <a:lnTo>
                    <a:pt x="820" y="316"/>
                  </a:lnTo>
                  <a:lnTo>
                    <a:pt x="843" y="336"/>
                  </a:lnTo>
                  <a:lnTo>
                    <a:pt x="866" y="356"/>
                  </a:lnTo>
                  <a:lnTo>
                    <a:pt x="887" y="377"/>
                  </a:lnTo>
                  <a:lnTo>
                    <a:pt x="908" y="398"/>
                  </a:lnTo>
                  <a:lnTo>
                    <a:pt x="928" y="421"/>
                  </a:lnTo>
                  <a:lnTo>
                    <a:pt x="948" y="444"/>
                  </a:lnTo>
                  <a:lnTo>
                    <a:pt x="967" y="467"/>
                  </a:lnTo>
                  <a:lnTo>
                    <a:pt x="986" y="490"/>
                  </a:lnTo>
                  <a:lnTo>
                    <a:pt x="1004" y="514"/>
                  </a:lnTo>
                  <a:lnTo>
                    <a:pt x="1023" y="538"/>
                  </a:lnTo>
                  <a:lnTo>
                    <a:pt x="1040" y="564"/>
                  </a:lnTo>
                  <a:lnTo>
                    <a:pt x="1057" y="589"/>
                  </a:lnTo>
                  <a:lnTo>
                    <a:pt x="1073" y="614"/>
                  </a:lnTo>
                  <a:lnTo>
                    <a:pt x="1088" y="640"/>
                  </a:lnTo>
                  <a:lnTo>
                    <a:pt x="1103" y="666"/>
                  </a:lnTo>
                  <a:lnTo>
                    <a:pt x="1117" y="693"/>
                  </a:lnTo>
                  <a:lnTo>
                    <a:pt x="1131" y="720"/>
                  </a:lnTo>
                  <a:lnTo>
                    <a:pt x="1144" y="748"/>
                  </a:lnTo>
                  <a:lnTo>
                    <a:pt x="1156" y="776"/>
                  </a:lnTo>
                  <a:lnTo>
                    <a:pt x="1168" y="804"/>
                  </a:lnTo>
                  <a:lnTo>
                    <a:pt x="1180" y="833"/>
                  </a:lnTo>
                  <a:lnTo>
                    <a:pt x="1190" y="861"/>
                  </a:lnTo>
                  <a:lnTo>
                    <a:pt x="1200" y="891"/>
                  </a:lnTo>
                  <a:lnTo>
                    <a:pt x="1209" y="921"/>
                  </a:lnTo>
                  <a:lnTo>
                    <a:pt x="1217" y="950"/>
                  </a:lnTo>
                  <a:lnTo>
                    <a:pt x="1224" y="980"/>
                  </a:lnTo>
                  <a:lnTo>
                    <a:pt x="1231" y="1010"/>
                  </a:lnTo>
                  <a:lnTo>
                    <a:pt x="1237" y="1042"/>
                  </a:lnTo>
                  <a:lnTo>
                    <a:pt x="1243" y="1073"/>
                  </a:lnTo>
                  <a:lnTo>
                    <a:pt x="1248" y="1104"/>
                  </a:lnTo>
                  <a:lnTo>
                    <a:pt x="1252" y="1135"/>
                  </a:lnTo>
                  <a:lnTo>
                    <a:pt x="1255" y="1166"/>
                  </a:lnTo>
                  <a:lnTo>
                    <a:pt x="1257" y="1198"/>
                  </a:lnTo>
                  <a:lnTo>
                    <a:pt x="1259" y="1231"/>
                  </a:lnTo>
                  <a:lnTo>
                    <a:pt x="1260" y="1263"/>
                  </a:lnTo>
                  <a:lnTo>
                    <a:pt x="921" y="1451"/>
                  </a:lnTo>
                  <a:lnTo>
                    <a:pt x="622" y="1246"/>
                  </a:lnTo>
                  <a:lnTo>
                    <a:pt x="622" y="1231"/>
                  </a:lnTo>
                  <a:lnTo>
                    <a:pt x="620" y="1215"/>
                  </a:lnTo>
                  <a:lnTo>
                    <a:pt x="616" y="1184"/>
                  </a:lnTo>
                  <a:lnTo>
                    <a:pt x="611" y="1154"/>
                  </a:lnTo>
                  <a:lnTo>
                    <a:pt x="608" y="1139"/>
                  </a:lnTo>
                  <a:lnTo>
                    <a:pt x="605" y="1125"/>
                  </a:lnTo>
                  <a:lnTo>
                    <a:pt x="597" y="1096"/>
                  </a:lnTo>
                  <a:lnTo>
                    <a:pt x="593" y="1082"/>
                  </a:lnTo>
                  <a:lnTo>
                    <a:pt x="588" y="1067"/>
                  </a:lnTo>
                  <a:lnTo>
                    <a:pt x="577" y="1039"/>
                  </a:lnTo>
                  <a:lnTo>
                    <a:pt x="572" y="1025"/>
                  </a:lnTo>
                  <a:lnTo>
                    <a:pt x="566" y="1012"/>
                  </a:lnTo>
                  <a:lnTo>
                    <a:pt x="559" y="998"/>
                  </a:lnTo>
                  <a:lnTo>
                    <a:pt x="553" y="985"/>
                  </a:lnTo>
                  <a:lnTo>
                    <a:pt x="539" y="959"/>
                  </a:lnTo>
                  <a:lnTo>
                    <a:pt x="530" y="947"/>
                  </a:lnTo>
                  <a:lnTo>
                    <a:pt x="523" y="934"/>
                  </a:lnTo>
                  <a:lnTo>
                    <a:pt x="506" y="910"/>
                  </a:lnTo>
                  <a:lnTo>
                    <a:pt x="498" y="898"/>
                  </a:lnTo>
                  <a:lnTo>
                    <a:pt x="489" y="887"/>
                  </a:lnTo>
                  <a:lnTo>
                    <a:pt x="480" y="874"/>
                  </a:lnTo>
                  <a:lnTo>
                    <a:pt x="471" y="863"/>
                  </a:lnTo>
                  <a:lnTo>
                    <a:pt x="461" y="852"/>
                  </a:lnTo>
                  <a:lnTo>
                    <a:pt x="451" y="841"/>
                  </a:lnTo>
                  <a:lnTo>
                    <a:pt x="431" y="821"/>
                  </a:lnTo>
                  <a:lnTo>
                    <a:pt x="410" y="801"/>
                  </a:lnTo>
                  <a:lnTo>
                    <a:pt x="399" y="791"/>
                  </a:lnTo>
                  <a:lnTo>
                    <a:pt x="388" y="782"/>
                  </a:lnTo>
                  <a:lnTo>
                    <a:pt x="375" y="773"/>
                  </a:lnTo>
                  <a:lnTo>
                    <a:pt x="364" y="764"/>
                  </a:lnTo>
                  <a:lnTo>
                    <a:pt x="352" y="755"/>
                  </a:lnTo>
                  <a:lnTo>
                    <a:pt x="340" y="747"/>
                  </a:lnTo>
                  <a:lnTo>
                    <a:pt x="328" y="739"/>
                  </a:lnTo>
                  <a:lnTo>
                    <a:pt x="315" y="731"/>
                  </a:lnTo>
                  <a:lnTo>
                    <a:pt x="290" y="716"/>
                  </a:lnTo>
                  <a:lnTo>
                    <a:pt x="277" y="709"/>
                  </a:lnTo>
                  <a:lnTo>
                    <a:pt x="264" y="702"/>
                  </a:lnTo>
                  <a:lnTo>
                    <a:pt x="237" y="690"/>
                  </a:lnTo>
                  <a:lnTo>
                    <a:pt x="223" y="684"/>
                  </a:lnTo>
                  <a:lnTo>
                    <a:pt x="209" y="678"/>
                  </a:lnTo>
                  <a:lnTo>
                    <a:pt x="181" y="669"/>
                  </a:lnTo>
                  <a:lnTo>
                    <a:pt x="152" y="660"/>
                  </a:lnTo>
                  <a:lnTo>
                    <a:pt x="137" y="656"/>
                  </a:lnTo>
                  <a:lnTo>
                    <a:pt x="123" y="653"/>
                  </a:lnTo>
                  <a:lnTo>
                    <a:pt x="108" y="649"/>
                  </a:lnTo>
                  <a:lnTo>
                    <a:pt x="93" y="647"/>
                  </a:lnTo>
                  <a:lnTo>
                    <a:pt x="63" y="642"/>
                  </a:lnTo>
                  <a:lnTo>
                    <a:pt x="47" y="640"/>
                  </a:lnTo>
                  <a:lnTo>
                    <a:pt x="31" y="639"/>
                  </a:lnTo>
                  <a:lnTo>
                    <a:pt x="16" y="638"/>
                  </a:lnTo>
                  <a:lnTo>
                    <a:pt x="0" y="637"/>
                  </a:lnTo>
                  <a:lnTo>
                    <a:pt x="197" y="348"/>
                  </a:lnTo>
                  <a:lnTo>
                    <a:pt x="3" y="0"/>
                  </a:lnTo>
                  <a:close/>
                </a:path>
              </a:pathLst>
            </a:custGeom>
            <a:solidFill>
              <a:schemeClr val="accent2"/>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35000" tIns="270000" rIns="68580" bIns="34290"/>
            <a:lstStyle/>
            <a:p>
              <a:pPr algn="ctr" eaLnBrk="1" fontAlgn="auto" hangingPunct="1">
                <a:spcBef>
                  <a:spcPts val="0"/>
                </a:spcBef>
                <a:spcAft>
                  <a:spcPts val="0"/>
                </a:spcAft>
                <a:defRPr/>
              </a:pPr>
              <a:endParaRPr lang="zh-CN" altLang="en-US" sz="2800" b="1" dirty="0">
                <a:solidFill>
                  <a:schemeClr val="tx1"/>
                </a:solidFill>
                <a:latin typeface="微软雅黑 Light" panose="020B0502040204020203" pitchFamily="34" charset="-122"/>
                <a:ea typeface="微软雅黑 Light" panose="020B0502040204020203" pitchFamily="34" charset="-122"/>
                <a:cs typeface="+mn-ea"/>
                <a:sym typeface="+mn-lt"/>
              </a:endParaRPr>
            </a:p>
            <a:p>
              <a:pPr algn="ctr" eaLnBrk="1" fontAlgn="auto" hangingPunct="1">
                <a:spcBef>
                  <a:spcPts val="0"/>
                </a:spcBef>
                <a:spcAft>
                  <a:spcPts val="0"/>
                </a:spcAft>
                <a:defRPr/>
              </a:pPr>
              <a:endParaRPr lang="zh-CN" altLang="en-US" sz="2800" b="1" dirty="0">
                <a:solidFill>
                  <a:schemeClr val="tx1"/>
                </a:solidFill>
                <a:latin typeface="微软雅黑 Light" panose="020B0502040204020203" pitchFamily="34" charset="-122"/>
                <a:ea typeface="微软雅黑 Light" panose="020B0502040204020203" pitchFamily="34" charset="-122"/>
                <a:cs typeface="+mn-ea"/>
                <a:sym typeface="+mn-lt"/>
              </a:endParaRPr>
            </a:p>
          </p:txBody>
        </p:sp>
        <p:sp>
          <p:nvSpPr>
            <p:cNvPr id="34" name="箭头4"/>
            <p:cNvSpPr>
              <a:spLocks noChangeAspect="1"/>
            </p:cNvSpPr>
            <p:nvPr/>
          </p:nvSpPr>
          <p:spPr bwMode="auto">
            <a:xfrm>
              <a:off x="3134916" y="1291828"/>
              <a:ext cx="1578769" cy="1460897"/>
            </a:xfrm>
            <a:custGeom>
              <a:avLst/>
              <a:gdLst>
                <a:gd name="T0" fmla="*/ 637 w 1431"/>
                <a:gd name="T1" fmla="*/ 1302 h 1325"/>
                <a:gd name="T2" fmla="*/ 637 w 1431"/>
                <a:gd name="T3" fmla="*/ 1248 h 1325"/>
                <a:gd name="T4" fmla="*/ 640 w 1431"/>
                <a:gd name="T5" fmla="*/ 1217 h 1325"/>
                <a:gd name="T6" fmla="*/ 646 w 1431"/>
                <a:gd name="T7" fmla="*/ 1170 h 1325"/>
                <a:gd name="T8" fmla="*/ 655 w 1431"/>
                <a:gd name="T9" fmla="*/ 1125 h 1325"/>
                <a:gd name="T10" fmla="*/ 663 w 1431"/>
                <a:gd name="T11" fmla="*/ 1095 h 1325"/>
                <a:gd name="T12" fmla="*/ 678 w 1431"/>
                <a:gd name="T13" fmla="*/ 1052 h 1325"/>
                <a:gd name="T14" fmla="*/ 689 w 1431"/>
                <a:gd name="T15" fmla="*/ 1024 h 1325"/>
                <a:gd name="T16" fmla="*/ 708 w 1431"/>
                <a:gd name="T17" fmla="*/ 983 h 1325"/>
                <a:gd name="T18" fmla="*/ 724 w 1431"/>
                <a:gd name="T19" fmla="*/ 957 h 1325"/>
                <a:gd name="T20" fmla="*/ 739 w 1431"/>
                <a:gd name="T21" fmla="*/ 932 h 1325"/>
                <a:gd name="T22" fmla="*/ 756 w 1431"/>
                <a:gd name="T23" fmla="*/ 907 h 1325"/>
                <a:gd name="T24" fmla="*/ 773 w 1431"/>
                <a:gd name="T25" fmla="*/ 884 h 1325"/>
                <a:gd name="T26" fmla="*/ 792 w 1431"/>
                <a:gd name="T27" fmla="*/ 860 h 1325"/>
                <a:gd name="T28" fmla="*/ 822 w 1431"/>
                <a:gd name="T29" fmla="*/ 827 h 1325"/>
                <a:gd name="T30" fmla="*/ 843 w 1431"/>
                <a:gd name="T31" fmla="*/ 807 h 1325"/>
                <a:gd name="T32" fmla="*/ 877 w 1431"/>
                <a:gd name="T33" fmla="*/ 778 h 1325"/>
                <a:gd name="T34" fmla="*/ 901 w 1431"/>
                <a:gd name="T35" fmla="*/ 760 h 1325"/>
                <a:gd name="T36" fmla="*/ 938 w 1431"/>
                <a:gd name="T37" fmla="*/ 735 h 1325"/>
                <a:gd name="T38" fmla="*/ 976 w 1431"/>
                <a:gd name="T39" fmla="*/ 711 h 1325"/>
                <a:gd name="T40" fmla="*/ 1003 w 1431"/>
                <a:gd name="T41" fmla="*/ 698 h 1325"/>
                <a:gd name="T42" fmla="*/ 1030 w 1431"/>
                <a:gd name="T43" fmla="*/ 686 h 1325"/>
                <a:gd name="T44" fmla="*/ 1059 w 1431"/>
                <a:gd name="T45" fmla="*/ 675 h 1325"/>
                <a:gd name="T46" fmla="*/ 1117 w 1431"/>
                <a:gd name="T47" fmla="*/ 657 h 1325"/>
                <a:gd name="T48" fmla="*/ 1147 w 1431"/>
                <a:gd name="T49" fmla="*/ 649 h 1325"/>
                <a:gd name="T50" fmla="*/ 1192 w 1431"/>
                <a:gd name="T51" fmla="*/ 642 h 1325"/>
                <a:gd name="T52" fmla="*/ 1224 w 1431"/>
                <a:gd name="T53" fmla="*/ 638 h 1325"/>
                <a:gd name="T54" fmla="*/ 1431 w 1431"/>
                <a:gd name="T55" fmla="*/ 334 h 1325"/>
                <a:gd name="T56" fmla="*/ 1207 w 1431"/>
                <a:gd name="T57" fmla="*/ 1 h 1325"/>
                <a:gd name="T58" fmla="*/ 1142 w 1431"/>
                <a:gd name="T59" fmla="*/ 6 h 1325"/>
                <a:gd name="T60" fmla="*/ 1080 w 1431"/>
                <a:gd name="T61" fmla="*/ 15 h 1325"/>
                <a:gd name="T62" fmla="*/ 1018 w 1431"/>
                <a:gd name="T63" fmla="*/ 26 h 1325"/>
                <a:gd name="T64" fmla="*/ 957 w 1431"/>
                <a:gd name="T65" fmla="*/ 40 h 1325"/>
                <a:gd name="T66" fmla="*/ 898 w 1431"/>
                <a:gd name="T67" fmla="*/ 57 h 1325"/>
                <a:gd name="T68" fmla="*/ 839 w 1431"/>
                <a:gd name="T69" fmla="*/ 76 h 1325"/>
                <a:gd name="T70" fmla="*/ 783 w 1431"/>
                <a:gd name="T71" fmla="*/ 100 h 1325"/>
                <a:gd name="T72" fmla="*/ 728 w 1431"/>
                <a:gd name="T73" fmla="*/ 125 h 1325"/>
                <a:gd name="T74" fmla="*/ 673 w 1431"/>
                <a:gd name="T75" fmla="*/ 152 h 1325"/>
                <a:gd name="T76" fmla="*/ 620 w 1431"/>
                <a:gd name="T77" fmla="*/ 182 h 1325"/>
                <a:gd name="T78" fmla="*/ 570 w 1431"/>
                <a:gd name="T79" fmla="*/ 214 h 1325"/>
                <a:gd name="T80" fmla="*/ 520 w 1431"/>
                <a:gd name="T81" fmla="*/ 250 h 1325"/>
                <a:gd name="T82" fmla="*/ 472 w 1431"/>
                <a:gd name="T83" fmla="*/ 287 h 1325"/>
                <a:gd name="T84" fmla="*/ 427 w 1431"/>
                <a:gd name="T85" fmla="*/ 325 h 1325"/>
                <a:gd name="T86" fmla="*/ 382 w 1431"/>
                <a:gd name="T87" fmla="*/ 366 h 1325"/>
                <a:gd name="T88" fmla="*/ 341 w 1431"/>
                <a:gd name="T89" fmla="*/ 410 h 1325"/>
                <a:gd name="T90" fmla="*/ 301 w 1431"/>
                <a:gd name="T91" fmla="*/ 455 h 1325"/>
                <a:gd name="T92" fmla="*/ 263 w 1431"/>
                <a:gd name="T93" fmla="*/ 502 h 1325"/>
                <a:gd name="T94" fmla="*/ 227 w 1431"/>
                <a:gd name="T95" fmla="*/ 550 h 1325"/>
                <a:gd name="T96" fmla="*/ 194 w 1431"/>
                <a:gd name="T97" fmla="*/ 602 h 1325"/>
                <a:gd name="T98" fmla="*/ 163 w 1431"/>
                <a:gd name="T99" fmla="*/ 653 h 1325"/>
                <a:gd name="T100" fmla="*/ 135 w 1431"/>
                <a:gd name="T101" fmla="*/ 707 h 1325"/>
                <a:gd name="T102" fmla="*/ 109 w 1431"/>
                <a:gd name="T103" fmla="*/ 762 h 1325"/>
                <a:gd name="T104" fmla="*/ 86 w 1431"/>
                <a:gd name="T105" fmla="*/ 819 h 1325"/>
                <a:gd name="T106" fmla="*/ 64 w 1431"/>
                <a:gd name="T107" fmla="*/ 876 h 1325"/>
                <a:gd name="T108" fmla="*/ 47 w 1431"/>
                <a:gd name="T109" fmla="*/ 936 h 1325"/>
                <a:gd name="T110" fmla="*/ 31 w 1431"/>
                <a:gd name="T111" fmla="*/ 996 h 1325"/>
                <a:gd name="T112" fmla="*/ 19 w 1431"/>
                <a:gd name="T113" fmla="*/ 1058 h 1325"/>
                <a:gd name="T114" fmla="*/ 10 w 1431"/>
                <a:gd name="T115" fmla="*/ 1120 h 1325"/>
                <a:gd name="T116" fmla="*/ 4 w 1431"/>
                <a:gd name="T117" fmla="*/ 1183 h 1325"/>
                <a:gd name="T118" fmla="*/ 1 w 1431"/>
                <a:gd name="T119" fmla="*/ 1247 h 1325"/>
                <a:gd name="T120" fmla="*/ 1 w 1431"/>
                <a:gd name="T121" fmla="*/ 1302 h 1325"/>
                <a:gd name="T122" fmla="*/ 335 w 1431"/>
                <a:gd name="T123" fmla="*/ 1129 h 1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431" h="1325">
                  <a:moveTo>
                    <a:pt x="638" y="1324"/>
                  </a:moveTo>
                  <a:lnTo>
                    <a:pt x="637" y="1302"/>
                  </a:lnTo>
                  <a:lnTo>
                    <a:pt x="637" y="1280"/>
                  </a:lnTo>
                  <a:lnTo>
                    <a:pt x="637" y="1248"/>
                  </a:lnTo>
                  <a:lnTo>
                    <a:pt x="638" y="1232"/>
                  </a:lnTo>
                  <a:lnTo>
                    <a:pt x="640" y="1217"/>
                  </a:lnTo>
                  <a:lnTo>
                    <a:pt x="644" y="1185"/>
                  </a:lnTo>
                  <a:lnTo>
                    <a:pt x="646" y="1170"/>
                  </a:lnTo>
                  <a:lnTo>
                    <a:pt x="649" y="1154"/>
                  </a:lnTo>
                  <a:lnTo>
                    <a:pt x="655" y="1125"/>
                  </a:lnTo>
                  <a:lnTo>
                    <a:pt x="659" y="1110"/>
                  </a:lnTo>
                  <a:lnTo>
                    <a:pt x="663" y="1095"/>
                  </a:lnTo>
                  <a:lnTo>
                    <a:pt x="673" y="1067"/>
                  </a:lnTo>
                  <a:lnTo>
                    <a:pt x="678" y="1052"/>
                  </a:lnTo>
                  <a:lnTo>
                    <a:pt x="683" y="1038"/>
                  </a:lnTo>
                  <a:lnTo>
                    <a:pt x="689" y="1024"/>
                  </a:lnTo>
                  <a:lnTo>
                    <a:pt x="695" y="1010"/>
                  </a:lnTo>
                  <a:lnTo>
                    <a:pt x="708" y="983"/>
                  </a:lnTo>
                  <a:lnTo>
                    <a:pt x="715" y="970"/>
                  </a:lnTo>
                  <a:lnTo>
                    <a:pt x="724" y="957"/>
                  </a:lnTo>
                  <a:lnTo>
                    <a:pt x="731" y="944"/>
                  </a:lnTo>
                  <a:lnTo>
                    <a:pt x="739" y="932"/>
                  </a:lnTo>
                  <a:lnTo>
                    <a:pt x="747" y="920"/>
                  </a:lnTo>
                  <a:lnTo>
                    <a:pt x="756" y="907"/>
                  </a:lnTo>
                  <a:lnTo>
                    <a:pt x="764" y="895"/>
                  </a:lnTo>
                  <a:lnTo>
                    <a:pt x="773" y="884"/>
                  </a:lnTo>
                  <a:lnTo>
                    <a:pt x="783" y="871"/>
                  </a:lnTo>
                  <a:lnTo>
                    <a:pt x="792" y="860"/>
                  </a:lnTo>
                  <a:lnTo>
                    <a:pt x="812" y="838"/>
                  </a:lnTo>
                  <a:lnTo>
                    <a:pt x="822" y="827"/>
                  </a:lnTo>
                  <a:lnTo>
                    <a:pt x="832" y="817"/>
                  </a:lnTo>
                  <a:lnTo>
                    <a:pt x="843" y="807"/>
                  </a:lnTo>
                  <a:lnTo>
                    <a:pt x="854" y="797"/>
                  </a:lnTo>
                  <a:lnTo>
                    <a:pt x="877" y="778"/>
                  </a:lnTo>
                  <a:lnTo>
                    <a:pt x="889" y="769"/>
                  </a:lnTo>
                  <a:lnTo>
                    <a:pt x="901" y="760"/>
                  </a:lnTo>
                  <a:lnTo>
                    <a:pt x="925" y="743"/>
                  </a:lnTo>
                  <a:lnTo>
                    <a:pt x="938" y="735"/>
                  </a:lnTo>
                  <a:lnTo>
                    <a:pt x="951" y="727"/>
                  </a:lnTo>
                  <a:lnTo>
                    <a:pt x="976" y="711"/>
                  </a:lnTo>
                  <a:lnTo>
                    <a:pt x="990" y="705"/>
                  </a:lnTo>
                  <a:lnTo>
                    <a:pt x="1003" y="698"/>
                  </a:lnTo>
                  <a:lnTo>
                    <a:pt x="1017" y="692"/>
                  </a:lnTo>
                  <a:lnTo>
                    <a:pt x="1030" y="686"/>
                  </a:lnTo>
                  <a:lnTo>
                    <a:pt x="1045" y="680"/>
                  </a:lnTo>
                  <a:lnTo>
                    <a:pt x="1059" y="675"/>
                  </a:lnTo>
                  <a:lnTo>
                    <a:pt x="1088" y="665"/>
                  </a:lnTo>
                  <a:lnTo>
                    <a:pt x="1117" y="657"/>
                  </a:lnTo>
                  <a:lnTo>
                    <a:pt x="1132" y="653"/>
                  </a:lnTo>
                  <a:lnTo>
                    <a:pt x="1147" y="649"/>
                  </a:lnTo>
                  <a:lnTo>
                    <a:pt x="1177" y="644"/>
                  </a:lnTo>
                  <a:lnTo>
                    <a:pt x="1192" y="642"/>
                  </a:lnTo>
                  <a:lnTo>
                    <a:pt x="1209" y="640"/>
                  </a:lnTo>
                  <a:lnTo>
                    <a:pt x="1224" y="638"/>
                  </a:lnTo>
                  <a:lnTo>
                    <a:pt x="1240" y="637"/>
                  </a:lnTo>
                  <a:lnTo>
                    <a:pt x="1431" y="334"/>
                  </a:lnTo>
                  <a:lnTo>
                    <a:pt x="1239" y="0"/>
                  </a:lnTo>
                  <a:lnTo>
                    <a:pt x="1207" y="1"/>
                  </a:lnTo>
                  <a:lnTo>
                    <a:pt x="1174" y="3"/>
                  </a:lnTo>
                  <a:lnTo>
                    <a:pt x="1142" y="6"/>
                  </a:lnTo>
                  <a:lnTo>
                    <a:pt x="1111" y="10"/>
                  </a:lnTo>
                  <a:lnTo>
                    <a:pt x="1080" y="15"/>
                  </a:lnTo>
                  <a:lnTo>
                    <a:pt x="1049" y="20"/>
                  </a:lnTo>
                  <a:lnTo>
                    <a:pt x="1018" y="26"/>
                  </a:lnTo>
                  <a:lnTo>
                    <a:pt x="987" y="32"/>
                  </a:lnTo>
                  <a:lnTo>
                    <a:pt x="957" y="40"/>
                  </a:lnTo>
                  <a:lnTo>
                    <a:pt x="928" y="48"/>
                  </a:lnTo>
                  <a:lnTo>
                    <a:pt x="898" y="57"/>
                  </a:lnTo>
                  <a:lnTo>
                    <a:pt x="868" y="66"/>
                  </a:lnTo>
                  <a:lnTo>
                    <a:pt x="839" y="76"/>
                  </a:lnTo>
                  <a:lnTo>
                    <a:pt x="811" y="88"/>
                  </a:lnTo>
                  <a:lnTo>
                    <a:pt x="783" y="100"/>
                  </a:lnTo>
                  <a:lnTo>
                    <a:pt x="755" y="112"/>
                  </a:lnTo>
                  <a:lnTo>
                    <a:pt x="728" y="125"/>
                  </a:lnTo>
                  <a:lnTo>
                    <a:pt x="699" y="138"/>
                  </a:lnTo>
                  <a:lnTo>
                    <a:pt x="673" y="152"/>
                  </a:lnTo>
                  <a:lnTo>
                    <a:pt x="646" y="167"/>
                  </a:lnTo>
                  <a:lnTo>
                    <a:pt x="620" y="182"/>
                  </a:lnTo>
                  <a:lnTo>
                    <a:pt x="595" y="198"/>
                  </a:lnTo>
                  <a:lnTo>
                    <a:pt x="570" y="214"/>
                  </a:lnTo>
                  <a:lnTo>
                    <a:pt x="544" y="231"/>
                  </a:lnTo>
                  <a:lnTo>
                    <a:pt x="520" y="250"/>
                  </a:lnTo>
                  <a:lnTo>
                    <a:pt x="496" y="268"/>
                  </a:lnTo>
                  <a:lnTo>
                    <a:pt x="472" y="287"/>
                  </a:lnTo>
                  <a:lnTo>
                    <a:pt x="449" y="306"/>
                  </a:lnTo>
                  <a:lnTo>
                    <a:pt x="427" y="325"/>
                  </a:lnTo>
                  <a:lnTo>
                    <a:pt x="405" y="346"/>
                  </a:lnTo>
                  <a:lnTo>
                    <a:pt x="382" y="366"/>
                  </a:lnTo>
                  <a:lnTo>
                    <a:pt x="361" y="388"/>
                  </a:lnTo>
                  <a:lnTo>
                    <a:pt x="341" y="410"/>
                  </a:lnTo>
                  <a:lnTo>
                    <a:pt x="320" y="433"/>
                  </a:lnTo>
                  <a:lnTo>
                    <a:pt x="301" y="455"/>
                  </a:lnTo>
                  <a:lnTo>
                    <a:pt x="282" y="478"/>
                  </a:lnTo>
                  <a:lnTo>
                    <a:pt x="263" y="502"/>
                  </a:lnTo>
                  <a:lnTo>
                    <a:pt x="245" y="526"/>
                  </a:lnTo>
                  <a:lnTo>
                    <a:pt x="227" y="550"/>
                  </a:lnTo>
                  <a:lnTo>
                    <a:pt x="210" y="576"/>
                  </a:lnTo>
                  <a:lnTo>
                    <a:pt x="194" y="602"/>
                  </a:lnTo>
                  <a:lnTo>
                    <a:pt x="178" y="627"/>
                  </a:lnTo>
                  <a:lnTo>
                    <a:pt x="163" y="653"/>
                  </a:lnTo>
                  <a:lnTo>
                    <a:pt x="149" y="680"/>
                  </a:lnTo>
                  <a:lnTo>
                    <a:pt x="135" y="707"/>
                  </a:lnTo>
                  <a:lnTo>
                    <a:pt x="122" y="735"/>
                  </a:lnTo>
                  <a:lnTo>
                    <a:pt x="109" y="762"/>
                  </a:lnTo>
                  <a:lnTo>
                    <a:pt x="97" y="790"/>
                  </a:lnTo>
                  <a:lnTo>
                    <a:pt x="86" y="819"/>
                  </a:lnTo>
                  <a:lnTo>
                    <a:pt x="74" y="847"/>
                  </a:lnTo>
                  <a:lnTo>
                    <a:pt x="64" y="876"/>
                  </a:lnTo>
                  <a:lnTo>
                    <a:pt x="55" y="906"/>
                  </a:lnTo>
                  <a:lnTo>
                    <a:pt x="47" y="936"/>
                  </a:lnTo>
                  <a:lnTo>
                    <a:pt x="39" y="966"/>
                  </a:lnTo>
                  <a:lnTo>
                    <a:pt x="31" y="996"/>
                  </a:lnTo>
                  <a:lnTo>
                    <a:pt x="25" y="1026"/>
                  </a:lnTo>
                  <a:lnTo>
                    <a:pt x="19" y="1058"/>
                  </a:lnTo>
                  <a:lnTo>
                    <a:pt x="14" y="1089"/>
                  </a:lnTo>
                  <a:lnTo>
                    <a:pt x="10" y="1120"/>
                  </a:lnTo>
                  <a:lnTo>
                    <a:pt x="6" y="1151"/>
                  </a:lnTo>
                  <a:lnTo>
                    <a:pt x="4" y="1183"/>
                  </a:lnTo>
                  <a:lnTo>
                    <a:pt x="2" y="1215"/>
                  </a:lnTo>
                  <a:lnTo>
                    <a:pt x="1" y="1247"/>
                  </a:lnTo>
                  <a:lnTo>
                    <a:pt x="0" y="1280"/>
                  </a:lnTo>
                  <a:lnTo>
                    <a:pt x="1" y="1302"/>
                  </a:lnTo>
                  <a:lnTo>
                    <a:pt x="2" y="1325"/>
                  </a:lnTo>
                  <a:lnTo>
                    <a:pt x="335" y="1129"/>
                  </a:lnTo>
                  <a:lnTo>
                    <a:pt x="638" y="1324"/>
                  </a:lnTo>
                  <a:close/>
                </a:path>
              </a:pathLst>
            </a:custGeom>
            <a:solidFill>
              <a:schemeClr val="accent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35000" tIns="270000" rIns="68580" bIns="34290"/>
            <a:lstStyle/>
            <a:p>
              <a:pPr algn="ctr" eaLnBrk="1" fontAlgn="auto" hangingPunct="1">
                <a:spcBef>
                  <a:spcPts val="0"/>
                </a:spcBef>
                <a:spcAft>
                  <a:spcPts val="0"/>
                </a:spcAft>
                <a:defRPr/>
              </a:pPr>
              <a:endParaRPr lang="en-US" sz="4100" dirty="0">
                <a:solidFill>
                  <a:schemeClr val="tx1"/>
                </a:solidFill>
                <a:latin typeface="微软雅黑 Light" panose="020B0502040204020203" pitchFamily="34" charset="-122"/>
                <a:ea typeface="微软雅黑 Light" panose="020B0502040204020203" pitchFamily="34" charset="-122"/>
                <a:cs typeface="+mn-ea"/>
                <a:sym typeface="+mn-lt"/>
              </a:endParaRPr>
            </a:p>
          </p:txBody>
        </p:sp>
        <p:sp>
          <p:nvSpPr>
            <p:cNvPr id="35" name="箭头3"/>
            <p:cNvSpPr>
              <a:spLocks noChangeAspect="1"/>
            </p:cNvSpPr>
            <p:nvPr/>
          </p:nvSpPr>
          <p:spPr bwMode="auto">
            <a:xfrm>
              <a:off x="3139679" y="2611042"/>
              <a:ext cx="1431131" cy="1506140"/>
            </a:xfrm>
            <a:custGeom>
              <a:avLst/>
              <a:gdLst>
                <a:gd name="T0" fmla="*/ 1096 w 1295"/>
                <a:gd name="T1" fmla="*/ 1023 h 1364"/>
                <a:gd name="T2" fmla="*/ 1276 w 1295"/>
                <a:gd name="T3" fmla="*/ 728 h 1364"/>
                <a:gd name="T4" fmla="*/ 1232 w 1295"/>
                <a:gd name="T5" fmla="*/ 726 h 1364"/>
                <a:gd name="T6" fmla="*/ 1187 w 1295"/>
                <a:gd name="T7" fmla="*/ 722 h 1364"/>
                <a:gd name="T8" fmla="*/ 1131 w 1295"/>
                <a:gd name="T9" fmla="*/ 711 h 1364"/>
                <a:gd name="T10" fmla="*/ 1103 w 1295"/>
                <a:gd name="T11" fmla="*/ 704 h 1364"/>
                <a:gd name="T12" fmla="*/ 1050 w 1295"/>
                <a:gd name="T13" fmla="*/ 687 h 1364"/>
                <a:gd name="T14" fmla="*/ 1023 w 1295"/>
                <a:gd name="T15" fmla="*/ 677 h 1364"/>
                <a:gd name="T16" fmla="*/ 973 w 1295"/>
                <a:gd name="T17" fmla="*/ 653 h 1364"/>
                <a:gd name="T18" fmla="*/ 949 w 1295"/>
                <a:gd name="T19" fmla="*/ 638 h 1364"/>
                <a:gd name="T20" fmla="*/ 902 w 1295"/>
                <a:gd name="T21" fmla="*/ 608 h 1364"/>
                <a:gd name="T22" fmla="*/ 880 w 1295"/>
                <a:gd name="T23" fmla="*/ 591 h 1364"/>
                <a:gd name="T24" fmla="*/ 837 w 1295"/>
                <a:gd name="T25" fmla="*/ 556 h 1364"/>
                <a:gd name="T26" fmla="*/ 799 w 1295"/>
                <a:gd name="T27" fmla="*/ 517 h 1364"/>
                <a:gd name="T28" fmla="*/ 781 w 1295"/>
                <a:gd name="T29" fmla="*/ 496 h 1364"/>
                <a:gd name="T30" fmla="*/ 747 w 1295"/>
                <a:gd name="T31" fmla="*/ 451 h 1364"/>
                <a:gd name="T32" fmla="*/ 725 w 1295"/>
                <a:gd name="T33" fmla="*/ 417 h 1364"/>
                <a:gd name="T34" fmla="*/ 703 w 1295"/>
                <a:gd name="T35" fmla="*/ 380 h 1364"/>
                <a:gd name="T36" fmla="*/ 680 w 1295"/>
                <a:gd name="T37" fmla="*/ 330 h 1364"/>
                <a:gd name="T38" fmla="*/ 670 w 1295"/>
                <a:gd name="T39" fmla="*/ 303 h 1364"/>
                <a:gd name="T40" fmla="*/ 657 w 1295"/>
                <a:gd name="T41" fmla="*/ 263 h 1364"/>
                <a:gd name="T42" fmla="*/ 646 w 1295"/>
                <a:gd name="T43" fmla="*/ 221 h 1364"/>
                <a:gd name="T44" fmla="*/ 322 w 1295"/>
                <a:gd name="T45" fmla="*/ 0 h 1364"/>
                <a:gd name="T46" fmla="*/ 2 w 1295"/>
                <a:gd name="T47" fmla="*/ 222 h 1364"/>
                <a:gd name="T48" fmla="*/ 10 w 1295"/>
                <a:gd name="T49" fmla="*/ 282 h 1364"/>
                <a:gd name="T50" fmla="*/ 21 w 1295"/>
                <a:gd name="T51" fmla="*/ 343 h 1364"/>
                <a:gd name="T52" fmla="*/ 35 w 1295"/>
                <a:gd name="T53" fmla="*/ 401 h 1364"/>
                <a:gd name="T54" fmla="*/ 51 w 1295"/>
                <a:gd name="T55" fmla="*/ 458 h 1364"/>
                <a:gd name="T56" fmla="*/ 69 w 1295"/>
                <a:gd name="T57" fmla="*/ 516 h 1364"/>
                <a:gd name="T58" fmla="*/ 91 w 1295"/>
                <a:gd name="T59" fmla="*/ 571 h 1364"/>
                <a:gd name="T60" fmla="*/ 115 w 1295"/>
                <a:gd name="T61" fmla="*/ 624 h 1364"/>
                <a:gd name="T62" fmla="*/ 141 w 1295"/>
                <a:gd name="T63" fmla="*/ 678 h 1364"/>
                <a:gd name="T64" fmla="*/ 169 w 1295"/>
                <a:gd name="T65" fmla="*/ 729 h 1364"/>
                <a:gd name="T66" fmla="*/ 200 w 1295"/>
                <a:gd name="T67" fmla="*/ 779 h 1364"/>
                <a:gd name="T68" fmla="*/ 233 w 1295"/>
                <a:gd name="T69" fmla="*/ 828 h 1364"/>
                <a:gd name="T70" fmla="*/ 268 w 1295"/>
                <a:gd name="T71" fmla="*/ 874 h 1364"/>
                <a:gd name="T72" fmla="*/ 305 w 1295"/>
                <a:gd name="T73" fmla="*/ 919 h 1364"/>
                <a:gd name="T74" fmla="*/ 344 w 1295"/>
                <a:gd name="T75" fmla="*/ 962 h 1364"/>
                <a:gd name="T76" fmla="*/ 385 w 1295"/>
                <a:gd name="T77" fmla="*/ 1004 h 1364"/>
                <a:gd name="T78" fmla="*/ 428 w 1295"/>
                <a:gd name="T79" fmla="*/ 1043 h 1364"/>
                <a:gd name="T80" fmla="*/ 473 w 1295"/>
                <a:gd name="T81" fmla="*/ 1081 h 1364"/>
                <a:gd name="T82" fmla="*/ 519 w 1295"/>
                <a:gd name="T83" fmla="*/ 1116 h 1364"/>
                <a:gd name="T84" fmla="*/ 567 w 1295"/>
                <a:gd name="T85" fmla="*/ 1151 h 1364"/>
                <a:gd name="T86" fmla="*/ 616 w 1295"/>
                <a:gd name="T87" fmla="*/ 1182 h 1364"/>
                <a:gd name="T88" fmla="*/ 667 w 1295"/>
                <a:gd name="T89" fmla="*/ 1211 h 1364"/>
                <a:gd name="T90" fmla="*/ 720 w 1295"/>
                <a:gd name="T91" fmla="*/ 1237 h 1364"/>
                <a:gd name="T92" fmla="*/ 774 w 1295"/>
                <a:gd name="T93" fmla="*/ 1262 h 1364"/>
                <a:gd name="T94" fmla="*/ 828 w 1295"/>
                <a:gd name="T95" fmla="*/ 1283 h 1364"/>
                <a:gd name="T96" fmla="*/ 885 w 1295"/>
                <a:gd name="T97" fmla="*/ 1304 h 1364"/>
                <a:gd name="T98" fmla="*/ 942 w 1295"/>
                <a:gd name="T99" fmla="*/ 1321 h 1364"/>
                <a:gd name="T100" fmla="*/ 1001 w 1295"/>
                <a:gd name="T101" fmla="*/ 1335 h 1364"/>
                <a:gd name="T102" fmla="*/ 1061 w 1295"/>
                <a:gd name="T103" fmla="*/ 1346 h 1364"/>
                <a:gd name="T104" fmla="*/ 1121 w 1295"/>
                <a:gd name="T105" fmla="*/ 1355 h 1364"/>
                <a:gd name="T106" fmla="*/ 1182 w 1295"/>
                <a:gd name="T107" fmla="*/ 1361 h 1364"/>
                <a:gd name="T108" fmla="*/ 1245 w 1295"/>
                <a:gd name="T109" fmla="*/ 1364 h 1364"/>
                <a:gd name="T110" fmla="*/ 1281 w 1295"/>
                <a:gd name="T111" fmla="*/ 1364 h 1364"/>
                <a:gd name="T112" fmla="*/ 1290 w 1295"/>
                <a:gd name="T113" fmla="*/ 1362 h 1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295" h="1364">
                  <a:moveTo>
                    <a:pt x="1295" y="1362"/>
                  </a:moveTo>
                  <a:lnTo>
                    <a:pt x="1096" y="1023"/>
                  </a:lnTo>
                  <a:lnTo>
                    <a:pt x="1295" y="727"/>
                  </a:lnTo>
                  <a:lnTo>
                    <a:pt x="1276" y="728"/>
                  </a:lnTo>
                  <a:lnTo>
                    <a:pt x="1246" y="727"/>
                  </a:lnTo>
                  <a:lnTo>
                    <a:pt x="1232" y="726"/>
                  </a:lnTo>
                  <a:lnTo>
                    <a:pt x="1217" y="725"/>
                  </a:lnTo>
                  <a:lnTo>
                    <a:pt x="1187" y="722"/>
                  </a:lnTo>
                  <a:lnTo>
                    <a:pt x="1159" y="717"/>
                  </a:lnTo>
                  <a:lnTo>
                    <a:pt x="1131" y="711"/>
                  </a:lnTo>
                  <a:lnTo>
                    <a:pt x="1117" y="708"/>
                  </a:lnTo>
                  <a:lnTo>
                    <a:pt x="1103" y="704"/>
                  </a:lnTo>
                  <a:lnTo>
                    <a:pt x="1076" y="696"/>
                  </a:lnTo>
                  <a:lnTo>
                    <a:pt x="1050" y="687"/>
                  </a:lnTo>
                  <a:lnTo>
                    <a:pt x="1037" y="682"/>
                  </a:lnTo>
                  <a:lnTo>
                    <a:pt x="1023" y="677"/>
                  </a:lnTo>
                  <a:lnTo>
                    <a:pt x="998" y="665"/>
                  </a:lnTo>
                  <a:lnTo>
                    <a:pt x="973" y="653"/>
                  </a:lnTo>
                  <a:lnTo>
                    <a:pt x="961" y="646"/>
                  </a:lnTo>
                  <a:lnTo>
                    <a:pt x="949" y="638"/>
                  </a:lnTo>
                  <a:lnTo>
                    <a:pt x="925" y="623"/>
                  </a:lnTo>
                  <a:lnTo>
                    <a:pt x="902" y="608"/>
                  </a:lnTo>
                  <a:lnTo>
                    <a:pt x="891" y="600"/>
                  </a:lnTo>
                  <a:lnTo>
                    <a:pt x="880" y="591"/>
                  </a:lnTo>
                  <a:lnTo>
                    <a:pt x="858" y="574"/>
                  </a:lnTo>
                  <a:lnTo>
                    <a:pt x="837" y="556"/>
                  </a:lnTo>
                  <a:lnTo>
                    <a:pt x="818" y="537"/>
                  </a:lnTo>
                  <a:lnTo>
                    <a:pt x="799" y="517"/>
                  </a:lnTo>
                  <a:lnTo>
                    <a:pt x="790" y="506"/>
                  </a:lnTo>
                  <a:lnTo>
                    <a:pt x="781" y="496"/>
                  </a:lnTo>
                  <a:lnTo>
                    <a:pt x="764" y="473"/>
                  </a:lnTo>
                  <a:lnTo>
                    <a:pt x="747" y="451"/>
                  </a:lnTo>
                  <a:lnTo>
                    <a:pt x="732" y="428"/>
                  </a:lnTo>
                  <a:lnTo>
                    <a:pt x="725" y="417"/>
                  </a:lnTo>
                  <a:lnTo>
                    <a:pt x="718" y="405"/>
                  </a:lnTo>
                  <a:lnTo>
                    <a:pt x="703" y="380"/>
                  </a:lnTo>
                  <a:lnTo>
                    <a:pt x="691" y="355"/>
                  </a:lnTo>
                  <a:lnTo>
                    <a:pt x="680" y="330"/>
                  </a:lnTo>
                  <a:lnTo>
                    <a:pt x="675" y="316"/>
                  </a:lnTo>
                  <a:lnTo>
                    <a:pt x="670" y="303"/>
                  </a:lnTo>
                  <a:lnTo>
                    <a:pt x="661" y="276"/>
                  </a:lnTo>
                  <a:lnTo>
                    <a:pt x="657" y="263"/>
                  </a:lnTo>
                  <a:lnTo>
                    <a:pt x="653" y="249"/>
                  </a:lnTo>
                  <a:lnTo>
                    <a:pt x="646" y="221"/>
                  </a:lnTo>
                  <a:lnTo>
                    <a:pt x="641" y="193"/>
                  </a:lnTo>
                  <a:lnTo>
                    <a:pt x="322" y="0"/>
                  </a:lnTo>
                  <a:lnTo>
                    <a:pt x="0" y="191"/>
                  </a:lnTo>
                  <a:lnTo>
                    <a:pt x="2" y="222"/>
                  </a:lnTo>
                  <a:lnTo>
                    <a:pt x="6" y="252"/>
                  </a:lnTo>
                  <a:lnTo>
                    <a:pt x="10" y="282"/>
                  </a:lnTo>
                  <a:lnTo>
                    <a:pt x="15" y="312"/>
                  </a:lnTo>
                  <a:lnTo>
                    <a:pt x="21" y="343"/>
                  </a:lnTo>
                  <a:lnTo>
                    <a:pt x="27" y="372"/>
                  </a:lnTo>
                  <a:lnTo>
                    <a:pt x="35" y="401"/>
                  </a:lnTo>
                  <a:lnTo>
                    <a:pt x="42" y="430"/>
                  </a:lnTo>
                  <a:lnTo>
                    <a:pt x="51" y="458"/>
                  </a:lnTo>
                  <a:lnTo>
                    <a:pt x="60" y="488"/>
                  </a:lnTo>
                  <a:lnTo>
                    <a:pt x="69" y="516"/>
                  </a:lnTo>
                  <a:lnTo>
                    <a:pt x="81" y="543"/>
                  </a:lnTo>
                  <a:lnTo>
                    <a:pt x="91" y="571"/>
                  </a:lnTo>
                  <a:lnTo>
                    <a:pt x="103" y="598"/>
                  </a:lnTo>
                  <a:lnTo>
                    <a:pt x="115" y="624"/>
                  </a:lnTo>
                  <a:lnTo>
                    <a:pt x="128" y="652"/>
                  </a:lnTo>
                  <a:lnTo>
                    <a:pt x="141" y="678"/>
                  </a:lnTo>
                  <a:lnTo>
                    <a:pt x="155" y="704"/>
                  </a:lnTo>
                  <a:lnTo>
                    <a:pt x="169" y="729"/>
                  </a:lnTo>
                  <a:lnTo>
                    <a:pt x="184" y="754"/>
                  </a:lnTo>
                  <a:lnTo>
                    <a:pt x="200" y="779"/>
                  </a:lnTo>
                  <a:lnTo>
                    <a:pt x="216" y="803"/>
                  </a:lnTo>
                  <a:lnTo>
                    <a:pt x="233" y="828"/>
                  </a:lnTo>
                  <a:lnTo>
                    <a:pt x="251" y="851"/>
                  </a:lnTo>
                  <a:lnTo>
                    <a:pt x="268" y="874"/>
                  </a:lnTo>
                  <a:lnTo>
                    <a:pt x="287" y="897"/>
                  </a:lnTo>
                  <a:lnTo>
                    <a:pt x="305" y="919"/>
                  </a:lnTo>
                  <a:lnTo>
                    <a:pt x="324" y="941"/>
                  </a:lnTo>
                  <a:lnTo>
                    <a:pt x="344" y="962"/>
                  </a:lnTo>
                  <a:lnTo>
                    <a:pt x="364" y="984"/>
                  </a:lnTo>
                  <a:lnTo>
                    <a:pt x="385" y="1004"/>
                  </a:lnTo>
                  <a:lnTo>
                    <a:pt x="407" y="1024"/>
                  </a:lnTo>
                  <a:lnTo>
                    <a:pt x="428" y="1043"/>
                  </a:lnTo>
                  <a:lnTo>
                    <a:pt x="450" y="1062"/>
                  </a:lnTo>
                  <a:lnTo>
                    <a:pt x="473" y="1081"/>
                  </a:lnTo>
                  <a:lnTo>
                    <a:pt x="495" y="1099"/>
                  </a:lnTo>
                  <a:lnTo>
                    <a:pt x="519" y="1116"/>
                  </a:lnTo>
                  <a:lnTo>
                    <a:pt x="542" y="1134"/>
                  </a:lnTo>
                  <a:lnTo>
                    <a:pt x="567" y="1151"/>
                  </a:lnTo>
                  <a:lnTo>
                    <a:pt x="592" y="1166"/>
                  </a:lnTo>
                  <a:lnTo>
                    <a:pt x="616" y="1182"/>
                  </a:lnTo>
                  <a:lnTo>
                    <a:pt x="642" y="1196"/>
                  </a:lnTo>
                  <a:lnTo>
                    <a:pt x="667" y="1211"/>
                  </a:lnTo>
                  <a:lnTo>
                    <a:pt x="693" y="1224"/>
                  </a:lnTo>
                  <a:lnTo>
                    <a:pt x="720" y="1237"/>
                  </a:lnTo>
                  <a:lnTo>
                    <a:pt x="747" y="1250"/>
                  </a:lnTo>
                  <a:lnTo>
                    <a:pt x="774" y="1262"/>
                  </a:lnTo>
                  <a:lnTo>
                    <a:pt x="801" y="1273"/>
                  </a:lnTo>
                  <a:lnTo>
                    <a:pt x="828" y="1283"/>
                  </a:lnTo>
                  <a:lnTo>
                    <a:pt x="856" y="1294"/>
                  </a:lnTo>
                  <a:lnTo>
                    <a:pt x="885" y="1304"/>
                  </a:lnTo>
                  <a:lnTo>
                    <a:pt x="914" y="1312"/>
                  </a:lnTo>
                  <a:lnTo>
                    <a:pt x="942" y="1321"/>
                  </a:lnTo>
                  <a:lnTo>
                    <a:pt x="971" y="1328"/>
                  </a:lnTo>
                  <a:lnTo>
                    <a:pt x="1001" y="1335"/>
                  </a:lnTo>
                  <a:lnTo>
                    <a:pt x="1030" y="1341"/>
                  </a:lnTo>
                  <a:lnTo>
                    <a:pt x="1061" y="1346"/>
                  </a:lnTo>
                  <a:lnTo>
                    <a:pt x="1091" y="1351"/>
                  </a:lnTo>
                  <a:lnTo>
                    <a:pt x="1121" y="1355"/>
                  </a:lnTo>
                  <a:lnTo>
                    <a:pt x="1151" y="1358"/>
                  </a:lnTo>
                  <a:lnTo>
                    <a:pt x="1182" y="1361"/>
                  </a:lnTo>
                  <a:lnTo>
                    <a:pt x="1214" y="1363"/>
                  </a:lnTo>
                  <a:lnTo>
                    <a:pt x="1245" y="1364"/>
                  </a:lnTo>
                  <a:lnTo>
                    <a:pt x="1276" y="1364"/>
                  </a:lnTo>
                  <a:lnTo>
                    <a:pt x="1281" y="1364"/>
                  </a:lnTo>
                  <a:lnTo>
                    <a:pt x="1285" y="1363"/>
                  </a:lnTo>
                  <a:lnTo>
                    <a:pt x="1290" y="1362"/>
                  </a:lnTo>
                  <a:lnTo>
                    <a:pt x="1295" y="1362"/>
                  </a:lnTo>
                  <a:close/>
                </a:path>
              </a:pathLst>
            </a:custGeom>
            <a:solidFill>
              <a:schemeClr val="accent5"/>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35000" tIns="270000" rIns="68580" bIns="34290"/>
            <a:lstStyle/>
            <a:p>
              <a:pPr algn="ctr" eaLnBrk="1" fontAlgn="auto" hangingPunct="1">
                <a:spcBef>
                  <a:spcPts val="0"/>
                </a:spcBef>
                <a:spcAft>
                  <a:spcPts val="0"/>
                </a:spcAft>
                <a:defRPr/>
              </a:pPr>
              <a:endParaRPr lang="en-US" sz="4100" dirty="0">
                <a:solidFill>
                  <a:schemeClr val="tx1"/>
                </a:solidFill>
                <a:latin typeface="微软雅黑 Light" panose="020B0502040204020203" pitchFamily="34" charset="-122"/>
                <a:ea typeface="微软雅黑 Light" panose="020B0502040204020203" pitchFamily="34" charset="-122"/>
                <a:cs typeface="+mn-ea"/>
                <a:sym typeface="+mn-lt"/>
              </a:endParaRPr>
            </a:p>
          </p:txBody>
        </p:sp>
        <p:sp>
          <p:nvSpPr>
            <p:cNvPr id="36" name="箭头2"/>
            <p:cNvSpPr>
              <a:spLocks noChangeAspect="1"/>
            </p:cNvSpPr>
            <p:nvPr/>
          </p:nvSpPr>
          <p:spPr bwMode="auto">
            <a:xfrm>
              <a:off x="4431506" y="2752725"/>
              <a:ext cx="1528763" cy="1360885"/>
            </a:xfrm>
            <a:custGeom>
              <a:avLst/>
              <a:gdLst>
                <a:gd name="T0" fmla="*/ 0 w 1385"/>
                <a:gd name="T1" fmla="*/ 903 h 1233"/>
                <a:gd name="T2" fmla="*/ 221 w 1385"/>
                <a:gd name="T3" fmla="*/ 588 h 1233"/>
                <a:gd name="T4" fmla="*/ 262 w 1385"/>
                <a:gd name="T5" fmla="*/ 579 h 1233"/>
                <a:gd name="T6" fmla="*/ 302 w 1385"/>
                <a:gd name="T7" fmla="*/ 567 h 1233"/>
                <a:gd name="T8" fmla="*/ 354 w 1385"/>
                <a:gd name="T9" fmla="*/ 548 h 1233"/>
                <a:gd name="T10" fmla="*/ 391 w 1385"/>
                <a:gd name="T11" fmla="*/ 531 h 1233"/>
                <a:gd name="T12" fmla="*/ 427 w 1385"/>
                <a:gd name="T13" fmla="*/ 511 h 1233"/>
                <a:gd name="T14" fmla="*/ 472 w 1385"/>
                <a:gd name="T15" fmla="*/ 482 h 1233"/>
                <a:gd name="T16" fmla="*/ 506 w 1385"/>
                <a:gd name="T17" fmla="*/ 458 h 1233"/>
                <a:gd name="T18" fmla="*/ 526 w 1385"/>
                <a:gd name="T19" fmla="*/ 441 h 1233"/>
                <a:gd name="T20" fmla="*/ 546 w 1385"/>
                <a:gd name="T21" fmla="*/ 423 h 1233"/>
                <a:gd name="T22" fmla="*/ 565 w 1385"/>
                <a:gd name="T23" fmla="*/ 405 h 1233"/>
                <a:gd name="T24" fmla="*/ 584 w 1385"/>
                <a:gd name="T25" fmla="*/ 385 h 1233"/>
                <a:gd name="T26" fmla="*/ 610 w 1385"/>
                <a:gd name="T27" fmla="*/ 353 h 1233"/>
                <a:gd name="T28" fmla="*/ 642 w 1385"/>
                <a:gd name="T29" fmla="*/ 310 h 1233"/>
                <a:gd name="T30" fmla="*/ 671 w 1385"/>
                <a:gd name="T31" fmla="*/ 264 h 1233"/>
                <a:gd name="T32" fmla="*/ 689 w 1385"/>
                <a:gd name="T33" fmla="*/ 228 h 1233"/>
                <a:gd name="T34" fmla="*/ 705 w 1385"/>
                <a:gd name="T35" fmla="*/ 189 h 1233"/>
                <a:gd name="T36" fmla="*/ 723 w 1385"/>
                <a:gd name="T37" fmla="*/ 138 h 1233"/>
                <a:gd name="T38" fmla="*/ 737 w 1385"/>
                <a:gd name="T39" fmla="*/ 84 h 1233"/>
                <a:gd name="T40" fmla="*/ 746 w 1385"/>
                <a:gd name="T41" fmla="*/ 28 h 1233"/>
                <a:gd name="T42" fmla="*/ 748 w 1385"/>
                <a:gd name="T43" fmla="*/ 0 h 1233"/>
                <a:gd name="T44" fmla="*/ 1385 w 1385"/>
                <a:gd name="T45" fmla="*/ 4 h 1233"/>
                <a:gd name="T46" fmla="*/ 1382 w 1385"/>
                <a:gd name="T47" fmla="*/ 66 h 1233"/>
                <a:gd name="T48" fmla="*/ 1375 w 1385"/>
                <a:gd name="T49" fmla="*/ 126 h 1233"/>
                <a:gd name="T50" fmla="*/ 1366 w 1385"/>
                <a:gd name="T51" fmla="*/ 185 h 1233"/>
                <a:gd name="T52" fmla="*/ 1354 w 1385"/>
                <a:gd name="T53" fmla="*/ 245 h 1233"/>
                <a:gd name="T54" fmla="*/ 1339 w 1385"/>
                <a:gd name="T55" fmla="*/ 302 h 1233"/>
                <a:gd name="T56" fmla="*/ 1322 w 1385"/>
                <a:gd name="T57" fmla="*/ 359 h 1233"/>
                <a:gd name="T58" fmla="*/ 1301 w 1385"/>
                <a:gd name="T59" fmla="*/ 414 h 1233"/>
                <a:gd name="T60" fmla="*/ 1279 w 1385"/>
                <a:gd name="T61" fmla="*/ 468 h 1233"/>
                <a:gd name="T62" fmla="*/ 1255 w 1385"/>
                <a:gd name="T63" fmla="*/ 522 h 1233"/>
                <a:gd name="T64" fmla="*/ 1228 w 1385"/>
                <a:gd name="T65" fmla="*/ 573 h 1233"/>
                <a:gd name="T66" fmla="*/ 1200 w 1385"/>
                <a:gd name="T67" fmla="*/ 623 h 1233"/>
                <a:gd name="T68" fmla="*/ 1169 w 1385"/>
                <a:gd name="T69" fmla="*/ 671 h 1233"/>
                <a:gd name="T70" fmla="*/ 1135 w 1385"/>
                <a:gd name="T71" fmla="*/ 719 h 1233"/>
                <a:gd name="T72" fmla="*/ 1099 w 1385"/>
                <a:gd name="T73" fmla="*/ 764 h 1233"/>
                <a:gd name="T74" fmla="*/ 1062 w 1385"/>
                <a:gd name="T75" fmla="*/ 808 h 1233"/>
                <a:gd name="T76" fmla="*/ 1023 w 1385"/>
                <a:gd name="T77" fmla="*/ 851 h 1233"/>
                <a:gd name="T78" fmla="*/ 982 w 1385"/>
                <a:gd name="T79" fmla="*/ 891 h 1233"/>
                <a:gd name="T80" fmla="*/ 939 w 1385"/>
                <a:gd name="T81" fmla="*/ 929 h 1233"/>
                <a:gd name="T82" fmla="*/ 895 w 1385"/>
                <a:gd name="T83" fmla="*/ 965 h 1233"/>
                <a:gd name="T84" fmla="*/ 849 w 1385"/>
                <a:gd name="T85" fmla="*/ 1000 h 1233"/>
                <a:gd name="T86" fmla="*/ 801 w 1385"/>
                <a:gd name="T87" fmla="*/ 1032 h 1233"/>
                <a:gd name="T88" fmla="*/ 752 w 1385"/>
                <a:gd name="T89" fmla="*/ 1063 h 1233"/>
                <a:gd name="T90" fmla="*/ 701 w 1385"/>
                <a:gd name="T91" fmla="*/ 1090 h 1233"/>
                <a:gd name="T92" fmla="*/ 649 w 1385"/>
                <a:gd name="T93" fmla="*/ 1116 h 1233"/>
                <a:gd name="T94" fmla="*/ 595 w 1385"/>
                <a:gd name="T95" fmla="*/ 1139 h 1233"/>
                <a:gd name="T96" fmla="*/ 541 w 1385"/>
                <a:gd name="T97" fmla="*/ 1161 h 1233"/>
                <a:gd name="T98" fmla="*/ 485 w 1385"/>
                <a:gd name="T99" fmla="*/ 1180 h 1233"/>
                <a:gd name="T100" fmla="*/ 428 w 1385"/>
                <a:gd name="T101" fmla="*/ 1196 h 1233"/>
                <a:gd name="T102" fmla="*/ 370 w 1385"/>
                <a:gd name="T103" fmla="*/ 1209 h 1233"/>
                <a:gd name="T104" fmla="*/ 311 w 1385"/>
                <a:gd name="T105" fmla="*/ 1220 h 1233"/>
                <a:gd name="T106" fmla="*/ 251 w 1385"/>
                <a:gd name="T107" fmla="*/ 1228 h 1233"/>
                <a:gd name="T108" fmla="*/ 191 w 1385"/>
                <a:gd name="T109" fmla="*/ 1233 h 1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385" h="1233">
                  <a:moveTo>
                    <a:pt x="191" y="1233"/>
                  </a:moveTo>
                  <a:lnTo>
                    <a:pt x="0" y="903"/>
                  </a:lnTo>
                  <a:lnTo>
                    <a:pt x="194" y="592"/>
                  </a:lnTo>
                  <a:lnTo>
                    <a:pt x="221" y="588"/>
                  </a:lnTo>
                  <a:lnTo>
                    <a:pt x="248" y="582"/>
                  </a:lnTo>
                  <a:lnTo>
                    <a:pt x="262" y="579"/>
                  </a:lnTo>
                  <a:lnTo>
                    <a:pt x="275" y="575"/>
                  </a:lnTo>
                  <a:lnTo>
                    <a:pt x="302" y="567"/>
                  </a:lnTo>
                  <a:lnTo>
                    <a:pt x="327" y="558"/>
                  </a:lnTo>
                  <a:lnTo>
                    <a:pt x="354" y="548"/>
                  </a:lnTo>
                  <a:lnTo>
                    <a:pt x="379" y="537"/>
                  </a:lnTo>
                  <a:lnTo>
                    <a:pt x="391" y="531"/>
                  </a:lnTo>
                  <a:lnTo>
                    <a:pt x="403" y="525"/>
                  </a:lnTo>
                  <a:lnTo>
                    <a:pt x="427" y="511"/>
                  </a:lnTo>
                  <a:lnTo>
                    <a:pt x="450" y="497"/>
                  </a:lnTo>
                  <a:lnTo>
                    <a:pt x="472" y="482"/>
                  </a:lnTo>
                  <a:lnTo>
                    <a:pt x="494" y="467"/>
                  </a:lnTo>
                  <a:lnTo>
                    <a:pt x="506" y="458"/>
                  </a:lnTo>
                  <a:lnTo>
                    <a:pt x="516" y="450"/>
                  </a:lnTo>
                  <a:lnTo>
                    <a:pt x="526" y="441"/>
                  </a:lnTo>
                  <a:lnTo>
                    <a:pt x="536" y="432"/>
                  </a:lnTo>
                  <a:lnTo>
                    <a:pt x="546" y="423"/>
                  </a:lnTo>
                  <a:lnTo>
                    <a:pt x="556" y="414"/>
                  </a:lnTo>
                  <a:lnTo>
                    <a:pt x="565" y="405"/>
                  </a:lnTo>
                  <a:lnTo>
                    <a:pt x="575" y="395"/>
                  </a:lnTo>
                  <a:lnTo>
                    <a:pt x="584" y="385"/>
                  </a:lnTo>
                  <a:lnTo>
                    <a:pt x="593" y="375"/>
                  </a:lnTo>
                  <a:lnTo>
                    <a:pt x="610" y="353"/>
                  </a:lnTo>
                  <a:lnTo>
                    <a:pt x="626" y="332"/>
                  </a:lnTo>
                  <a:lnTo>
                    <a:pt x="642" y="310"/>
                  </a:lnTo>
                  <a:lnTo>
                    <a:pt x="656" y="287"/>
                  </a:lnTo>
                  <a:lnTo>
                    <a:pt x="671" y="264"/>
                  </a:lnTo>
                  <a:lnTo>
                    <a:pt x="683" y="240"/>
                  </a:lnTo>
                  <a:lnTo>
                    <a:pt x="689" y="228"/>
                  </a:lnTo>
                  <a:lnTo>
                    <a:pt x="695" y="215"/>
                  </a:lnTo>
                  <a:lnTo>
                    <a:pt x="705" y="189"/>
                  </a:lnTo>
                  <a:lnTo>
                    <a:pt x="715" y="164"/>
                  </a:lnTo>
                  <a:lnTo>
                    <a:pt x="723" y="138"/>
                  </a:lnTo>
                  <a:lnTo>
                    <a:pt x="731" y="111"/>
                  </a:lnTo>
                  <a:lnTo>
                    <a:pt x="737" y="84"/>
                  </a:lnTo>
                  <a:lnTo>
                    <a:pt x="742" y="57"/>
                  </a:lnTo>
                  <a:lnTo>
                    <a:pt x="746" y="28"/>
                  </a:lnTo>
                  <a:lnTo>
                    <a:pt x="747" y="14"/>
                  </a:lnTo>
                  <a:lnTo>
                    <a:pt x="748" y="0"/>
                  </a:lnTo>
                  <a:lnTo>
                    <a:pt x="1032" y="202"/>
                  </a:lnTo>
                  <a:lnTo>
                    <a:pt x="1385" y="4"/>
                  </a:lnTo>
                  <a:lnTo>
                    <a:pt x="1384" y="36"/>
                  </a:lnTo>
                  <a:lnTo>
                    <a:pt x="1382" y="66"/>
                  </a:lnTo>
                  <a:lnTo>
                    <a:pt x="1379" y="96"/>
                  </a:lnTo>
                  <a:lnTo>
                    <a:pt x="1375" y="126"/>
                  </a:lnTo>
                  <a:lnTo>
                    <a:pt x="1371" y="156"/>
                  </a:lnTo>
                  <a:lnTo>
                    <a:pt x="1366" y="185"/>
                  </a:lnTo>
                  <a:lnTo>
                    <a:pt x="1360" y="216"/>
                  </a:lnTo>
                  <a:lnTo>
                    <a:pt x="1354" y="245"/>
                  </a:lnTo>
                  <a:lnTo>
                    <a:pt x="1347" y="273"/>
                  </a:lnTo>
                  <a:lnTo>
                    <a:pt x="1339" y="302"/>
                  </a:lnTo>
                  <a:lnTo>
                    <a:pt x="1331" y="330"/>
                  </a:lnTo>
                  <a:lnTo>
                    <a:pt x="1322" y="359"/>
                  </a:lnTo>
                  <a:lnTo>
                    <a:pt x="1313" y="387"/>
                  </a:lnTo>
                  <a:lnTo>
                    <a:pt x="1301" y="414"/>
                  </a:lnTo>
                  <a:lnTo>
                    <a:pt x="1291" y="441"/>
                  </a:lnTo>
                  <a:lnTo>
                    <a:pt x="1279" y="468"/>
                  </a:lnTo>
                  <a:lnTo>
                    <a:pt x="1268" y="494"/>
                  </a:lnTo>
                  <a:lnTo>
                    <a:pt x="1255" y="522"/>
                  </a:lnTo>
                  <a:lnTo>
                    <a:pt x="1242" y="547"/>
                  </a:lnTo>
                  <a:lnTo>
                    <a:pt x="1228" y="573"/>
                  </a:lnTo>
                  <a:lnTo>
                    <a:pt x="1214" y="598"/>
                  </a:lnTo>
                  <a:lnTo>
                    <a:pt x="1200" y="623"/>
                  </a:lnTo>
                  <a:lnTo>
                    <a:pt x="1184" y="647"/>
                  </a:lnTo>
                  <a:lnTo>
                    <a:pt x="1169" y="671"/>
                  </a:lnTo>
                  <a:lnTo>
                    <a:pt x="1152" y="696"/>
                  </a:lnTo>
                  <a:lnTo>
                    <a:pt x="1135" y="719"/>
                  </a:lnTo>
                  <a:lnTo>
                    <a:pt x="1117" y="742"/>
                  </a:lnTo>
                  <a:lnTo>
                    <a:pt x="1099" y="764"/>
                  </a:lnTo>
                  <a:lnTo>
                    <a:pt x="1081" y="786"/>
                  </a:lnTo>
                  <a:lnTo>
                    <a:pt x="1062" y="808"/>
                  </a:lnTo>
                  <a:lnTo>
                    <a:pt x="1043" y="829"/>
                  </a:lnTo>
                  <a:lnTo>
                    <a:pt x="1023" y="851"/>
                  </a:lnTo>
                  <a:lnTo>
                    <a:pt x="1003" y="871"/>
                  </a:lnTo>
                  <a:lnTo>
                    <a:pt x="982" y="891"/>
                  </a:lnTo>
                  <a:lnTo>
                    <a:pt x="961" y="910"/>
                  </a:lnTo>
                  <a:lnTo>
                    <a:pt x="939" y="929"/>
                  </a:lnTo>
                  <a:lnTo>
                    <a:pt x="917" y="947"/>
                  </a:lnTo>
                  <a:lnTo>
                    <a:pt x="895" y="965"/>
                  </a:lnTo>
                  <a:lnTo>
                    <a:pt x="872" y="982"/>
                  </a:lnTo>
                  <a:lnTo>
                    <a:pt x="849" y="1000"/>
                  </a:lnTo>
                  <a:lnTo>
                    <a:pt x="826" y="1017"/>
                  </a:lnTo>
                  <a:lnTo>
                    <a:pt x="801" y="1032"/>
                  </a:lnTo>
                  <a:lnTo>
                    <a:pt x="776" y="1048"/>
                  </a:lnTo>
                  <a:lnTo>
                    <a:pt x="752" y="1063"/>
                  </a:lnTo>
                  <a:lnTo>
                    <a:pt x="727" y="1077"/>
                  </a:lnTo>
                  <a:lnTo>
                    <a:pt x="701" y="1090"/>
                  </a:lnTo>
                  <a:lnTo>
                    <a:pt x="676" y="1104"/>
                  </a:lnTo>
                  <a:lnTo>
                    <a:pt x="649" y="1116"/>
                  </a:lnTo>
                  <a:lnTo>
                    <a:pt x="622" y="1128"/>
                  </a:lnTo>
                  <a:lnTo>
                    <a:pt x="595" y="1139"/>
                  </a:lnTo>
                  <a:lnTo>
                    <a:pt x="568" y="1150"/>
                  </a:lnTo>
                  <a:lnTo>
                    <a:pt x="541" y="1161"/>
                  </a:lnTo>
                  <a:lnTo>
                    <a:pt x="514" y="1171"/>
                  </a:lnTo>
                  <a:lnTo>
                    <a:pt x="485" y="1180"/>
                  </a:lnTo>
                  <a:lnTo>
                    <a:pt x="456" y="1188"/>
                  </a:lnTo>
                  <a:lnTo>
                    <a:pt x="428" y="1196"/>
                  </a:lnTo>
                  <a:lnTo>
                    <a:pt x="399" y="1203"/>
                  </a:lnTo>
                  <a:lnTo>
                    <a:pt x="370" y="1209"/>
                  </a:lnTo>
                  <a:lnTo>
                    <a:pt x="340" y="1215"/>
                  </a:lnTo>
                  <a:lnTo>
                    <a:pt x="311" y="1220"/>
                  </a:lnTo>
                  <a:lnTo>
                    <a:pt x="281" y="1224"/>
                  </a:lnTo>
                  <a:lnTo>
                    <a:pt x="251" y="1228"/>
                  </a:lnTo>
                  <a:lnTo>
                    <a:pt x="221" y="1231"/>
                  </a:lnTo>
                  <a:lnTo>
                    <a:pt x="191" y="1233"/>
                  </a:lnTo>
                  <a:close/>
                </a:path>
              </a:pathLst>
            </a:custGeom>
            <a:solidFill>
              <a:schemeClr val="accent3"/>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35000" tIns="270000" rIns="68580" bIns="34290"/>
            <a:lstStyle/>
            <a:p>
              <a:pPr algn="ctr" eaLnBrk="1" fontAlgn="auto" hangingPunct="1">
                <a:spcBef>
                  <a:spcPts val="0"/>
                </a:spcBef>
                <a:spcAft>
                  <a:spcPts val="0"/>
                </a:spcAft>
                <a:defRPr/>
              </a:pPr>
              <a:endParaRPr lang="en-US" sz="4100" dirty="0">
                <a:solidFill>
                  <a:schemeClr val="tx1"/>
                </a:solidFill>
                <a:latin typeface="微软雅黑 Light" panose="020B0502040204020203" pitchFamily="34" charset="-122"/>
                <a:ea typeface="微软雅黑 Light" panose="020B0502040204020203" pitchFamily="34" charset="-122"/>
                <a:cs typeface="+mn-ea"/>
                <a:sym typeface="+mn-lt"/>
              </a:endParaRPr>
            </a:p>
          </p:txBody>
        </p:sp>
        <p:sp>
          <p:nvSpPr>
            <p:cNvPr id="37" name="文本框 16"/>
            <p:cNvSpPr txBox="1"/>
            <p:nvPr/>
          </p:nvSpPr>
          <p:spPr>
            <a:xfrm>
              <a:off x="4855687" y="3287475"/>
              <a:ext cx="822960" cy="345440"/>
            </a:xfrm>
            <a:prstGeom prst="rect">
              <a:avLst/>
            </a:prstGeom>
            <a:noFill/>
          </p:spPr>
          <p:txBody>
            <a:bodyPr wrap="none" lIns="68580" tIns="34290" rIns="68580" bIns="3429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zh-CN" altLang="en-US" sz="1800" dirty="0">
                  <a:solidFill>
                    <a:schemeClr val="tx1"/>
                  </a:solidFill>
                  <a:latin typeface="微软雅黑 Light" panose="020B0502040204020203" pitchFamily="34" charset="-122"/>
                  <a:ea typeface="微软雅黑 Light" panose="020B0502040204020203" pitchFamily="34" charset="-122"/>
                  <a:cs typeface="+mn-ea"/>
                  <a:sym typeface="+mn-lt"/>
                </a:rPr>
                <a:t>测试难</a:t>
              </a:r>
              <a:endParaRPr lang="zh-CN" altLang="en-US" sz="1800" dirty="0">
                <a:solidFill>
                  <a:schemeClr val="tx1"/>
                </a:solidFill>
                <a:latin typeface="微软雅黑 Light" panose="020B0502040204020203" pitchFamily="34" charset="-122"/>
                <a:ea typeface="微软雅黑 Light" panose="020B0502040204020203" pitchFamily="34" charset="-122"/>
                <a:cs typeface="+mn-ea"/>
                <a:sym typeface="+mn-lt"/>
              </a:endParaRPr>
            </a:p>
          </p:txBody>
        </p:sp>
        <p:sp>
          <p:nvSpPr>
            <p:cNvPr id="38" name="文本框 16"/>
            <p:cNvSpPr txBox="1"/>
            <p:nvPr/>
          </p:nvSpPr>
          <p:spPr>
            <a:xfrm>
              <a:off x="3349863" y="3260012"/>
              <a:ext cx="822960" cy="345440"/>
            </a:xfrm>
            <a:prstGeom prst="rect">
              <a:avLst/>
            </a:prstGeom>
            <a:noFill/>
          </p:spPr>
          <p:txBody>
            <a:bodyPr wrap="none" lIns="68580" tIns="34290" rIns="68580" bIns="3429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zh-CN" altLang="en-US" sz="1800" dirty="0">
                  <a:solidFill>
                    <a:schemeClr val="tx1"/>
                  </a:solidFill>
                  <a:latin typeface="微软雅黑 Light" panose="020B0502040204020203" pitchFamily="34" charset="-122"/>
                  <a:ea typeface="微软雅黑 Light" panose="020B0502040204020203" pitchFamily="34" charset="-122"/>
                  <a:cs typeface="+mn-ea"/>
                  <a:sym typeface="+mn-lt"/>
                </a:rPr>
                <a:t>创新难</a:t>
              </a:r>
              <a:endParaRPr lang="zh-CN" altLang="en-US" sz="1800" dirty="0">
                <a:solidFill>
                  <a:schemeClr val="tx1"/>
                </a:solidFill>
                <a:latin typeface="微软雅黑 Light" panose="020B0502040204020203" pitchFamily="34" charset="-122"/>
                <a:ea typeface="微软雅黑 Light" panose="020B0502040204020203" pitchFamily="34" charset="-122"/>
                <a:cs typeface="+mn-ea"/>
                <a:sym typeface="+mn-lt"/>
              </a:endParaRPr>
            </a:p>
          </p:txBody>
        </p:sp>
        <p:sp>
          <p:nvSpPr>
            <p:cNvPr id="39" name="文本框 16"/>
            <p:cNvSpPr txBox="1"/>
            <p:nvPr/>
          </p:nvSpPr>
          <p:spPr>
            <a:xfrm>
              <a:off x="3363754" y="1850153"/>
              <a:ext cx="822960" cy="345440"/>
            </a:xfrm>
            <a:prstGeom prst="rect">
              <a:avLst/>
            </a:prstGeom>
            <a:noFill/>
          </p:spPr>
          <p:txBody>
            <a:bodyPr wrap="none" lIns="68580" tIns="34290" rIns="68580" bIns="3429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zh-CN" altLang="en-US" dirty="0">
                  <a:solidFill>
                    <a:schemeClr val="tx1"/>
                  </a:solidFill>
                  <a:latin typeface="微软雅黑 Light" panose="020B0502040204020203" pitchFamily="34" charset="-122"/>
                  <a:ea typeface="微软雅黑 Light" panose="020B0502040204020203" pitchFamily="34" charset="-122"/>
                  <a:cs typeface="+mn-ea"/>
                  <a:sym typeface="+mn-lt"/>
                </a:rPr>
                <a:t>需求难</a:t>
              </a:r>
              <a:endParaRPr lang="zh-CN" altLang="en-US" dirty="0">
                <a:solidFill>
                  <a:schemeClr val="tx1"/>
                </a:solidFill>
                <a:latin typeface="微软雅黑 Light" panose="020B0502040204020203" pitchFamily="34" charset="-122"/>
                <a:ea typeface="微软雅黑 Light" panose="020B0502040204020203" pitchFamily="34" charset="-122"/>
                <a:cs typeface="+mn-ea"/>
                <a:sym typeface="+mn-lt"/>
              </a:endParaRPr>
            </a:p>
          </p:txBody>
        </p:sp>
        <p:sp>
          <p:nvSpPr>
            <p:cNvPr id="40" name="文本框 16"/>
            <p:cNvSpPr txBox="1"/>
            <p:nvPr/>
          </p:nvSpPr>
          <p:spPr>
            <a:xfrm>
              <a:off x="4956176" y="1849755"/>
              <a:ext cx="822960" cy="345440"/>
            </a:xfrm>
            <a:prstGeom prst="rect">
              <a:avLst/>
            </a:prstGeom>
            <a:noFill/>
          </p:spPr>
          <p:txBody>
            <a:bodyPr wrap="none" lIns="68580" tIns="34290" rIns="68580" bIns="3429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zh-CN" altLang="en-US" sz="1800" dirty="0">
                  <a:solidFill>
                    <a:schemeClr val="tx1"/>
                  </a:solidFill>
                  <a:latin typeface="微软雅黑 Light" panose="020B0502040204020203" pitchFamily="34" charset="-122"/>
                  <a:ea typeface="微软雅黑 Light" panose="020B0502040204020203" pitchFamily="34" charset="-122"/>
                  <a:cs typeface="+mn-ea"/>
                  <a:sym typeface="+mn-lt"/>
                </a:rPr>
                <a:t>开发难</a:t>
              </a:r>
              <a:endParaRPr lang="zh-CN" altLang="en-US" sz="1800" dirty="0">
                <a:solidFill>
                  <a:schemeClr val="tx1"/>
                </a:solidFill>
                <a:latin typeface="微软雅黑 Light" panose="020B0502040204020203" pitchFamily="34" charset="-122"/>
                <a:ea typeface="微软雅黑 Light" panose="020B0502040204020203" pitchFamily="34" charset="-122"/>
                <a:cs typeface="+mn-ea"/>
                <a:sym typeface="+mn-lt"/>
              </a:endParaRPr>
            </a:p>
          </p:txBody>
        </p:sp>
      </p:grpSp>
      <p:sp>
        <p:nvSpPr>
          <p:cNvPr id="41" name="文本框 40"/>
          <p:cNvSpPr txBox="1"/>
          <p:nvPr/>
        </p:nvSpPr>
        <p:spPr>
          <a:xfrm>
            <a:off x="3972560" y="2543810"/>
            <a:ext cx="1198880" cy="398780"/>
          </a:xfrm>
          <a:prstGeom prst="rect">
            <a:avLst/>
          </a:prstGeom>
          <a:noFill/>
        </p:spPr>
        <p:txBody>
          <a:bodyPr wrap="none" rtlCol="0">
            <a:spAutoFit/>
          </a:bodyPr>
          <a:p>
            <a:r>
              <a:rPr lang="zh-CN" altLang="en-US" sz="2000">
                <a:solidFill>
                  <a:schemeClr val="tx1"/>
                </a:solidFill>
              </a:rPr>
              <a:t>系统老化</a:t>
            </a:r>
            <a:endParaRPr lang="zh-CN" altLang="en-US" sz="2000">
              <a:solidFill>
                <a:schemeClr val="tx1"/>
              </a:solidFill>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400" fill="hold"/>
                                        <p:tgtEl>
                                          <p:spTgt spid="24"/>
                                        </p:tgtEl>
                                        <p:attrNameLst>
                                          <p:attrName>ppt_w</p:attrName>
                                        </p:attrNameLst>
                                      </p:cBhvr>
                                      <p:tavLst>
                                        <p:tav tm="0">
                                          <p:val>
                                            <p:fltVal val="0"/>
                                          </p:val>
                                        </p:tav>
                                        <p:tav tm="100000">
                                          <p:val>
                                            <p:strVal val="#ppt_w"/>
                                          </p:val>
                                        </p:tav>
                                      </p:tavLst>
                                    </p:anim>
                                    <p:anim calcmode="lin" valueType="num">
                                      <p:cBhvr>
                                        <p:cTn id="8" dur="400" fill="hold"/>
                                        <p:tgtEl>
                                          <p:spTgt spid="24"/>
                                        </p:tgtEl>
                                        <p:attrNameLst>
                                          <p:attrName>ppt_h</p:attrName>
                                        </p:attrNameLst>
                                      </p:cBhvr>
                                      <p:tavLst>
                                        <p:tav tm="0">
                                          <p:val>
                                            <p:fltVal val="0"/>
                                          </p:val>
                                        </p:tav>
                                        <p:tav tm="100000">
                                          <p:val>
                                            <p:strVal val="#ppt_h"/>
                                          </p:val>
                                        </p:tav>
                                      </p:tavLst>
                                    </p:anim>
                                    <p:animEffect transition="in" filter="fade">
                                      <p:cBhvr>
                                        <p:cTn id="9" dur="400"/>
                                        <p:tgtEl>
                                          <p:spTgt spid="24"/>
                                        </p:tgtEl>
                                      </p:cBhvr>
                                    </p:animEffect>
                                  </p:childTnLst>
                                </p:cTn>
                              </p:par>
                            </p:childTnLst>
                          </p:cTn>
                        </p:par>
                        <p:par>
                          <p:cTn id="10" fill="hold">
                            <p:stCondLst>
                              <p:cond delay="500"/>
                            </p:stCondLst>
                            <p:childTnLst>
                              <p:par>
                                <p:cTn id="11" presetID="49" presetClass="entr" presetSubtype="0" decel="100000" fill="hold" nodeType="afterEffect">
                                  <p:stCondLst>
                                    <p:cond delay="0"/>
                                  </p:stCondLst>
                                  <p:childTnLst>
                                    <p:set>
                                      <p:cBhvr>
                                        <p:cTn id="12" dur="1" fill="hold">
                                          <p:stCondLst>
                                            <p:cond delay="0"/>
                                          </p:stCondLst>
                                        </p:cTn>
                                        <p:tgtEl>
                                          <p:spTgt spid="32"/>
                                        </p:tgtEl>
                                        <p:attrNameLst>
                                          <p:attrName>style.visibility</p:attrName>
                                        </p:attrNameLst>
                                      </p:cBhvr>
                                      <p:to>
                                        <p:strVal val="visible"/>
                                      </p:to>
                                    </p:set>
                                    <p:anim calcmode="lin" valueType="num">
                                      <p:cBhvr>
                                        <p:cTn id="13" dur="750" fill="hold"/>
                                        <p:tgtEl>
                                          <p:spTgt spid="32"/>
                                        </p:tgtEl>
                                        <p:attrNameLst>
                                          <p:attrName>ppt_w</p:attrName>
                                        </p:attrNameLst>
                                      </p:cBhvr>
                                      <p:tavLst>
                                        <p:tav tm="0">
                                          <p:val>
                                            <p:fltVal val="0"/>
                                          </p:val>
                                        </p:tav>
                                        <p:tav tm="100000">
                                          <p:val>
                                            <p:strVal val="#ppt_w"/>
                                          </p:val>
                                        </p:tav>
                                      </p:tavLst>
                                    </p:anim>
                                    <p:anim calcmode="lin" valueType="num">
                                      <p:cBhvr>
                                        <p:cTn id="14" dur="750" fill="hold"/>
                                        <p:tgtEl>
                                          <p:spTgt spid="32"/>
                                        </p:tgtEl>
                                        <p:attrNameLst>
                                          <p:attrName>ppt_h</p:attrName>
                                        </p:attrNameLst>
                                      </p:cBhvr>
                                      <p:tavLst>
                                        <p:tav tm="0">
                                          <p:val>
                                            <p:fltVal val="0"/>
                                          </p:val>
                                        </p:tav>
                                        <p:tav tm="100000">
                                          <p:val>
                                            <p:strVal val="#ppt_h"/>
                                          </p:val>
                                        </p:tav>
                                      </p:tavLst>
                                    </p:anim>
                                    <p:anim calcmode="lin" valueType="num">
                                      <p:cBhvr>
                                        <p:cTn id="15" dur="750" fill="hold"/>
                                        <p:tgtEl>
                                          <p:spTgt spid="32"/>
                                        </p:tgtEl>
                                        <p:attrNameLst>
                                          <p:attrName>style.rotation</p:attrName>
                                        </p:attrNameLst>
                                      </p:cBhvr>
                                      <p:tavLst>
                                        <p:tav tm="0">
                                          <p:val>
                                            <p:fltVal val="360"/>
                                          </p:val>
                                        </p:tav>
                                        <p:tav tm="100000">
                                          <p:val>
                                            <p:fltVal val="0"/>
                                          </p:val>
                                        </p:tav>
                                      </p:tavLst>
                                    </p:anim>
                                    <p:animEffect transition="in" filter="fade">
                                      <p:cBhvr>
                                        <p:cTn id="16" dur="750"/>
                                        <p:tgtEl>
                                          <p:spTgt spid="32"/>
                                        </p:tgtEl>
                                      </p:cBhvr>
                                    </p:animEffect>
                                  </p:childTnLst>
                                </p:cTn>
                              </p:par>
                              <p:par>
                                <p:cTn id="17" presetID="12" presetClass="entr" presetSubtype="4"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anim calcmode="lin" valueType="num">
                                      <p:cBhvr additive="base">
                                        <p:cTn id="19" dur="500"/>
                                        <p:tgtEl>
                                          <p:spTgt spid="25"/>
                                        </p:tgtEl>
                                        <p:attrNameLst>
                                          <p:attrName>ppt_y</p:attrName>
                                        </p:attrNameLst>
                                      </p:cBhvr>
                                      <p:tavLst>
                                        <p:tav tm="0">
                                          <p:val>
                                            <p:strVal val="#ppt_y+#ppt_h*1.125000"/>
                                          </p:val>
                                        </p:tav>
                                        <p:tav tm="100000">
                                          <p:val>
                                            <p:strVal val="#ppt_y"/>
                                          </p:val>
                                        </p:tav>
                                      </p:tavLst>
                                    </p:anim>
                                    <p:animEffect transition="in" filter="wipe(up)">
                                      <p:cBhvr>
                                        <p:cTn id="20" dur="500"/>
                                        <p:tgtEl>
                                          <p:spTgt spid="25"/>
                                        </p:tgtEl>
                                      </p:cBhvr>
                                    </p:animEffect>
                                  </p:childTnLst>
                                </p:cTn>
                              </p:par>
                              <p:par>
                                <p:cTn id="21" presetID="12" presetClass="entr" presetSubtype="4" fill="hold" grpId="0" nodeType="withEffect">
                                  <p:stCondLst>
                                    <p:cond delay="0"/>
                                  </p:stCondLst>
                                  <p:childTnLst>
                                    <p:set>
                                      <p:cBhvr>
                                        <p:cTn id="22" dur="1" fill="hold">
                                          <p:stCondLst>
                                            <p:cond delay="0"/>
                                          </p:stCondLst>
                                        </p:cTn>
                                        <p:tgtEl>
                                          <p:spTgt spid="28"/>
                                        </p:tgtEl>
                                        <p:attrNameLst>
                                          <p:attrName>style.visibility</p:attrName>
                                        </p:attrNameLst>
                                      </p:cBhvr>
                                      <p:to>
                                        <p:strVal val="visible"/>
                                      </p:to>
                                    </p:set>
                                    <p:anim calcmode="lin" valueType="num">
                                      <p:cBhvr additive="base">
                                        <p:cTn id="23" dur="500"/>
                                        <p:tgtEl>
                                          <p:spTgt spid="28"/>
                                        </p:tgtEl>
                                        <p:attrNameLst>
                                          <p:attrName>ppt_y</p:attrName>
                                        </p:attrNameLst>
                                      </p:cBhvr>
                                      <p:tavLst>
                                        <p:tav tm="0">
                                          <p:val>
                                            <p:strVal val="#ppt_y+#ppt_h*1.125000"/>
                                          </p:val>
                                        </p:tav>
                                        <p:tav tm="100000">
                                          <p:val>
                                            <p:strVal val="#ppt_y"/>
                                          </p:val>
                                        </p:tav>
                                      </p:tavLst>
                                    </p:anim>
                                    <p:animEffect transition="in" filter="wipe(up)">
                                      <p:cBhvr>
                                        <p:cTn id="24" dur="500"/>
                                        <p:tgtEl>
                                          <p:spTgt spid="28"/>
                                        </p:tgtEl>
                                      </p:cBhvr>
                                    </p:animEffect>
                                  </p:childTnLst>
                                </p:cTn>
                              </p:par>
                              <p:par>
                                <p:cTn id="25" presetID="12" presetClass="entr" presetSubtype="4" fill="hold" grpId="0" nodeType="withEffect">
                                  <p:stCondLst>
                                    <p:cond delay="0"/>
                                  </p:stCondLst>
                                  <p:childTnLst>
                                    <p:set>
                                      <p:cBhvr>
                                        <p:cTn id="26" dur="1" fill="hold">
                                          <p:stCondLst>
                                            <p:cond delay="0"/>
                                          </p:stCondLst>
                                        </p:cTn>
                                        <p:tgtEl>
                                          <p:spTgt spid="31"/>
                                        </p:tgtEl>
                                        <p:attrNameLst>
                                          <p:attrName>style.visibility</p:attrName>
                                        </p:attrNameLst>
                                      </p:cBhvr>
                                      <p:to>
                                        <p:strVal val="visible"/>
                                      </p:to>
                                    </p:set>
                                    <p:anim calcmode="lin" valueType="num">
                                      <p:cBhvr additive="base">
                                        <p:cTn id="27" dur="500"/>
                                        <p:tgtEl>
                                          <p:spTgt spid="31"/>
                                        </p:tgtEl>
                                        <p:attrNameLst>
                                          <p:attrName>ppt_y</p:attrName>
                                        </p:attrNameLst>
                                      </p:cBhvr>
                                      <p:tavLst>
                                        <p:tav tm="0">
                                          <p:val>
                                            <p:strVal val="#ppt_y+#ppt_h*1.125000"/>
                                          </p:val>
                                        </p:tav>
                                        <p:tav tm="100000">
                                          <p:val>
                                            <p:strVal val="#ppt_y"/>
                                          </p:val>
                                        </p:tav>
                                      </p:tavLst>
                                    </p:anim>
                                    <p:animEffect transition="in" filter="wipe(up)">
                                      <p:cBhvr>
                                        <p:cTn id="28" dur="500"/>
                                        <p:tgtEl>
                                          <p:spTgt spid="31"/>
                                        </p:tgtEl>
                                      </p:cBhvr>
                                    </p:animEffect>
                                  </p:childTnLst>
                                </p:cTn>
                              </p:par>
                              <p:par>
                                <p:cTn id="29" presetID="12" presetClass="entr" presetSubtype="4" fill="hold" grpId="0" nodeType="withEffect">
                                  <p:stCondLst>
                                    <p:cond delay="0"/>
                                  </p:stCondLst>
                                  <p:childTnLst>
                                    <p:set>
                                      <p:cBhvr>
                                        <p:cTn id="30" dur="1" fill="hold">
                                          <p:stCondLst>
                                            <p:cond delay="0"/>
                                          </p:stCondLst>
                                        </p:cTn>
                                        <p:tgtEl>
                                          <p:spTgt spid="27"/>
                                        </p:tgtEl>
                                        <p:attrNameLst>
                                          <p:attrName>style.visibility</p:attrName>
                                        </p:attrNameLst>
                                      </p:cBhvr>
                                      <p:to>
                                        <p:strVal val="visible"/>
                                      </p:to>
                                    </p:set>
                                    <p:anim calcmode="lin" valueType="num">
                                      <p:cBhvr additive="base">
                                        <p:cTn id="31" dur="500"/>
                                        <p:tgtEl>
                                          <p:spTgt spid="27"/>
                                        </p:tgtEl>
                                        <p:attrNameLst>
                                          <p:attrName>ppt_y</p:attrName>
                                        </p:attrNameLst>
                                      </p:cBhvr>
                                      <p:tavLst>
                                        <p:tav tm="0">
                                          <p:val>
                                            <p:strVal val="#ppt_y+#ppt_h*1.125000"/>
                                          </p:val>
                                        </p:tav>
                                        <p:tav tm="100000">
                                          <p:val>
                                            <p:strVal val="#ppt_y"/>
                                          </p:val>
                                        </p:tav>
                                      </p:tavLst>
                                    </p:anim>
                                    <p:animEffect transition="in" filter="wipe(up)">
                                      <p:cBhvr>
                                        <p:cTn id="3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7" grpId="0"/>
      <p:bldP spid="28" grpId="0"/>
      <p:bldP spid="3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5"/>
          <p:cNvSpPr txBox="1">
            <a:spLocks noChangeArrowheads="1"/>
          </p:cNvSpPr>
          <p:nvPr/>
        </p:nvSpPr>
        <p:spPr bwMode="auto">
          <a:xfrm>
            <a:off x="934720" y="183515"/>
            <a:ext cx="3016885"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l" fontAlgn="base">
              <a:spcBef>
                <a:spcPct val="0"/>
              </a:spcBef>
              <a:spcAft>
                <a:spcPct val="0"/>
              </a:spcAft>
              <a:defRPr/>
            </a:pPr>
            <a:r>
              <a:rPr lang="en-US" altLang="zh-CN" sz="1600" dirty="0">
                <a:solidFill>
                  <a:schemeClr val="accent1"/>
                </a:solidFill>
                <a:latin typeface="+mj-ea"/>
                <a:ea typeface="+mj-ea"/>
                <a:sym typeface="+mn-ea"/>
              </a:rPr>
              <a:t>1. </a:t>
            </a:r>
            <a:r>
              <a:rPr lang="zh-CN" altLang="en-US" sz="1600" dirty="0">
                <a:solidFill>
                  <a:schemeClr val="accent1"/>
                </a:solidFill>
                <a:latin typeface="+mj-ea"/>
                <a:ea typeface="+mj-ea"/>
                <a:sym typeface="+mn-ea"/>
              </a:rPr>
              <a:t>系统</a:t>
            </a:r>
            <a:r>
              <a:rPr lang="en-US" altLang="zh-CN" sz="1600" dirty="0">
                <a:solidFill>
                  <a:schemeClr val="accent1"/>
                </a:solidFill>
                <a:latin typeface="+mj-ea"/>
                <a:ea typeface="+mj-ea"/>
                <a:sym typeface="+mn-ea"/>
              </a:rPr>
              <a:t>“</a:t>
            </a:r>
            <a:r>
              <a:rPr lang="zh-CN" altLang="en-US" sz="1600" dirty="0">
                <a:solidFill>
                  <a:schemeClr val="accent1"/>
                </a:solidFill>
                <a:latin typeface="+mj-ea"/>
                <a:ea typeface="+mj-ea"/>
                <a:sym typeface="+mn-ea"/>
              </a:rPr>
              <a:t>老化</a:t>
            </a:r>
            <a:r>
              <a:rPr lang="en-US" altLang="zh-CN" sz="1600" dirty="0">
                <a:solidFill>
                  <a:schemeClr val="accent1"/>
                </a:solidFill>
                <a:latin typeface="+mj-ea"/>
                <a:ea typeface="+mj-ea"/>
                <a:sym typeface="+mn-ea"/>
              </a:rPr>
              <a:t>”</a:t>
            </a:r>
            <a:r>
              <a:rPr lang="zh-CN" altLang="en-US" sz="1600" dirty="0">
                <a:solidFill>
                  <a:schemeClr val="accent1"/>
                </a:solidFill>
                <a:latin typeface="+mj-ea"/>
                <a:ea typeface="+mj-ea"/>
                <a:sym typeface="+mn-ea"/>
              </a:rPr>
              <a:t>是谁的</a:t>
            </a:r>
            <a:r>
              <a:rPr lang="zh-CN" altLang="en-US" sz="1600" dirty="0">
                <a:solidFill>
                  <a:schemeClr val="accent1"/>
                </a:solidFill>
                <a:latin typeface="+mj-ea"/>
                <a:ea typeface="+mj-ea"/>
                <a:sym typeface="+mn-ea"/>
              </a:rPr>
              <a:t>锅？</a:t>
            </a:r>
            <a:endParaRPr lang="zh-CN" altLang="en-US" sz="1600" dirty="0">
              <a:solidFill>
                <a:schemeClr val="accent1"/>
              </a:solidFill>
              <a:latin typeface="+mj-ea"/>
              <a:ea typeface="+mj-ea"/>
              <a:sym typeface="+mn-ea"/>
            </a:endParaRPr>
          </a:p>
        </p:txBody>
      </p:sp>
      <p:cxnSp>
        <p:nvCxnSpPr>
          <p:cNvPr id="13" name="直接连接符 12"/>
          <p:cNvCxnSpPr/>
          <p:nvPr/>
        </p:nvCxnSpPr>
        <p:spPr>
          <a:xfrm>
            <a:off x="1032788" y="522218"/>
            <a:ext cx="310126"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4" name="组合 3"/>
          <p:cNvGrpSpPr/>
          <p:nvPr/>
        </p:nvGrpSpPr>
        <p:grpSpPr>
          <a:xfrm>
            <a:off x="337511" y="183664"/>
            <a:ext cx="528375" cy="484787"/>
            <a:chOff x="1417110" y="1933669"/>
            <a:chExt cx="1827515" cy="1676757"/>
          </a:xfrm>
        </p:grpSpPr>
        <p:sp>
          <p:nvSpPr>
            <p:cNvPr id="14" name="椭圆 13"/>
            <p:cNvSpPr/>
            <p:nvPr/>
          </p:nvSpPr>
          <p:spPr>
            <a:xfrm>
              <a:off x="1491775" y="1933669"/>
              <a:ext cx="1676757" cy="1676757"/>
            </a:xfrm>
            <a:prstGeom prst="ellipse">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nvSpPr>
          <p:spPr>
            <a:xfrm>
              <a:off x="1686851" y="2118291"/>
              <a:ext cx="1307513" cy="1307513"/>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nvSpPr>
          <p:spPr>
            <a:xfrm>
              <a:off x="2772931" y="1944597"/>
              <a:ext cx="390517" cy="390517"/>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nvSpPr>
          <p:spPr>
            <a:xfrm>
              <a:off x="1417110" y="2261397"/>
              <a:ext cx="286781" cy="286781"/>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椭圆 17"/>
            <p:cNvSpPr/>
            <p:nvPr/>
          </p:nvSpPr>
          <p:spPr>
            <a:xfrm>
              <a:off x="1686851" y="3308201"/>
              <a:ext cx="220530" cy="220530"/>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椭圆 18"/>
            <p:cNvSpPr/>
            <p:nvPr/>
          </p:nvSpPr>
          <p:spPr>
            <a:xfrm>
              <a:off x="3016329" y="2979248"/>
              <a:ext cx="228296" cy="228296"/>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1" name="文本框 5"/>
          <p:cNvSpPr txBox="1">
            <a:spLocks noChangeArrowheads="1"/>
          </p:cNvSpPr>
          <p:nvPr/>
        </p:nvSpPr>
        <p:spPr bwMode="auto">
          <a:xfrm>
            <a:off x="420024" y="278417"/>
            <a:ext cx="36420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fontAlgn="base">
              <a:spcBef>
                <a:spcPct val="0"/>
              </a:spcBef>
              <a:spcAft>
                <a:spcPct val="0"/>
              </a:spcAft>
              <a:defRPr/>
            </a:pPr>
            <a:r>
              <a:rPr lang="en-US" altLang="zh-CN" sz="1200" dirty="0">
                <a:solidFill>
                  <a:schemeClr val="bg1"/>
                </a:solidFill>
                <a:latin typeface="方正兰亭黑_GBK"/>
                <a:ea typeface="方正兰亭黑_GBK"/>
              </a:rPr>
              <a:t>03</a:t>
            </a:r>
            <a:endParaRPr lang="zh-CN" altLang="en-US" sz="1200" dirty="0">
              <a:solidFill>
                <a:schemeClr val="bg1"/>
              </a:solidFill>
              <a:latin typeface="方正兰亭黑_GBK"/>
              <a:ea typeface="方正兰亭黑_GBK"/>
            </a:endParaRPr>
          </a:p>
        </p:txBody>
      </p:sp>
      <p:cxnSp>
        <p:nvCxnSpPr>
          <p:cNvPr id="5" name="直接连接符 4"/>
          <p:cNvCxnSpPr/>
          <p:nvPr/>
        </p:nvCxnSpPr>
        <p:spPr>
          <a:xfrm>
            <a:off x="5427980" y="737235"/>
            <a:ext cx="0" cy="3890010"/>
          </a:xfrm>
          <a:prstGeom prst="line">
            <a:avLst/>
          </a:prstGeom>
        </p:spPr>
        <p:style>
          <a:lnRef idx="1">
            <a:schemeClr val="accent5"/>
          </a:lnRef>
          <a:fillRef idx="0">
            <a:schemeClr val="accent5"/>
          </a:fillRef>
          <a:effectRef idx="0">
            <a:schemeClr val="accent5"/>
          </a:effectRef>
          <a:fontRef idx="minor">
            <a:schemeClr val="tx1"/>
          </a:fontRef>
        </p:style>
      </p:cxnSp>
      <p:pic>
        <p:nvPicPr>
          <p:cNvPr id="6" name="图片 5"/>
          <p:cNvPicPr>
            <a:picLocks noChangeAspect="1"/>
          </p:cNvPicPr>
          <p:nvPr/>
        </p:nvPicPr>
        <p:blipFill>
          <a:blip r:embed="rId1"/>
          <a:stretch>
            <a:fillRect/>
          </a:stretch>
        </p:blipFill>
        <p:spPr>
          <a:xfrm>
            <a:off x="86360" y="1118870"/>
            <a:ext cx="2610485" cy="1640840"/>
          </a:xfrm>
          <a:prstGeom prst="rect">
            <a:avLst/>
          </a:prstGeom>
        </p:spPr>
      </p:pic>
      <p:pic>
        <p:nvPicPr>
          <p:cNvPr id="7" name="图片 6"/>
          <p:cNvPicPr>
            <a:picLocks noChangeAspect="1"/>
          </p:cNvPicPr>
          <p:nvPr/>
        </p:nvPicPr>
        <p:blipFill>
          <a:blip r:embed="rId1"/>
          <a:stretch>
            <a:fillRect/>
          </a:stretch>
        </p:blipFill>
        <p:spPr>
          <a:xfrm>
            <a:off x="219075" y="3081020"/>
            <a:ext cx="1477645" cy="928370"/>
          </a:xfrm>
          <a:prstGeom prst="rect">
            <a:avLst/>
          </a:prstGeom>
        </p:spPr>
      </p:pic>
      <p:pic>
        <p:nvPicPr>
          <p:cNvPr id="8" name="图片 7"/>
          <p:cNvPicPr>
            <a:picLocks noChangeAspect="1"/>
          </p:cNvPicPr>
          <p:nvPr/>
        </p:nvPicPr>
        <p:blipFill>
          <a:blip r:embed="rId1"/>
          <a:stretch>
            <a:fillRect/>
          </a:stretch>
        </p:blipFill>
        <p:spPr>
          <a:xfrm>
            <a:off x="2178685" y="3039110"/>
            <a:ext cx="2526665" cy="1588135"/>
          </a:xfrm>
          <a:prstGeom prst="rect">
            <a:avLst/>
          </a:prstGeom>
        </p:spPr>
      </p:pic>
      <p:cxnSp>
        <p:nvCxnSpPr>
          <p:cNvPr id="9" name="直接箭头连接符 8"/>
          <p:cNvCxnSpPr>
            <a:stCxn id="6" idx="2"/>
            <a:endCxn id="7" idx="0"/>
          </p:cNvCxnSpPr>
          <p:nvPr/>
        </p:nvCxnSpPr>
        <p:spPr>
          <a:xfrm flipH="1">
            <a:off x="958215" y="2759710"/>
            <a:ext cx="433705" cy="32131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直接箭头连接符 10"/>
          <p:cNvCxnSpPr>
            <a:stCxn id="6" idx="2"/>
            <a:endCxn id="8" idx="0"/>
          </p:cNvCxnSpPr>
          <p:nvPr/>
        </p:nvCxnSpPr>
        <p:spPr>
          <a:xfrm>
            <a:off x="1391920" y="2759710"/>
            <a:ext cx="2050415" cy="279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文本框 11"/>
          <p:cNvSpPr txBox="1"/>
          <p:nvPr/>
        </p:nvSpPr>
        <p:spPr>
          <a:xfrm>
            <a:off x="934720" y="676910"/>
            <a:ext cx="2802255" cy="299085"/>
          </a:xfrm>
          <a:prstGeom prst="rect">
            <a:avLst/>
          </a:prstGeom>
          <a:noFill/>
        </p:spPr>
        <p:txBody>
          <a:bodyPr wrap="none" rtlCol="0">
            <a:spAutoFit/>
          </a:bodyPr>
          <a:p>
            <a:r>
              <a:rPr lang="zh-CN" altLang="en-US"/>
              <a:t>微服务架构能够防止系统变</a:t>
            </a:r>
            <a:r>
              <a:rPr lang="en-US" altLang="zh-CN"/>
              <a:t>”</a:t>
            </a:r>
            <a:r>
              <a:rPr lang="zh-CN" altLang="en-US"/>
              <a:t>老</a:t>
            </a:r>
            <a:r>
              <a:rPr lang="en-US" altLang="zh-CN"/>
              <a:t>”</a:t>
            </a:r>
            <a:r>
              <a:rPr lang="zh-CN" altLang="en-US"/>
              <a:t>吗</a:t>
            </a:r>
            <a:r>
              <a:rPr lang="en-US" altLang="zh-CN"/>
              <a:t>?</a:t>
            </a:r>
            <a:endParaRPr lang="en-US" altLang="zh-CN"/>
          </a:p>
        </p:txBody>
      </p:sp>
      <p:pic>
        <p:nvPicPr>
          <p:cNvPr id="23" name="图片 22"/>
          <p:cNvPicPr>
            <a:picLocks noChangeAspect="1"/>
          </p:cNvPicPr>
          <p:nvPr/>
        </p:nvPicPr>
        <p:blipFill>
          <a:blip r:embed="rId2"/>
          <a:stretch>
            <a:fillRect/>
          </a:stretch>
        </p:blipFill>
        <p:spPr>
          <a:xfrm>
            <a:off x="5828030" y="1297940"/>
            <a:ext cx="2502535" cy="3025775"/>
          </a:xfrm>
          <a:prstGeom prst="rect">
            <a:avLst/>
          </a:prstGeom>
        </p:spPr>
      </p:pic>
      <p:sp>
        <p:nvSpPr>
          <p:cNvPr id="24" name="文本框 23"/>
          <p:cNvSpPr txBox="1"/>
          <p:nvPr/>
        </p:nvSpPr>
        <p:spPr>
          <a:xfrm>
            <a:off x="5904230" y="676910"/>
            <a:ext cx="2552700" cy="299085"/>
          </a:xfrm>
          <a:prstGeom prst="rect">
            <a:avLst/>
          </a:prstGeom>
          <a:noFill/>
        </p:spPr>
        <p:txBody>
          <a:bodyPr wrap="none" rtlCol="0">
            <a:spAutoFit/>
          </a:bodyPr>
          <a:p>
            <a:r>
              <a:rPr lang="en-US" altLang="zh-CN"/>
              <a:t>DDD</a:t>
            </a:r>
            <a:r>
              <a:rPr lang="zh-CN" altLang="en-US"/>
              <a:t>被认为是目前</a:t>
            </a:r>
            <a:r>
              <a:rPr lang="zh-CN" altLang="en-US"/>
              <a:t>最理想的</a:t>
            </a:r>
            <a:r>
              <a:rPr lang="zh-CN" altLang="en-US"/>
              <a:t>方式</a:t>
            </a:r>
            <a:endParaRPr lang="zh-CN" altLang="en-US"/>
          </a:p>
        </p:txBody>
      </p:sp>
      <p:sp>
        <p:nvSpPr>
          <p:cNvPr id="2" name="文本框 1"/>
          <p:cNvSpPr txBox="1"/>
          <p:nvPr/>
        </p:nvSpPr>
        <p:spPr>
          <a:xfrm>
            <a:off x="934720" y="1212215"/>
            <a:ext cx="525780" cy="299085"/>
          </a:xfrm>
          <a:prstGeom prst="rect">
            <a:avLst/>
          </a:prstGeom>
          <a:noFill/>
        </p:spPr>
        <p:txBody>
          <a:bodyPr wrap="none" rtlCol="0">
            <a:spAutoFit/>
          </a:bodyPr>
          <a:p>
            <a:r>
              <a:rPr lang="zh-CN" altLang="en-US"/>
              <a:t>电商</a:t>
            </a:r>
            <a:endParaRPr lang="zh-CN" altLang="en-US"/>
          </a:p>
        </p:txBody>
      </p:sp>
      <p:sp>
        <p:nvSpPr>
          <p:cNvPr id="3" name="文本框 2"/>
          <p:cNvSpPr txBox="1"/>
          <p:nvPr/>
        </p:nvSpPr>
        <p:spPr>
          <a:xfrm>
            <a:off x="2916555" y="3121660"/>
            <a:ext cx="525780" cy="299085"/>
          </a:xfrm>
          <a:prstGeom prst="rect">
            <a:avLst/>
          </a:prstGeom>
          <a:noFill/>
        </p:spPr>
        <p:txBody>
          <a:bodyPr wrap="none" rtlCol="0">
            <a:spAutoFit/>
          </a:bodyPr>
          <a:p>
            <a:r>
              <a:rPr lang="zh-CN" altLang="en-US"/>
              <a:t>下单</a:t>
            </a:r>
            <a:endParaRPr lang="zh-CN" altLang="en-US"/>
          </a:p>
        </p:txBody>
      </p:sp>
      <p:sp>
        <p:nvSpPr>
          <p:cNvPr id="20" name="文本框 19"/>
          <p:cNvSpPr txBox="1"/>
          <p:nvPr/>
        </p:nvSpPr>
        <p:spPr>
          <a:xfrm>
            <a:off x="499745" y="3081020"/>
            <a:ext cx="525780" cy="299085"/>
          </a:xfrm>
          <a:prstGeom prst="rect">
            <a:avLst/>
          </a:prstGeom>
          <a:noFill/>
        </p:spPr>
        <p:txBody>
          <a:bodyPr wrap="none" rtlCol="0">
            <a:spAutoFit/>
          </a:bodyPr>
          <a:p>
            <a:r>
              <a:rPr lang="zh-CN" altLang="en-US"/>
              <a:t>用户</a:t>
            </a:r>
            <a:endParaRPr lang="zh-CN" altLang="en-US"/>
          </a:p>
        </p:txBody>
      </p:sp>
      <p:sp>
        <p:nvSpPr>
          <p:cNvPr id="25" name="文本框 24"/>
          <p:cNvSpPr txBox="1"/>
          <p:nvPr/>
        </p:nvSpPr>
        <p:spPr>
          <a:xfrm>
            <a:off x="2696845" y="1338580"/>
            <a:ext cx="2816225" cy="1129665"/>
          </a:xfrm>
          <a:prstGeom prst="rect">
            <a:avLst/>
          </a:prstGeom>
          <a:noFill/>
        </p:spPr>
        <p:txBody>
          <a:bodyPr wrap="square" rtlCol="0">
            <a:spAutoFit/>
          </a:bodyPr>
          <a:p>
            <a:r>
              <a:rPr lang="zh-CN" altLang="en-US"/>
              <a:t>单体架构局部业务</a:t>
            </a:r>
            <a:r>
              <a:rPr lang="zh-CN" altLang="en-US"/>
              <a:t>膨胀，</a:t>
            </a:r>
            <a:r>
              <a:rPr lang="zh-CN" altLang="en-US"/>
              <a:t>可以拆成微服务。</a:t>
            </a:r>
            <a:endParaRPr lang="zh-CN" altLang="en-US"/>
          </a:p>
          <a:p>
            <a:endParaRPr lang="zh-CN" altLang="en-US"/>
          </a:p>
          <a:p>
            <a:r>
              <a:rPr lang="zh-CN" altLang="en-US"/>
              <a:t>微服务局部业务</a:t>
            </a:r>
            <a:r>
              <a:rPr lang="zh-CN" altLang="en-US"/>
              <a:t>膨胀，拆成什么？</a:t>
            </a:r>
            <a:r>
              <a:rPr lang="zh-CN" altLang="en-US"/>
              <a:t>重构？</a:t>
            </a:r>
            <a:endParaRPr lang="zh-CN" altLang="en-US"/>
          </a:p>
        </p:txBody>
      </p:sp>
    </p:spTree>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5"/>
          <p:cNvSpPr txBox="1">
            <a:spLocks noChangeArrowheads="1"/>
          </p:cNvSpPr>
          <p:nvPr/>
        </p:nvSpPr>
        <p:spPr bwMode="auto">
          <a:xfrm>
            <a:off x="934511" y="183664"/>
            <a:ext cx="3241675" cy="33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l" fontAlgn="base">
              <a:spcBef>
                <a:spcPct val="0"/>
              </a:spcBef>
              <a:spcAft>
                <a:spcPct val="0"/>
              </a:spcAft>
              <a:defRPr/>
            </a:pPr>
            <a:r>
              <a:rPr lang="en-US" altLang="zh-CN" sz="1600" dirty="0">
                <a:solidFill>
                  <a:schemeClr val="accent1"/>
                </a:solidFill>
                <a:latin typeface="+mj-ea"/>
                <a:ea typeface="+mj-ea"/>
                <a:sym typeface="+mn-ea"/>
              </a:rPr>
              <a:t>2.</a:t>
            </a:r>
            <a:r>
              <a:rPr lang="en-US" altLang="zh-CN" sz="1600" dirty="0">
                <a:sym typeface="+mn-ea"/>
              </a:rPr>
              <a:t> </a:t>
            </a:r>
            <a:r>
              <a:rPr lang="zh-CN" altLang="en-US" sz="1600" dirty="0">
                <a:solidFill>
                  <a:schemeClr val="accent1"/>
                </a:solidFill>
                <a:latin typeface="+mj-ea"/>
                <a:ea typeface="+mj-ea"/>
                <a:sym typeface="+mn-ea"/>
              </a:rPr>
              <a:t>你和大神的代码差距到底在哪？</a:t>
            </a:r>
            <a:endParaRPr lang="zh-CN" altLang="en-US" sz="1600" dirty="0">
              <a:solidFill>
                <a:schemeClr val="accent1"/>
              </a:solidFill>
              <a:latin typeface="方正兰亭黑_GBK"/>
              <a:ea typeface="方正兰亭黑_GBK"/>
            </a:endParaRPr>
          </a:p>
        </p:txBody>
      </p:sp>
      <p:cxnSp>
        <p:nvCxnSpPr>
          <p:cNvPr id="13" name="直接连接符 12"/>
          <p:cNvCxnSpPr/>
          <p:nvPr/>
        </p:nvCxnSpPr>
        <p:spPr>
          <a:xfrm>
            <a:off x="1032788" y="522218"/>
            <a:ext cx="310126"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4" name="组合 3"/>
          <p:cNvGrpSpPr/>
          <p:nvPr/>
        </p:nvGrpSpPr>
        <p:grpSpPr>
          <a:xfrm>
            <a:off x="337511" y="183664"/>
            <a:ext cx="528375" cy="484787"/>
            <a:chOff x="1417110" y="1933669"/>
            <a:chExt cx="1827515" cy="1676757"/>
          </a:xfrm>
        </p:grpSpPr>
        <p:sp>
          <p:nvSpPr>
            <p:cNvPr id="14" name="椭圆 13"/>
            <p:cNvSpPr/>
            <p:nvPr/>
          </p:nvSpPr>
          <p:spPr>
            <a:xfrm>
              <a:off x="1491775" y="1933669"/>
              <a:ext cx="1676757" cy="1676757"/>
            </a:xfrm>
            <a:prstGeom prst="ellipse">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nvSpPr>
          <p:spPr>
            <a:xfrm>
              <a:off x="1686851" y="2118291"/>
              <a:ext cx="1307513" cy="1307513"/>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nvSpPr>
          <p:spPr>
            <a:xfrm>
              <a:off x="2772931" y="1944597"/>
              <a:ext cx="390517" cy="390517"/>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nvSpPr>
          <p:spPr>
            <a:xfrm>
              <a:off x="1417110" y="2261397"/>
              <a:ext cx="286781" cy="286781"/>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椭圆 17"/>
            <p:cNvSpPr/>
            <p:nvPr/>
          </p:nvSpPr>
          <p:spPr>
            <a:xfrm>
              <a:off x="1686851" y="3308201"/>
              <a:ext cx="220530" cy="220530"/>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椭圆 18"/>
            <p:cNvSpPr/>
            <p:nvPr/>
          </p:nvSpPr>
          <p:spPr>
            <a:xfrm>
              <a:off x="3016329" y="2979248"/>
              <a:ext cx="228296" cy="228296"/>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1" name="文本框 5"/>
          <p:cNvSpPr txBox="1">
            <a:spLocks noChangeArrowheads="1"/>
          </p:cNvSpPr>
          <p:nvPr/>
        </p:nvSpPr>
        <p:spPr bwMode="auto">
          <a:xfrm>
            <a:off x="420024" y="278417"/>
            <a:ext cx="36420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fontAlgn="base">
              <a:spcBef>
                <a:spcPct val="0"/>
              </a:spcBef>
              <a:spcAft>
                <a:spcPct val="0"/>
              </a:spcAft>
              <a:defRPr/>
            </a:pPr>
            <a:r>
              <a:rPr lang="en-US" altLang="zh-CN" sz="1200" dirty="0">
                <a:solidFill>
                  <a:schemeClr val="bg1"/>
                </a:solidFill>
                <a:latin typeface="方正兰亭黑_GBK"/>
                <a:ea typeface="方正兰亭黑_GBK"/>
              </a:rPr>
              <a:t>03</a:t>
            </a:r>
            <a:endParaRPr lang="zh-CN" altLang="en-US" sz="1200" dirty="0">
              <a:solidFill>
                <a:schemeClr val="bg1"/>
              </a:solidFill>
              <a:latin typeface="方正兰亭黑_GBK"/>
              <a:ea typeface="方正兰亭黑_GBK"/>
            </a:endParaRPr>
          </a:p>
        </p:txBody>
      </p:sp>
      <p:sp>
        <p:nvSpPr>
          <p:cNvPr id="3" name="文本框 2"/>
          <p:cNvSpPr txBox="1"/>
          <p:nvPr/>
        </p:nvSpPr>
        <p:spPr>
          <a:xfrm>
            <a:off x="419735" y="869950"/>
            <a:ext cx="3383280" cy="275590"/>
          </a:xfrm>
          <a:prstGeom prst="rect">
            <a:avLst/>
          </a:prstGeom>
          <a:noFill/>
          <a:ln>
            <a:solidFill>
              <a:schemeClr val="tx1"/>
            </a:solidFill>
          </a:ln>
        </p:spPr>
        <p:txBody>
          <a:bodyPr wrap="none" rtlCol="0">
            <a:spAutoFit/>
          </a:bodyPr>
          <a:p>
            <a:pPr algn="l"/>
            <a:r>
              <a:rPr lang="zh-CN" altLang="en-US" sz="1200">
                <a:solidFill>
                  <a:srgbClr val="FF0000"/>
                </a:solidFill>
              </a:rPr>
              <a:t>业务需求</a:t>
            </a:r>
            <a:r>
              <a:rPr lang="zh-CN" altLang="en-US" sz="1200"/>
              <a:t>：用户购买商品后，向商家进行支付。</a:t>
            </a:r>
            <a:endParaRPr lang="zh-CN" altLang="en-US" sz="1200"/>
          </a:p>
        </p:txBody>
      </p:sp>
      <p:sp>
        <p:nvSpPr>
          <p:cNvPr id="6" name="文本框 5"/>
          <p:cNvSpPr txBox="1"/>
          <p:nvPr/>
        </p:nvSpPr>
        <p:spPr>
          <a:xfrm>
            <a:off x="415290" y="1631315"/>
            <a:ext cx="4375150" cy="1014730"/>
          </a:xfrm>
          <a:prstGeom prst="rect">
            <a:avLst/>
          </a:prstGeom>
          <a:noFill/>
          <a:ln>
            <a:solidFill>
              <a:schemeClr val="tx1"/>
            </a:solidFill>
          </a:ln>
        </p:spPr>
        <p:txBody>
          <a:bodyPr wrap="none" rtlCol="0">
            <a:spAutoFit/>
          </a:bodyPr>
          <a:p>
            <a:pPr algn="l"/>
            <a:r>
              <a:rPr lang="zh-CN" altLang="en-US" sz="1200">
                <a:solidFill>
                  <a:srgbClr val="FF0000"/>
                </a:solidFill>
              </a:rPr>
              <a:t>产品设计</a:t>
            </a:r>
            <a:r>
              <a:rPr lang="zh-CN" altLang="en-US" sz="1200"/>
              <a:t>：实现步骤拆解：</a:t>
            </a:r>
            <a:endParaRPr lang="zh-CN" altLang="en-US" sz="1200"/>
          </a:p>
          <a:p>
            <a:pPr algn="l"/>
            <a:r>
              <a:rPr lang="zh-CN" altLang="en-US" sz="1200"/>
              <a:t>1、 从数据库中查出用户和商户的账户信息。</a:t>
            </a:r>
            <a:endParaRPr lang="zh-CN" altLang="en-US" sz="1200"/>
          </a:p>
          <a:p>
            <a:pPr algn="l"/>
            <a:r>
              <a:rPr lang="zh-CN" altLang="en-US" sz="1200"/>
              <a:t>2、调用风控系统的微服务，进行风险评估。</a:t>
            </a:r>
            <a:endParaRPr lang="zh-CN" altLang="en-US" sz="1200"/>
          </a:p>
          <a:p>
            <a:pPr algn="l"/>
            <a:r>
              <a:rPr lang="zh-CN" altLang="en-US" sz="1200"/>
              <a:t>3、实现转入转出操作，计算双方的金额变化，保存到数据库。</a:t>
            </a:r>
            <a:endParaRPr lang="zh-CN" altLang="en-US" sz="1200"/>
          </a:p>
          <a:p>
            <a:pPr algn="l"/>
            <a:r>
              <a:rPr lang="zh-CN" altLang="en-US" sz="1200"/>
              <a:t>4、发送交易情况给kafka，进行后续审计和风控。</a:t>
            </a:r>
            <a:endParaRPr lang="zh-CN" altLang="en-US" sz="1200"/>
          </a:p>
        </p:txBody>
      </p:sp>
      <p:sp>
        <p:nvSpPr>
          <p:cNvPr id="8" name="文本框 7"/>
          <p:cNvSpPr txBox="1"/>
          <p:nvPr/>
        </p:nvSpPr>
        <p:spPr>
          <a:xfrm>
            <a:off x="269240" y="3605530"/>
            <a:ext cx="1837690" cy="275590"/>
          </a:xfrm>
          <a:prstGeom prst="rect">
            <a:avLst/>
          </a:prstGeom>
          <a:noFill/>
          <a:ln>
            <a:solidFill>
              <a:schemeClr val="tx1"/>
            </a:solidFill>
          </a:ln>
        </p:spPr>
        <p:txBody>
          <a:bodyPr wrap="square" rtlCol="0">
            <a:spAutoFit/>
          </a:bodyPr>
          <a:p>
            <a:r>
              <a:rPr lang="zh-CN" altLang="en-US" sz="1200">
                <a:solidFill>
                  <a:srgbClr val="FF0000"/>
                </a:solidFill>
              </a:rPr>
              <a:t>开发</a:t>
            </a:r>
            <a:r>
              <a:rPr lang="zh-CN" altLang="en-US" sz="1200"/>
              <a:t>：</a:t>
            </a:r>
            <a:r>
              <a:rPr lang="en-US" altLang="zh-CN" sz="1200"/>
              <a:t>MVC </a:t>
            </a:r>
            <a:r>
              <a:rPr lang="zh-CN" altLang="en-US" sz="1200"/>
              <a:t>随手就</a:t>
            </a:r>
            <a:r>
              <a:rPr lang="zh-CN" altLang="en-US" sz="1200"/>
              <a:t>来</a:t>
            </a:r>
            <a:endParaRPr lang="zh-CN" altLang="en-US" sz="1200"/>
          </a:p>
        </p:txBody>
      </p:sp>
      <p:sp>
        <p:nvSpPr>
          <p:cNvPr id="7" name="文本框 6"/>
          <p:cNvSpPr txBox="1"/>
          <p:nvPr/>
        </p:nvSpPr>
        <p:spPr>
          <a:xfrm>
            <a:off x="2315845" y="2655570"/>
            <a:ext cx="2434590" cy="2614930"/>
          </a:xfrm>
          <a:prstGeom prst="rect">
            <a:avLst/>
          </a:prstGeom>
          <a:noFill/>
          <a:ln>
            <a:solidFill>
              <a:schemeClr val="tx1"/>
            </a:solidFill>
          </a:ln>
        </p:spPr>
        <p:txBody>
          <a:bodyPr wrap="square" rtlCol="0">
            <a:spAutoFit/>
          </a:bodyPr>
          <a:p>
            <a:pPr algn="l"/>
            <a:r>
              <a:rPr lang="zh-CN" altLang="en-US" sz="400"/>
              <a:t>public class PaymentController{</a:t>
            </a:r>
            <a:endParaRPr lang="zh-CN" altLang="en-US" sz="400"/>
          </a:p>
          <a:p>
            <a:pPr algn="l"/>
            <a:r>
              <a:rPr lang="zh-CN" altLang="en-US" sz="400"/>
              <a:t>    private PayService payService;</a:t>
            </a:r>
            <a:endParaRPr lang="zh-CN" altLang="en-US" sz="400"/>
          </a:p>
          <a:p>
            <a:pPr algn="l"/>
            <a:r>
              <a:rPr lang="zh-CN" altLang="en-US" sz="400"/>
              <a:t>    public Result pay(String merchantAccount,BigDecimal amount){</a:t>
            </a:r>
            <a:endParaRPr lang="zh-CN" altLang="en-US" sz="400"/>
          </a:p>
          <a:p>
            <a:pPr algn="l"/>
            <a:r>
              <a:rPr lang="zh-CN" altLang="en-US" sz="400"/>
              <a:t>        Long userId = (Long) session.getAttribute("userId");</a:t>
            </a:r>
            <a:endParaRPr lang="zh-CN" altLang="en-US" sz="400"/>
          </a:p>
          <a:p>
            <a:pPr algn="l"/>
            <a:r>
              <a:rPr lang="en-US" altLang="zh-CN" sz="400"/>
              <a:t>       </a:t>
            </a:r>
            <a:r>
              <a:rPr lang="zh-CN" altLang="en-US" sz="400"/>
              <a:t>return payService.pay(userId, merchantAccount, amount);</a:t>
            </a:r>
            <a:endParaRPr lang="zh-CN" altLang="en-US" sz="400"/>
          </a:p>
          <a:p>
            <a:pPr algn="l"/>
            <a:r>
              <a:rPr lang="zh-CN" altLang="en-US" sz="400"/>
              <a:t>    }</a:t>
            </a:r>
            <a:endParaRPr lang="zh-CN" altLang="en-US" sz="400"/>
          </a:p>
          <a:p>
            <a:pPr algn="l"/>
            <a:r>
              <a:rPr lang="zh-CN" altLang="en-US" sz="400"/>
              <a:t>}</a:t>
            </a:r>
            <a:endParaRPr lang="zh-CN" altLang="en-US" sz="400"/>
          </a:p>
          <a:p>
            <a:pPr algn="l"/>
            <a:endParaRPr lang="zh-CN" altLang="en-US" sz="400"/>
          </a:p>
          <a:p>
            <a:pPr algn="l"/>
            <a:r>
              <a:rPr lang="zh-CN" altLang="en-US" sz="400"/>
              <a:t>public class PayServiceImpl extends PayService{</a:t>
            </a:r>
            <a:endParaRPr lang="zh-CN" altLang="en-US" sz="400"/>
          </a:p>
          <a:p>
            <a:pPr algn="l"/>
            <a:r>
              <a:rPr lang="zh-CN" altLang="en-US" sz="400"/>
              <a:t>    private AccountDao accountDao;//操作数据库</a:t>
            </a:r>
            <a:endParaRPr lang="zh-CN" altLang="en-US" sz="400"/>
          </a:p>
          <a:p>
            <a:pPr algn="l"/>
            <a:r>
              <a:rPr lang="zh-CN" altLang="en-US" sz="400"/>
              <a:t>    private KafkaTemplate&lt;String, String&gt; kafkaTemplate;//操作kafka</a:t>
            </a:r>
            <a:endParaRPr lang="zh-CN" altLang="en-US" sz="400"/>
          </a:p>
          <a:p>
            <a:pPr algn="l"/>
            <a:r>
              <a:rPr lang="zh-CN" altLang="en-US" sz="400"/>
              <a:t>    private RiskCheckService riskCheckService;//风控微服务接口</a:t>
            </a:r>
            <a:endParaRPr lang="zh-CN" altLang="en-US" sz="400"/>
          </a:p>
          <a:p>
            <a:pPr algn="l"/>
            <a:r>
              <a:rPr lang="zh-CN" altLang="en-US" sz="400"/>
              <a:t>    public Result pay(Long userId,String merchantAccount,BigDecimal amount){</a:t>
            </a:r>
            <a:endParaRPr lang="zh-CN" altLang="en-US" sz="400"/>
          </a:p>
          <a:p>
            <a:pPr algn="l"/>
            <a:r>
              <a:rPr lang="zh-CN" altLang="en-US" sz="400"/>
              <a:t>        // 1. 从数据库读取数据</a:t>
            </a:r>
            <a:endParaRPr lang="zh-CN" altLang="en-US" sz="400"/>
          </a:p>
          <a:p>
            <a:pPr algn="l"/>
            <a:r>
              <a:rPr lang="zh-CN" altLang="en-US" sz="400"/>
              <a:t>        AccountDO clientDO = accountDAO.selectByUserId(userId);</a:t>
            </a:r>
            <a:endParaRPr lang="zh-CN" altLang="en-US" sz="400"/>
          </a:p>
          <a:p>
            <a:pPr algn="l"/>
            <a:r>
              <a:rPr lang="zh-CN" altLang="en-US" sz="400"/>
              <a:t>        AccountDO merchantDO =</a:t>
            </a:r>
            <a:endParaRPr lang="zh-CN" altLang="en-US" sz="400"/>
          </a:p>
          <a:p>
            <a:pPr algn="l"/>
            <a:r>
              <a:rPr lang="zh-CN" altLang="en-US" sz="400"/>
              <a:t>        accountDAO.selectByAccountNumber(merchantAccount);</a:t>
            </a:r>
            <a:endParaRPr lang="zh-CN" altLang="en-US" sz="400"/>
          </a:p>
          <a:p>
            <a:pPr algn="l"/>
            <a:r>
              <a:rPr lang="zh-CN" altLang="en-US" sz="400"/>
              <a:t>        // 2. 业务参数校验</a:t>
            </a:r>
            <a:endParaRPr lang="zh-CN" altLang="en-US" sz="400"/>
          </a:p>
          <a:p>
            <a:pPr algn="l"/>
            <a:r>
              <a:rPr lang="zh-CN" altLang="en-US" sz="400"/>
              <a:t>        if (amount&gt;(clientDO.getAvailable()) {</a:t>
            </a:r>
            <a:endParaRPr lang="zh-CN" altLang="en-US" sz="400"/>
          </a:p>
          <a:p>
            <a:pPr algn="l"/>
            <a:r>
              <a:rPr lang="zh-CN" altLang="en-US" sz="400"/>
              <a:t>        	throw new NoMoneyException();</a:t>
            </a:r>
            <a:endParaRPr lang="zh-CN" altLang="en-US" sz="400"/>
          </a:p>
          <a:p>
            <a:pPr algn="l"/>
            <a:r>
              <a:rPr lang="zh-CN" altLang="en-US" sz="400"/>
              <a:t>        }</a:t>
            </a:r>
            <a:endParaRPr lang="zh-CN" altLang="en-US" sz="400"/>
          </a:p>
          <a:p>
            <a:pPr algn="l"/>
            <a:r>
              <a:rPr lang="zh-CN" altLang="en-US" sz="400"/>
              <a:t>        // 3. 调用风控微服务</a:t>
            </a:r>
            <a:endParaRPr lang="zh-CN" altLang="en-US" sz="400"/>
          </a:p>
          <a:p>
            <a:pPr algn="l"/>
            <a:r>
              <a:rPr lang="zh-CN" altLang="en-US" sz="400"/>
              <a:t>        RiskCode riskCode = riskCheckService.checkPayment(...);</a:t>
            </a:r>
            <a:endParaRPr lang="zh-CN" altLang="en-US" sz="400"/>
          </a:p>
          <a:p>
            <a:pPr algn="l"/>
            <a:r>
              <a:rPr lang="zh-CN" altLang="en-US" sz="400"/>
              <a:t>        // 4. 检查交易合法性</a:t>
            </a:r>
            <a:endParaRPr lang="zh-CN" altLang="en-US" sz="400"/>
          </a:p>
          <a:p>
            <a:pPr algn="l"/>
            <a:r>
              <a:rPr lang="zh-CN" altLang="en-US" sz="400"/>
              <a:t>        if("0000"!= riskCode){</a:t>
            </a:r>
            <a:endParaRPr lang="zh-CN" altLang="en-US" sz="400"/>
          </a:p>
          <a:p>
            <a:pPr algn="l"/>
            <a:r>
              <a:rPr lang="zh-CN" altLang="en-US" sz="400"/>
              <a:t>            throw new InvalideOperException();</a:t>
            </a:r>
            <a:endParaRPr lang="zh-CN" altLang="en-US" sz="400"/>
          </a:p>
          <a:p>
            <a:pPr algn="l"/>
            <a:r>
              <a:rPr lang="zh-CN" altLang="en-US" sz="400"/>
              <a:t>        }</a:t>
            </a:r>
            <a:endParaRPr lang="zh-CN" altLang="en-US" sz="400"/>
          </a:p>
          <a:p>
            <a:pPr algn="l"/>
            <a:r>
              <a:rPr lang="zh-CN" altLang="en-US" sz="400"/>
              <a:t>        // 5. 计算新值，并且更新字段</a:t>
            </a:r>
            <a:endParaRPr lang="zh-CN" altLang="en-US" sz="400"/>
          </a:p>
          <a:p>
            <a:pPr algn="l"/>
            <a:r>
              <a:rPr lang="zh-CN" altLang="en-US" sz="400"/>
              <a:t>        BigDecimal newSource = clientDO.getAvailable().subtract(amount);</a:t>
            </a:r>
            <a:endParaRPr lang="zh-CN" altLang="en-US" sz="400"/>
          </a:p>
          <a:p>
            <a:pPr algn="l"/>
            <a:r>
              <a:rPr lang="zh-CN" altLang="en-US" sz="400"/>
              <a:t>        BigDecimal newTarget = merchantDO.getAvailable().add(amount);</a:t>
            </a:r>
            <a:endParaRPr lang="zh-CN" altLang="en-US" sz="400"/>
          </a:p>
          <a:p>
            <a:pPr algn="l"/>
            <a:r>
              <a:rPr lang="zh-CN" altLang="en-US" sz="400"/>
              <a:t>        clientDO.setAvailable(newSource);</a:t>
            </a:r>
            <a:endParaRPr lang="zh-CN" altLang="en-US" sz="400"/>
          </a:p>
          <a:p>
            <a:pPr algn="l"/>
            <a:r>
              <a:rPr lang="zh-CN" altLang="en-US" sz="400"/>
              <a:t>        merchantDO.setAvailable(newTarget);</a:t>
            </a:r>
            <a:endParaRPr lang="zh-CN" altLang="en-US" sz="400"/>
          </a:p>
          <a:p>
            <a:pPr algn="l"/>
            <a:r>
              <a:rPr lang="zh-CN" altLang="en-US" sz="400"/>
              <a:t>        // 6. 更新到数据库</a:t>
            </a:r>
            <a:endParaRPr lang="zh-CN" altLang="en-US" sz="400"/>
          </a:p>
          <a:p>
            <a:pPr algn="l"/>
            <a:r>
              <a:rPr lang="zh-CN" altLang="en-US" sz="400"/>
              <a:t>        accountDAO.update(clientDO);</a:t>
            </a:r>
            <a:endParaRPr lang="zh-CN" altLang="en-US" sz="400"/>
          </a:p>
          <a:p>
            <a:pPr algn="l"/>
            <a:r>
              <a:rPr lang="zh-CN" altLang="en-US" sz="400"/>
              <a:t>        accountDAO.update(merchantDO);</a:t>
            </a:r>
            <a:endParaRPr lang="zh-CN" altLang="en-US" sz="400"/>
          </a:p>
          <a:p>
            <a:pPr algn="l"/>
            <a:r>
              <a:rPr lang="zh-CN" altLang="en-US" sz="400"/>
              <a:t>        // 7. 发送审计消息</a:t>
            </a:r>
            <a:endParaRPr lang="zh-CN" altLang="en-US" sz="400"/>
          </a:p>
          <a:p>
            <a:pPr algn="l"/>
            <a:r>
              <a:rPr lang="zh-CN" altLang="en-US" sz="400"/>
              <a:t>        String message = sourceUserId + "," + targetAccountNumber + "," + targetAmount;</a:t>
            </a:r>
            <a:endParaRPr lang="zh-CN" altLang="en-US" sz="400"/>
          </a:p>
          <a:p>
            <a:pPr algn="l"/>
            <a:r>
              <a:rPr lang="zh-CN" altLang="en-US" sz="400"/>
              <a:t>        kafkaTemplate.send(TOPIC_AUDIT_LOG, message);</a:t>
            </a:r>
            <a:endParaRPr lang="zh-CN" altLang="en-US" sz="400"/>
          </a:p>
          <a:p>
            <a:pPr algn="l"/>
            <a:r>
              <a:rPr lang="zh-CN" altLang="en-US" sz="400"/>
              <a:t>        return Result.SUCCESS;</a:t>
            </a:r>
            <a:endParaRPr lang="zh-CN" altLang="en-US" sz="400"/>
          </a:p>
          <a:p>
            <a:pPr algn="l"/>
            <a:r>
              <a:rPr lang="zh-CN" altLang="en-US" sz="400"/>
              <a:t>    }</a:t>
            </a:r>
            <a:endParaRPr lang="zh-CN" altLang="en-US" sz="400"/>
          </a:p>
          <a:p>
            <a:pPr algn="l"/>
            <a:r>
              <a:rPr lang="zh-CN" altLang="en-US" sz="400"/>
              <a:t>}</a:t>
            </a:r>
            <a:endParaRPr lang="zh-CN" altLang="en-US" sz="400"/>
          </a:p>
        </p:txBody>
      </p:sp>
      <p:sp>
        <p:nvSpPr>
          <p:cNvPr id="20" name="下箭头 19"/>
          <p:cNvSpPr/>
          <p:nvPr/>
        </p:nvSpPr>
        <p:spPr>
          <a:xfrm>
            <a:off x="866140" y="1185545"/>
            <a:ext cx="229870" cy="43624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2" name="下箭头 21"/>
          <p:cNvSpPr/>
          <p:nvPr/>
        </p:nvSpPr>
        <p:spPr>
          <a:xfrm>
            <a:off x="842645" y="2749550"/>
            <a:ext cx="229870" cy="7524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4" name="文本框 23"/>
          <p:cNvSpPr txBox="1"/>
          <p:nvPr/>
        </p:nvSpPr>
        <p:spPr>
          <a:xfrm>
            <a:off x="5401945" y="730250"/>
            <a:ext cx="3434080" cy="583565"/>
          </a:xfrm>
          <a:prstGeom prst="rect">
            <a:avLst/>
          </a:prstGeom>
          <a:noFill/>
        </p:spPr>
        <p:txBody>
          <a:bodyPr wrap="none" rtlCol="0">
            <a:spAutoFit/>
          </a:bodyPr>
          <a:p>
            <a:r>
              <a:rPr lang="zh-CN" altLang="en-US" sz="3200">
                <a:solidFill>
                  <a:srgbClr val="FF0000"/>
                </a:solidFill>
                <a:latin typeface="隶书" panose="02010509060101010101" charset="-122"/>
                <a:ea typeface="隶书" panose="02010509060101010101" charset="-122"/>
              </a:rPr>
              <a:t>这代码有问题吗？</a:t>
            </a:r>
            <a:endParaRPr lang="zh-CN" altLang="en-US" sz="1200">
              <a:solidFill>
                <a:schemeClr val="tx1"/>
              </a:solidFill>
            </a:endParaRPr>
          </a:p>
        </p:txBody>
      </p:sp>
      <p:sp>
        <p:nvSpPr>
          <p:cNvPr id="2" name="文本框 1"/>
          <p:cNvSpPr txBox="1"/>
          <p:nvPr/>
        </p:nvSpPr>
        <p:spPr>
          <a:xfrm>
            <a:off x="5479415" y="1762760"/>
            <a:ext cx="3698875" cy="2584450"/>
          </a:xfrm>
          <a:prstGeom prst="rect">
            <a:avLst/>
          </a:prstGeom>
          <a:noFill/>
        </p:spPr>
        <p:txBody>
          <a:bodyPr wrap="none" rtlCol="0">
            <a:spAutoFit/>
          </a:bodyPr>
          <a:p>
            <a:r>
              <a:rPr lang="zh-CN" altLang="en-US"/>
              <a:t>高质量代码的标准：</a:t>
            </a:r>
            <a:r>
              <a:rPr lang="en-US" altLang="zh-CN"/>
              <a:t> </a:t>
            </a:r>
            <a:r>
              <a:rPr lang="zh-CN" altLang="en-US"/>
              <a:t>高内聚，</a:t>
            </a:r>
            <a:r>
              <a:rPr lang="zh-CN" altLang="en-US"/>
              <a:t>低耦合。</a:t>
            </a:r>
            <a:endParaRPr lang="zh-CN" altLang="en-US"/>
          </a:p>
          <a:p>
            <a:endParaRPr lang="zh-CN" altLang="en-US"/>
          </a:p>
          <a:p>
            <a:r>
              <a:rPr lang="zh-CN" altLang="en-US">
                <a:solidFill>
                  <a:srgbClr val="FF0000"/>
                </a:solidFill>
              </a:rPr>
              <a:t>问题</a:t>
            </a:r>
            <a:r>
              <a:rPr lang="en-US" altLang="zh-CN">
                <a:solidFill>
                  <a:srgbClr val="FF0000"/>
                </a:solidFill>
              </a:rPr>
              <a:t>1</a:t>
            </a:r>
            <a:r>
              <a:rPr lang="zh-CN" altLang="en-US"/>
              <a:t>：可维护性差：很多与业务无关的模块</a:t>
            </a:r>
            <a:endParaRPr lang="zh-CN" altLang="en-US"/>
          </a:p>
          <a:p>
            <a:r>
              <a:rPr lang="zh-CN" altLang="en-US"/>
              <a:t>都会影响这一部分</a:t>
            </a:r>
            <a:r>
              <a:rPr lang="zh-CN" altLang="en-US"/>
              <a:t>业务。</a:t>
            </a:r>
            <a:endParaRPr lang="zh-CN" altLang="en-US"/>
          </a:p>
          <a:p>
            <a:r>
              <a:rPr lang="zh-CN" altLang="en-US">
                <a:solidFill>
                  <a:srgbClr val="FF0000"/>
                </a:solidFill>
              </a:rPr>
              <a:t>问题</a:t>
            </a:r>
            <a:r>
              <a:rPr lang="en-US" altLang="zh-CN">
                <a:solidFill>
                  <a:srgbClr val="FF0000"/>
                </a:solidFill>
              </a:rPr>
              <a:t>2</a:t>
            </a:r>
            <a:r>
              <a:rPr lang="zh-CN" altLang="en-US"/>
              <a:t>：可拓展性差：业务逻辑与数据存储相互</a:t>
            </a:r>
            <a:endParaRPr lang="zh-CN" altLang="en-US"/>
          </a:p>
          <a:p>
            <a:r>
              <a:rPr lang="zh-CN" altLang="en-US"/>
              <a:t>依赖，基本无法</a:t>
            </a:r>
            <a:r>
              <a:rPr lang="zh-CN" altLang="en-US"/>
              <a:t>复用</a:t>
            </a:r>
            <a:endParaRPr lang="zh-CN" altLang="en-US"/>
          </a:p>
          <a:p>
            <a:r>
              <a:rPr lang="zh-CN" altLang="en-US">
                <a:solidFill>
                  <a:srgbClr val="FF0000"/>
                </a:solidFill>
              </a:rPr>
              <a:t>问题</a:t>
            </a:r>
            <a:r>
              <a:rPr lang="en-US" altLang="zh-CN">
                <a:solidFill>
                  <a:srgbClr val="FF0000"/>
                </a:solidFill>
              </a:rPr>
              <a:t>3</a:t>
            </a:r>
            <a:r>
              <a:rPr lang="zh-CN" altLang="en-US"/>
              <a:t>：可测试性差：系统与基础设施强耦合，</a:t>
            </a:r>
            <a:endParaRPr lang="zh-CN" altLang="en-US"/>
          </a:p>
          <a:p>
            <a:r>
              <a:rPr lang="zh-CN" altLang="en-US"/>
              <a:t>测试环境难搭建。流水帐式的业务代码，</a:t>
            </a:r>
            <a:r>
              <a:rPr lang="zh-CN" altLang="en-US"/>
              <a:t>无法</a:t>
            </a:r>
            <a:endParaRPr lang="zh-CN" altLang="en-US"/>
          </a:p>
          <a:p>
            <a:r>
              <a:rPr lang="zh-CN" altLang="en-US"/>
              <a:t>单元</a:t>
            </a:r>
            <a:r>
              <a:rPr lang="zh-CN" altLang="en-US"/>
              <a:t>测试。</a:t>
            </a:r>
            <a:endParaRPr lang="zh-CN" altLang="en-US"/>
          </a:p>
          <a:p>
            <a:endParaRPr lang="zh-CN" altLang="en-US"/>
          </a:p>
          <a:p>
            <a:r>
              <a:rPr lang="zh-CN" altLang="en-US">
                <a:solidFill>
                  <a:srgbClr val="FF0000"/>
                </a:solidFill>
              </a:rPr>
              <a:t>最后的结果</a:t>
            </a:r>
            <a:r>
              <a:rPr lang="zh-CN" altLang="en-US"/>
              <a:t>：几次迭代以后，这段代码将</a:t>
            </a:r>
            <a:r>
              <a:rPr lang="zh-CN" altLang="en-US"/>
              <a:t>成为</a:t>
            </a:r>
            <a:endParaRPr lang="zh-CN" altLang="en-US"/>
          </a:p>
          <a:p>
            <a:r>
              <a:rPr lang="zh-CN" altLang="en-US"/>
              <a:t>一个可怕的</a:t>
            </a:r>
            <a:r>
              <a:rPr lang="zh-CN" altLang="en-US"/>
              <a:t>黑洞。</a:t>
            </a:r>
            <a:endParaRPr lang="zh-CN" altLang="en-US"/>
          </a:p>
        </p:txBody>
      </p:sp>
    </p:spTree>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5"/>
          <p:cNvSpPr txBox="1">
            <a:spLocks noChangeArrowheads="1"/>
          </p:cNvSpPr>
          <p:nvPr/>
        </p:nvSpPr>
        <p:spPr bwMode="auto">
          <a:xfrm>
            <a:off x="934511" y="183664"/>
            <a:ext cx="3249930" cy="829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l" fontAlgn="base">
              <a:spcBef>
                <a:spcPct val="0"/>
              </a:spcBef>
              <a:spcAft>
                <a:spcPct val="0"/>
              </a:spcAft>
              <a:defRPr/>
            </a:pPr>
            <a:r>
              <a:rPr lang="zh-CN" altLang="en-US" sz="1600" b="1">
                <a:sym typeface="+mn-ea"/>
              </a:rPr>
              <a:t>动手改造第一步：抽象数据存储层</a:t>
            </a:r>
            <a:endParaRPr lang="zh-CN" altLang="en-US" sz="1600" b="1">
              <a:solidFill>
                <a:schemeClr val="tx1"/>
              </a:solidFill>
            </a:endParaRPr>
          </a:p>
          <a:p>
            <a:pPr algn="l" fontAlgn="base">
              <a:spcBef>
                <a:spcPct val="0"/>
              </a:spcBef>
              <a:spcAft>
                <a:spcPct val="0"/>
              </a:spcAft>
              <a:defRPr/>
            </a:pPr>
            <a:endParaRPr lang="zh-CN" altLang="en-US" sz="1600" dirty="0">
              <a:solidFill>
                <a:schemeClr val="accent1"/>
              </a:solidFill>
              <a:latin typeface="方正兰亭黑_GBK"/>
            </a:endParaRPr>
          </a:p>
          <a:p>
            <a:pPr fontAlgn="base">
              <a:spcBef>
                <a:spcPct val="0"/>
              </a:spcBef>
              <a:spcAft>
                <a:spcPct val="0"/>
              </a:spcAft>
              <a:defRPr/>
            </a:pPr>
            <a:endParaRPr lang="zh-CN" altLang="en-US" sz="1600" dirty="0">
              <a:solidFill>
                <a:schemeClr val="accent1"/>
              </a:solidFill>
              <a:latin typeface="方正兰亭黑_GBK"/>
              <a:ea typeface="方正兰亭黑_GBK"/>
            </a:endParaRPr>
          </a:p>
        </p:txBody>
      </p:sp>
      <p:cxnSp>
        <p:nvCxnSpPr>
          <p:cNvPr id="13" name="直接连接符 12"/>
          <p:cNvCxnSpPr/>
          <p:nvPr/>
        </p:nvCxnSpPr>
        <p:spPr>
          <a:xfrm>
            <a:off x="1032788" y="522218"/>
            <a:ext cx="310126"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4" name="组合 3"/>
          <p:cNvGrpSpPr/>
          <p:nvPr/>
        </p:nvGrpSpPr>
        <p:grpSpPr>
          <a:xfrm>
            <a:off x="337511" y="183664"/>
            <a:ext cx="528375" cy="484787"/>
            <a:chOff x="1417110" y="1933669"/>
            <a:chExt cx="1827515" cy="1676757"/>
          </a:xfrm>
        </p:grpSpPr>
        <p:sp>
          <p:nvSpPr>
            <p:cNvPr id="14" name="椭圆 13"/>
            <p:cNvSpPr/>
            <p:nvPr/>
          </p:nvSpPr>
          <p:spPr>
            <a:xfrm>
              <a:off x="1491775" y="1933669"/>
              <a:ext cx="1676757" cy="1676757"/>
            </a:xfrm>
            <a:prstGeom prst="ellipse">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nvSpPr>
          <p:spPr>
            <a:xfrm>
              <a:off x="1686851" y="2118291"/>
              <a:ext cx="1307513" cy="1307513"/>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nvSpPr>
          <p:spPr>
            <a:xfrm>
              <a:off x="2772931" y="1944597"/>
              <a:ext cx="390517" cy="390517"/>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nvSpPr>
          <p:spPr>
            <a:xfrm>
              <a:off x="1417110" y="2261397"/>
              <a:ext cx="286781" cy="286781"/>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椭圆 17"/>
            <p:cNvSpPr/>
            <p:nvPr/>
          </p:nvSpPr>
          <p:spPr>
            <a:xfrm>
              <a:off x="1686851" y="3308201"/>
              <a:ext cx="220530" cy="220530"/>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椭圆 18"/>
            <p:cNvSpPr/>
            <p:nvPr/>
          </p:nvSpPr>
          <p:spPr>
            <a:xfrm>
              <a:off x="3016329" y="2979248"/>
              <a:ext cx="228296" cy="228296"/>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1" name="文本框 5"/>
          <p:cNvSpPr txBox="1">
            <a:spLocks noChangeArrowheads="1"/>
          </p:cNvSpPr>
          <p:nvPr/>
        </p:nvSpPr>
        <p:spPr bwMode="auto">
          <a:xfrm>
            <a:off x="420024" y="278417"/>
            <a:ext cx="36420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fontAlgn="base">
              <a:spcBef>
                <a:spcPct val="0"/>
              </a:spcBef>
              <a:spcAft>
                <a:spcPct val="0"/>
              </a:spcAft>
              <a:defRPr/>
            </a:pPr>
            <a:r>
              <a:rPr lang="en-US" altLang="zh-CN" sz="1200" dirty="0">
                <a:solidFill>
                  <a:schemeClr val="bg1"/>
                </a:solidFill>
                <a:latin typeface="方正兰亭黑_GBK"/>
                <a:ea typeface="方正兰亭黑_GBK"/>
              </a:rPr>
              <a:t>03</a:t>
            </a:r>
            <a:endParaRPr lang="zh-CN" altLang="en-US" sz="1200" dirty="0">
              <a:solidFill>
                <a:schemeClr val="bg1"/>
              </a:solidFill>
              <a:latin typeface="方正兰亭黑_GBK"/>
              <a:ea typeface="方正兰亭黑_GBK"/>
            </a:endParaRPr>
          </a:p>
        </p:txBody>
      </p:sp>
      <p:pic>
        <p:nvPicPr>
          <p:cNvPr id="5" name="图片 4"/>
          <p:cNvPicPr>
            <a:picLocks noChangeAspect="1"/>
          </p:cNvPicPr>
          <p:nvPr/>
        </p:nvPicPr>
        <p:blipFill>
          <a:blip r:embed="rId1"/>
          <a:stretch>
            <a:fillRect/>
          </a:stretch>
        </p:blipFill>
        <p:spPr>
          <a:xfrm>
            <a:off x="3840480" y="555625"/>
            <a:ext cx="4673600" cy="4164965"/>
          </a:xfrm>
          <a:prstGeom prst="rect">
            <a:avLst/>
          </a:prstGeom>
        </p:spPr>
      </p:pic>
      <p:sp>
        <p:nvSpPr>
          <p:cNvPr id="9" name="矩形 8"/>
          <p:cNvSpPr/>
          <p:nvPr/>
        </p:nvSpPr>
        <p:spPr>
          <a:xfrm>
            <a:off x="729298" y="737870"/>
            <a:ext cx="1713230" cy="1076325"/>
          </a:xfrm>
          <a:prstGeom prst="rect">
            <a:avLst/>
          </a:prstGeom>
          <a:noFill/>
          <a:ln>
            <a:noFill/>
          </a:ln>
        </p:spPr>
        <p:txBody>
          <a:bodyPr wrap="none" rtlCol="0" anchor="t">
            <a:spAutoFit/>
          </a:bodyPr>
          <a:p>
            <a:pPr algn="l"/>
            <a:r>
              <a:rPr lang="en-US" sz="1600" b="1">
                <a:solidFill>
                  <a:schemeClr val="tx1"/>
                </a:solidFill>
                <a:effectLst>
                  <a:outerShdw blurRad="38100" dist="19050" dir="2700000" algn="tl" rotWithShape="0">
                    <a:schemeClr val="dk1">
                      <a:alpha val="40000"/>
                    </a:schemeClr>
                  </a:outerShdw>
                </a:effectLst>
              </a:rPr>
              <a:t>DDD </a:t>
            </a:r>
            <a:r>
              <a:rPr lang="zh-CN" altLang="en-US" sz="1600" b="1">
                <a:solidFill>
                  <a:schemeClr val="tx1"/>
                </a:solidFill>
                <a:effectLst>
                  <a:outerShdw blurRad="38100" dist="19050" dir="2700000" algn="tl" rotWithShape="0">
                    <a:schemeClr val="dk1">
                      <a:alpha val="40000"/>
                    </a:schemeClr>
                  </a:outerShdw>
                </a:effectLst>
              </a:rPr>
              <a:t>妙招</a:t>
            </a:r>
            <a:endParaRPr lang="zh-CN" altLang="en-US" sz="1600" b="1">
              <a:solidFill>
                <a:schemeClr val="tx1"/>
              </a:solidFill>
              <a:effectLst>
                <a:outerShdw blurRad="38100" dist="19050" dir="2700000" algn="tl" rotWithShape="0">
                  <a:schemeClr val="dk1">
                    <a:alpha val="40000"/>
                  </a:schemeClr>
                </a:outerShdw>
              </a:effectLst>
            </a:endParaRPr>
          </a:p>
          <a:p>
            <a:pPr algn="l"/>
            <a:r>
              <a:rPr lang="en-US" altLang="zh-CN" sz="1600" b="1">
                <a:solidFill>
                  <a:schemeClr val="tx1"/>
                </a:solidFill>
                <a:effectLst>
                  <a:outerShdw blurRad="38100" dist="19050" dir="2700000" algn="tl" rotWithShape="0">
                    <a:schemeClr val="dk1">
                      <a:alpha val="40000"/>
                    </a:schemeClr>
                  </a:outerShdw>
                </a:effectLst>
              </a:rPr>
              <a:t>1</a:t>
            </a:r>
            <a:r>
              <a:rPr lang="zh-CN" altLang="en-US" sz="1600" b="1">
                <a:solidFill>
                  <a:schemeClr val="tx1"/>
                </a:solidFill>
                <a:effectLst>
                  <a:outerShdw blurRad="38100" dist="19050" dir="2700000" algn="tl" rotWithShape="0">
                    <a:schemeClr val="dk1">
                      <a:alpha val="40000"/>
                    </a:schemeClr>
                  </a:outerShdw>
                </a:effectLst>
              </a:rPr>
              <a:t>、</a:t>
            </a:r>
            <a:r>
              <a:rPr lang="zh-CN" altLang="en-US" sz="1600" b="1">
                <a:solidFill>
                  <a:srgbClr val="FF0000"/>
                </a:solidFill>
                <a:effectLst>
                  <a:outerShdw blurRad="38100" dist="19050" dir="2700000" algn="tl" rotWithShape="0">
                    <a:schemeClr val="dk1">
                      <a:alpha val="40000"/>
                    </a:schemeClr>
                  </a:outerShdw>
                </a:effectLst>
              </a:rPr>
              <a:t>实体、值对象</a:t>
            </a:r>
            <a:endParaRPr lang="zh-CN" altLang="en-US" sz="1600" b="1">
              <a:solidFill>
                <a:srgbClr val="FF0000"/>
              </a:solidFill>
              <a:effectLst>
                <a:outerShdw blurRad="38100" dist="19050" dir="2700000" algn="tl" rotWithShape="0">
                  <a:schemeClr val="dk1">
                    <a:alpha val="40000"/>
                  </a:schemeClr>
                </a:outerShdw>
              </a:effectLst>
            </a:endParaRPr>
          </a:p>
          <a:p>
            <a:pPr algn="l"/>
            <a:r>
              <a:rPr lang="en-US" altLang="zh-CN" sz="1600" b="1">
                <a:solidFill>
                  <a:schemeClr val="tx1"/>
                </a:solidFill>
                <a:effectLst>
                  <a:outerShdw blurRad="38100" dist="19050" dir="2700000" algn="tl" rotWithShape="0">
                    <a:schemeClr val="dk1">
                      <a:alpha val="40000"/>
                    </a:schemeClr>
                  </a:outerShdw>
                </a:effectLst>
              </a:rPr>
              <a:t>2</a:t>
            </a:r>
            <a:r>
              <a:rPr lang="zh-CN" altLang="en-US" sz="1600" b="1">
                <a:solidFill>
                  <a:schemeClr val="tx1"/>
                </a:solidFill>
                <a:effectLst>
                  <a:outerShdw blurRad="38100" dist="19050" dir="2700000" algn="tl" rotWithShape="0">
                    <a:schemeClr val="dk1">
                      <a:alpha val="40000"/>
                    </a:schemeClr>
                  </a:outerShdw>
                </a:effectLst>
              </a:rPr>
              <a:t>、</a:t>
            </a:r>
            <a:r>
              <a:rPr lang="zh-CN" altLang="en-US" sz="1600" b="1">
                <a:solidFill>
                  <a:srgbClr val="FF0000"/>
                </a:solidFill>
                <a:effectLst>
                  <a:outerShdw blurRad="38100" dist="19050" dir="2700000" algn="tl" rotWithShape="0">
                    <a:schemeClr val="dk1">
                      <a:alpha val="40000"/>
                    </a:schemeClr>
                  </a:outerShdw>
                </a:effectLst>
              </a:rPr>
              <a:t>贫血模型</a:t>
            </a:r>
            <a:endParaRPr lang="zh-CN" altLang="en-US" sz="1600" b="1">
              <a:solidFill>
                <a:schemeClr val="tx1"/>
              </a:solidFill>
              <a:effectLst>
                <a:outerShdw blurRad="38100" dist="19050" dir="2700000" algn="tl" rotWithShape="0">
                  <a:schemeClr val="dk1">
                    <a:alpha val="40000"/>
                  </a:schemeClr>
                </a:outerShdw>
              </a:effectLst>
            </a:endParaRPr>
          </a:p>
          <a:p>
            <a:pPr algn="l"/>
            <a:r>
              <a:rPr lang="en-US" altLang="zh-CN" sz="1600" b="1">
                <a:solidFill>
                  <a:schemeClr val="tx1"/>
                </a:solidFill>
                <a:effectLst>
                  <a:outerShdw blurRad="38100" dist="19050" dir="2700000" algn="tl" rotWithShape="0">
                    <a:schemeClr val="dk1">
                      <a:alpha val="40000"/>
                    </a:schemeClr>
                  </a:outerShdw>
                </a:effectLst>
              </a:rPr>
              <a:t>3</a:t>
            </a:r>
            <a:r>
              <a:rPr lang="zh-CN" altLang="en-US" sz="1600" b="1">
                <a:solidFill>
                  <a:schemeClr val="tx1"/>
                </a:solidFill>
                <a:effectLst>
                  <a:outerShdw blurRad="38100" dist="19050" dir="2700000" algn="tl" rotWithShape="0">
                    <a:schemeClr val="dk1">
                      <a:alpha val="40000"/>
                    </a:schemeClr>
                  </a:outerShdw>
                </a:effectLst>
              </a:rPr>
              <a:t>、</a:t>
            </a:r>
            <a:r>
              <a:rPr lang="zh-CN" altLang="en-US" sz="1600" b="1">
                <a:solidFill>
                  <a:srgbClr val="FF0000"/>
                </a:solidFill>
                <a:effectLst>
                  <a:outerShdw blurRad="38100" dist="19050" dir="2700000" algn="tl" rotWithShape="0">
                    <a:schemeClr val="dk1">
                      <a:alpha val="40000"/>
                    </a:schemeClr>
                  </a:outerShdw>
                </a:effectLst>
              </a:rPr>
              <a:t>仓库与工厂</a:t>
            </a:r>
            <a:endParaRPr lang="zh-CN" altLang="en-US" sz="1600" b="1">
              <a:solidFill>
                <a:srgbClr val="FF0000"/>
              </a:solidFill>
              <a:effectLst>
                <a:outerShdw blurRad="38100" dist="19050" dir="2700000" algn="tl" rotWithShape="0">
                  <a:schemeClr val="dk1">
                    <a:alpha val="40000"/>
                  </a:schemeClr>
                </a:outerShdw>
              </a:effectLst>
            </a:endParaRPr>
          </a:p>
        </p:txBody>
      </p:sp>
      <p:sp>
        <p:nvSpPr>
          <p:cNvPr id="11" name="文本框 10"/>
          <p:cNvSpPr txBox="1"/>
          <p:nvPr/>
        </p:nvSpPr>
        <p:spPr>
          <a:xfrm>
            <a:off x="218440" y="2764790"/>
            <a:ext cx="1441450" cy="1398905"/>
          </a:xfrm>
          <a:prstGeom prst="rect">
            <a:avLst/>
          </a:prstGeom>
          <a:noFill/>
          <a:ln>
            <a:solidFill>
              <a:schemeClr val="tx1"/>
            </a:solidFill>
          </a:ln>
        </p:spPr>
        <p:txBody>
          <a:bodyPr wrap="none" rtlCol="0">
            <a:spAutoFit/>
          </a:bodyPr>
          <a:p>
            <a:pPr algn="l"/>
            <a:r>
              <a:rPr lang="zh-CN" altLang="en-US" sz="500"/>
              <a:t>public class Account{</a:t>
            </a:r>
            <a:endParaRPr lang="zh-CN" altLang="en-US" sz="500"/>
          </a:p>
          <a:p>
            <a:pPr algn="l"/>
            <a:r>
              <a:rPr lang="zh-CN" altLang="en-US" sz="500"/>
              <a:t>    private Long id;</a:t>
            </a:r>
            <a:endParaRPr lang="zh-CN" altLang="en-US" sz="500"/>
          </a:p>
          <a:p>
            <a:pPr algn="l"/>
            <a:r>
              <a:rPr lang="zh-CN" altLang="en-US" sz="500"/>
              <a:t>    private Long accountNumber;</a:t>
            </a:r>
            <a:endParaRPr lang="zh-CN" altLang="en-US" sz="500"/>
          </a:p>
          <a:p>
            <a:pPr algn="l"/>
            <a:r>
              <a:rPr lang="zh-CN" altLang="en-US" sz="500"/>
              <a:t>    private BigDecimal available;</a:t>
            </a:r>
            <a:endParaRPr lang="zh-CN" altLang="en-US" sz="500"/>
          </a:p>
          <a:p>
            <a:pPr algn="l"/>
            <a:r>
              <a:rPr lang="zh-CN" altLang="en-US" sz="500"/>
              <a:t>    </a:t>
            </a:r>
            <a:endParaRPr lang="zh-CN" altLang="en-US" sz="500"/>
          </a:p>
          <a:p>
            <a:pPr algn="l"/>
            <a:r>
              <a:rPr lang="zh-CN" altLang="en-US" sz="500"/>
              <a:t>    public void withdraw(BigDecimal money){</a:t>
            </a:r>
            <a:endParaRPr lang="zh-CN" altLang="en-US" sz="500"/>
          </a:p>
          <a:p>
            <a:pPr algn="l"/>
            <a:r>
              <a:rPr lang="zh-CN" altLang="en-US" sz="500"/>
              <a:t>        //转入操作</a:t>
            </a:r>
            <a:endParaRPr lang="zh-CN" altLang="en-US" sz="500"/>
          </a:p>
          <a:p>
            <a:pPr algn="l"/>
            <a:r>
              <a:rPr lang="zh-CN" altLang="en-US" sz="500"/>
              <a:t>        available = available + money;</a:t>
            </a:r>
            <a:endParaRPr lang="zh-CN" altLang="en-US" sz="500"/>
          </a:p>
          <a:p>
            <a:pPr algn="l"/>
            <a:r>
              <a:rPr lang="zh-CN" altLang="en-US" sz="500"/>
              <a:t>    }</a:t>
            </a:r>
            <a:endParaRPr lang="zh-CN" altLang="en-US" sz="500"/>
          </a:p>
          <a:p>
            <a:pPr algn="l"/>
            <a:r>
              <a:rPr lang="zh-CN" altLang="en-US" sz="500"/>
              <a:t>    public void deposit(BigDecimal money){</a:t>
            </a:r>
            <a:endParaRPr lang="zh-CN" altLang="en-US" sz="500"/>
          </a:p>
          <a:p>
            <a:pPr algn="l"/>
            <a:r>
              <a:rPr lang="zh-CN" altLang="en-US" sz="500"/>
              <a:t>        //转出操作</a:t>
            </a:r>
            <a:endParaRPr lang="zh-CN" altLang="en-US" sz="500"/>
          </a:p>
          <a:p>
            <a:pPr algn="l"/>
            <a:r>
              <a:rPr lang="zh-CN" altLang="en-US" sz="500"/>
              <a:t>        if(available &lt; money){</a:t>
            </a:r>
            <a:endParaRPr lang="zh-CN" altLang="en-US" sz="500"/>
          </a:p>
          <a:p>
            <a:pPr algn="l"/>
            <a:r>
              <a:rPr lang="zh-CN" altLang="en-US" sz="500"/>
              <a:t>            throws new InsufficientMoneyException();</a:t>
            </a:r>
            <a:endParaRPr lang="zh-CN" altLang="en-US" sz="500"/>
          </a:p>
          <a:p>
            <a:pPr algn="l"/>
            <a:r>
              <a:rPr lang="zh-CN" altLang="en-US" sz="500"/>
              <a:t>        }</a:t>
            </a:r>
            <a:endParaRPr lang="zh-CN" altLang="en-US" sz="500"/>
          </a:p>
          <a:p>
            <a:pPr algn="l"/>
            <a:r>
              <a:rPr lang="zh-CN" altLang="en-US" sz="500"/>
              <a:t>        available = available - money;</a:t>
            </a:r>
            <a:endParaRPr lang="zh-CN" altLang="en-US" sz="500"/>
          </a:p>
          <a:p>
            <a:pPr algn="l"/>
            <a:r>
              <a:rPr lang="zh-CN" altLang="en-US" sz="500"/>
              <a:t>    }</a:t>
            </a:r>
            <a:endParaRPr lang="zh-CN" altLang="en-US" sz="500"/>
          </a:p>
          <a:p>
            <a:pPr algn="l"/>
            <a:r>
              <a:rPr lang="zh-CN" altLang="en-US" sz="500"/>
              <a:t>}</a:t>
            </a:r>
            <a:endParaRPr lang="zh-CN" altLang="en-US" sz="500"/>
          </a:p>
        </p:txBody>
      </p:sp>
      <p:sp>
        <p:nvSpPr>
          <p:cNvPr id="12" name="文本框 11"/>
          <p:cNvSpPr txBox="1"/>
          <p:nvPr/>
        </p:nvSpPr>
        <p:spPr>
          <a:xfrm>
            <a:off x="1699895" y="1936750"/>
            <a:ext cx="1960245" cy="2630170"/>
          </a:xfrm>
          <a:prstGeom prst="rect">
            <a:avLst/>
          </a:prstGeom>
          <a:noFill/>
          <a:ln>
            <a:solidFill>
              <a:schemeClr val="tx1"/>
            </a:solidFill>
          </a:ln>
        </p:spPr>
        <p:txBody>
          <a:bodyPr wrap="square" rtlCol="0">
            <a:spAutoFit/>
          </a:bodyPr>
          <a:p>
            <a:pPr algn="l"/>
            <a:r>
              <a:rPr lang="zh-CN" altLang="en-US" sz="500"/>
              <a:t>public interface AccountRepository {</a:t>
            </a:r>
            <a:endParaRPr lang="zh-CN" altLang="en-US" sz="500"/>
          </a:p>
          <a:p>
            <a:pPr algn="l"/>
            <a:r>
              <a:rPr lang="zh-CN" altLang="en-US" sz="500"/>
              <a:t>    .......</a:t>
            </a:r>
            <a:endParaRPr lang="zh-CN" altLang="en-US" sz="500"/>
          </a:p>
          <a:p>
            <a:pPr algn="l"/>
            <a:r>
              <a:rPr lang="zh-CN" altLang="en-US" sz="500"/>
              <a:t>}</a:t>
            </a:r>
            <a:endParaRPr lang="zh-CN" altLang="en-US" sz="500"/>
          </a:p>
          <a:p>
            <a:pPr algn="l"/>
            <a:r>
              <a:rPr lang="zh-CN" altLang="en-US" sz="500"/>
              <a:t>public class AccountRepositoryImpl implements AccountRepository {</a:t>
            </a:r>
            <a:endParaRPr lang="zh-CN" altLang="en-US" sz="500"/>
          </a:p>
          <a:p>
            <a:pPr algn="l"/>
            <a:r>
              <a:rPr lang="zh-CN" altLang="en-US" sz="500"/>
              <a:t>    @Autowired</a:t>
            </a:r>
            <a:endParaRPr lang="zh-CN" altLang="en-US" sz="500"/>
          </a:p>
          <a:p>
            <a:pPr algn="l"/>
            <a:r>
              <a:rPr lang="zh-CN" altLang="en-US" sz="500"/>
              <a:t>    private AccountDao accountDAO;</a:t>
            </a:r>
            <a:endParaRPr lang="zh-CN" altLang="en-US" sz="500"/>
          </a:p>
          <a:p>
            <a:pPr algn="l"/>
            <a:r>
              <a:rPr lang="zh-CN" altLang="en-US" sz="500"/>
              <a:t>    @Autowired</a:t>
            </a:r>
            <a:endParaRPr lang="zh-CN" altLang="en-US" sz="500"/>
          </a:p>
          <a:p>
            <a:pPr algn="l"/>
            <a:r>
              <a:rPr lang="zh-CN" altLang="en-US" sz="500"/>
              <a:t>    private AccountBuilder accountBuilder;</a:t>
            </a:r>
            <a:endParaRPr lang="zh-CN" altLang="en-US" sz="500"/>
          </a:p>
          <a:p>
            <a:pPr algn="l"/>
            <a:r>
              <a:rPr lang="zh-CN" altLang="en-US" sz="500"/>
              <a:t>    @Override</a:t>
            </a:r>
            <a:endParaRPr lang="zh-CN" altLang="en-US" sz="500"/>
          </a:p>
          <a:p>
            <a:pPr algn="l"/>
            <a:r>
              <a:rPr lang="zh-CN" altLang="en-US" sz="500"/>
              <a:t>    public Account find(Long id) {</a:t>
            </a:r>
            <a:endParaRPr lang="zh-CN" altLang="en-US" sz="500"/>
          </a:p>
          <a:p>
            <a:pPr algn="l"/>
            <a:r>
              <a:rPr lang="zh-CN" altLang="en-US" sz="500"/>
              <a:t>    	AccountDO accountDO = accountDAO.selectById(id);</a:t>
            </a:r>
            <a:endParaRPr lang="zh-CN" altLang="en-US" sz="500"/>
          </a:p>
          <a:p>
            <a:pPr algn="l"/>
            <a:r>
              <a:rPr lang="zh-CN" altLang="en-US" sz="500"/>
              <a:t>    	return accountBuilder.toAccount(accountDO);</a:t>
            </a:r>
            <a:endParaRPr lang="zh-CN" altLang="en-US" sz="500"/>
          </a:p>
          <a:p>
            <a:pPr algn="l"/>
            <a:r>
              <a:rPr lang="zh-CN" altLang="en-US" sz="500"/>
              <a:t>    }</a:t>
            </a:r>
            <a:endParaRPr lang="zh-CN" altLang="en-US" sz="500"/>
          </a:p>
          <a:p>
            <a:pPr algn="l"/>
            <a:r>
              <a:rPr lang="zh-CN" altLang="en-US" sz="500"/>
              <a:t>    @Override</a:t>
            </a:r>
            <a:endParaRPr lang="zh-CN" altLang="en-US" sz="500"/>
          </a:p>
          <a:p>
            <a:pPr algn="l"/>
            <a:r>
              <a:rPr lang="zh-CN" altLang="en-US" sz="500"/>
              <a:t>    public Account find(Long accountNumber) {</a:t>
            </a:r>
            <a:endParaRPr lang="zh-CN" altLang="en-US" sz="500"/>
          </a:p>
          <a:p>
            <a:pPr algn="l"/>
            <a:r>
              <a:rPr lang="zh-CN" altLang="en-US" sz="500"/>
              <a:t>    	AccountDO accountDO = accountDAO.selectByAccountNumber(accountNumber);</a:t>
            </a:r>
            <a:endParaRPr lang="zh-CN" altLang="en-US" sz="500"/>
          </a:p>
          <a:p>
            <a:pPr algn="l"/>
            <a:r>
              <a:rPr lang="zh-CN" altLang="en-US" sz="500"/>
              <a:t>    	return accountBuilder.toAccount(accountDO);</a:t>
            </a:r>
            <a:endParaRPr lang="zh-CN" altLang="en-US" sz="500"/>
          </a:p>
          <a:p>
            <a:pPr algn="l"/>
            <a:r>
              <a:rPr lang="zh-CN" altLang="en-US" sz="500"/>
              <a:t>    }</a:t>
            </a:r>
            <a:endParaRPr lang="zh-CN" altLang="en-US" sz="500"/>
          </a:p>
          <a:p>
            <a:pPr algn="l"/>
            <a:r>
              <a:rPr lang="zh-CN" altLang="en-US" sz="500"/>
              <a:t>    @Override</a:t>
            </a:r>
            <a:endParaRPr lang="zh-CN" altLang="en-US" sz="500"/>
          </a:p>
          <a:p>
            <a:pPr algn="l"/>
            <a:r>
              <a:rPr lang="zh-CN" altLang="en-US" sz="500"/>
              <a:t>    public Account save(Account account) {</a:t>
            </a:r>
            <a:endParaRPr lang="zh-CN" altLang="en-US" sz="500"/>
          </a:p>
          <a:p>
            <a:pPr algn="l"/>
            <a:r>
              <a:rPr lang="zh-CN" altLang="en-US" sz="500"/>
              <a:t>	    AccountDO accountDO = accountBuilder.fromAccount(account);</a:t>
            </a:r>
            <a:endParaRPr lang="zh-CN" altLang="en-US" sz="500"/>
          </a:p>
          <a:p>
            <a:pPr algn="l"/>
            <a:r>
              <a:rPr lang="zh-CN" altLang="en-US" sz="500"/>
              <a:t>        if (accountDO.getId() == null) {</a:t>
            </a:r>
            <a:endParaRPr lang="zh-CN" altLang="en-US" sz="500"/>
          </a:p>
          <a:p>
            <a:pPr algn="l"/>
            <a:r>
              <a:rPr lang="zh-CN" altLang="en-US" sz="500"/>
              <a:t>        	accountDAO.insert(accountDO);</a:t>
            </a:r>
            <a:endParaRPr lang="zh-CN" altLang="en-US" sz="500"/>
          </a:p>
          <a:p>
            <a:pPr algn="l"/>
            <a:r>
              <a:rPr lang="zh-CN" altLang="en-US" sz="500"/>
              <a:t>        } else {</a:t>
            </a:r>
            <a:endParaRPr lang="zh-CN" altLang="en-US" sz="500"/>
          </a:p>
          <a:p>
            <a:pPr algn="l"/>
            <a:r>
              <a:rPr lang="zh-CN" altLang="en-US" sz="500"/>
              <a:t>        	accountDAO.update(accountDO);</a:t>
            </a:r>
            <a:endParaRPr lang="zh-CN" altLang="en-US" sz="500"/>
          </a:p>
          <a:p>
            <a:pPr algn="l"/>
            <a:r>
              <a:rPr lang="zh-CN" altLang="en-US" sz="500"/>
              <a:t>        }</a:t>
            </a:r>
            <a:endParaRPr lang="zh-CN" altLang="en-US" sz="500"/>
          </a:p>
          <a:p>
            <a:pPr algn="l"/>
            <a:r>
              <a:rPr lang="zh-CN" altLang="en-US" sz="500"/>
              <a:t>    return accountBuilder.toAccount(accountDO);</a:t>
            </a:r>
            <a:endParaRPr lang="zh-CN" altLang="en-US" sz="500"/>
          </a:p>
          <a:p>
            <a:pPr algn="l"/>
            <a:r>
              <a:rPr lang="zh-CN" altLang="en-US" sz="500"/>
              <a:t>}</a:t>
            </a:r>
            <a:endParaRPr lang="zh-CN" altLang="en-US" sz="500"/>
          </a:p>
        </p:txBody>
      </p:sp>
    </p:spTree>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5"/>
          <p:cNvSpPr txBox="1">
            <a:spLocks noChangeArrowheads="1"/>
          </p:cNvSpPr>
          <p:nvPr/>
        </p:nvSpPr>
        <p:spPr bwMode="auto">
          <a:xfrm>
            <a:off x="934511" y="183664"/>
            <a:ext cx="3249930" cy="829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l" fontAlgn="base">
              <a:spcBef>
                <a:spcPct val="0"/>
              </a:spcBef>
              <a:spcAft>
                <a:spcPct val="0"/>
              </a:spcAft>
              <a:defRPr/>
            </a:pPr>
            <a:r>
              <a:rPr lang="zh-CN" altLang="en-US" sz="1600" b="1">
                <a:sym typeface="+mn-ea"/>
              </a:rPr>
              <a:t>动手改造第</a:t>
            </a:r>
            <a:r>
              <a:rPr lang="zh-CN" altLang="en-US" sz="1600" b="1">
                <a:sym typeface="+mn-ea"/>
              </a:rPr>
              <a:t>二步：抽象第三方服务</a:t>
            </a:r>
            <a:endParaRPr lang="zh-CN" altLang="en-US" sz="1600" b="1">
              <a:sym typeface="+mn-ea"/>
            </a:endParaRPr>
          </a:p>
          <a:p>
            <a:pPr algn="l" fontAlgn="base">
              <a:spcBef>
                <a:spcPct val="0"/>
              </a:spcBef>
              <a:spcAft>
                <a:spcPct val="0"/>
              </a:spcAft>
              <a:defRPr/>
            </a:pPr>
            <a:endParaRPr lang="zh-CN" altLang="en-US" sz="1600" dirty="0">
              <a:solidFill>
                <a:schemeClr val="accent1"/>
              </a:solidFill>
              <a:latin typeface="方正兰亭黑_GBK"/>
            </a:endParaRPr>
          </a:p>
          <a:p>
            <a:pPr fontAlgn="base">
              <a:spcBef>
                <a:spcPct val="0"/>
              </a:spcBef>
              <a:spcAft>
                <a:spcPct val="0"/>
              </a:spcAft>
              <a:defRPr/>
            </a:pPr>
            <a:endParaRPr lang="zh-CN" altLang="en-US" sz="1600" dirty="0">
              <a:solidFill>
                <a:schemeClr val="accent1"/>
              </a:solidFill>
              <a:latin typeface="方正兰亭黑_GBK"/>
              <a:ea typeface="方正兰亭黑_GBK"/>
            </a:endParaRPr>
          </a:p>
        </p:txBody>
      </p:sp>
      <p:cxnSp>
        <p:nvCxnSpPr>
          <p:cNvPr id="13" name="直接连接符 12"/>
          <p:cNvCxnSpPr/>
          <p:nvPr/>
        </p:nvCxnSpPr>
        <p:spPr>
          <a:xfrm>
            <a:off x="1032788" y="522218"/>
            <a:ext cx="310126"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4" name="组合 3"/>
          <p:cNvGrpSpPr/>
          <p:nvPr/>
        </p:nvGrpSpPr>
        <p:grpSpPr>
          <a:xfrm>
            <a:off x="337511" y="183664"/>
            <a:ext cx="528375" cy="484787"/>
            <a:chOff x="1417110" y="1933669"/>
            <a:chExt cx="1827515" cy="1676757"/>
          </a:xfrm>
        </p:grpSpPr>
        <p:sp>
          <p:nvSpPr>
            <p:cNvPr id="14" name="椭圆 13"/>
            <p:cNvSpPr/>
            <p:nvPr/>
          </p:nvSpPr>
          <p:spPr>
            <a:xfrm>
              <a:off x="1491775" y="1933669"/>
              <a:ext cx="1676757" cy="1676757"/>
            </a:xfrm>
            <a:prstGeom prst="ellipse">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nvSpPr>
          <p:spPr>
            <a:xfrm>
              <a:off x="1686851" y="2118291"/>
              <a:ext cx="1307513" cy="1307513"/>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nvSpPr>
          <p:spPr>
            <a:xfrm>
              <a:off x="2772931" y="1944597"/>
              <a:ext cx="390517" cy="390517"/>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nvSpPr>
          <p:spPr>
            <a:xfrm>
              <a:off x="1417110" y="2261397"/>
              <a:ext cx="286781" cy="286781"/>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椭圆 17"/>
            <p:cNvSpPr/>
            <p:nvPr/>
          </p:nvSpPr>
          <p:spPr>
            <a:xfrm>
              <a:off x="1686851" y="3308201"/>
              <a:ext cx="220530" cy="220530"/>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椭圆 18"/>
            <p:cNvSpPr/>
            <p:nvPr/>
          </p:nvSpPr>
          <p:spPr>
            <a:xfrm>
              <a:off x="3016329" y="2979248"/>
              <a:ext cx="228296" cy="228296"/>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1" name="文本框 5"/>
          <p:cNvSpPr txBox="1">
            <a:spLocks noChangeArrowheads="1"/>
          </p:cNvSpPr>
          <p:nvPr/>
        </p:nvSpPr>
        <p:spPr bwMode="auto">
          <a:xfrm>
            <a:off x="420024" y="278417"/>
            <a:ext cx="36420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fontAlgn="base">
              <a:spcBef>
                <a:spcPct val="0"/>
              </a:spcBef>
              <a:spcAft>
                <a:spcPct val="0"/>
              </a:spcAft>
              <a:defRPr/>
            </a:pPr>
            <a:r>
              <a:rPr lang="en-US" altLang="zh-CN" sz="1200" dirty="0">
                <a:solidFill>
                  <a:schemeClr val="bg1"/>
                </a:solidFill>
                <a:latin typeface="方正兰亭黑_GBK"/>
                <a:ea typeface="方正兰亭黑_GBK"/>
              </a:rPr>
              <a:t>03</a:t>
            </a:r>
            <a:endParaRPr lang="zh-CN" altLang="en-US" sz="1200" dirty="0">
              <a:solidFill>
                <a:schemeClr val="bg1"/>
              </a:solidFill>
              <a:latin typeface="方正兰亭黑_GBK"/>
              <a:ea typeface="方正兰亭黑_GBK"/>
            </a:endParaRPr>
          </a:p>
        </p:txBody>
      </p:sp>
      <p:sp>
        <p:nvSpPr>
          <p:cNvPr id="9" name="矩形 8"/>
          <p:cNvSpPr/>
          <p:nvPr/>
        </p:nvSpPr>
        <p:spPr>
          <a:xfrm>
            <a:off x="540068" y="880110"/>
            <a:ext cx="3507105" cy="368300"/>
          </a:xfrm>
          <a:prstGeom prst="rect">
            <a:avLst/>
          </a:prstGeom>
          <a:noFill/>
          <a:ln>
            <a:noFill/>
          </a:ln>
        </p:spPr>
        <p:txBody>
          <a:bodyPr wrap="none" rtlCol="0" anchor="t">
            <a:spAutoFit/>
          </a:bodyPr>
          <a:p>
            <a:pPr algn="l"/>
            <a:r>
              <a:rPr lang="en-US" sz="1800" b="1">
                <a:solidFill>
                  <a:schemeClr val="tx1"/>
                </a:solidFill>
                <a:effectLst>
                  <a:outerShdw blurRad="38100" dist="19050" dir="2700000" algn="tl" rotWithShape="0">
                    <a:schemeClr val="dk1">
                      <a:alpha val="40000"/>
                    </a:schemeClr>
                  </a:outerShdw>
                </a:effectLst>
              </a:rPr>
              <a:t>DDD </a:t>
            </a:r>
            <a:r>
              <a:rPr lang="zh-CN" altLang="en-US" sz="1800" b="1">
                <a:solidFill>
                  <a:schemeClr val="tx1"/>
                </a:solidFill>
                <a:effectLst>
                  <a:outerShdw blurRad="38100" dist="19050" dir="2700000" algn="tl" rotWithShape="0">
                    <a:schemeClr val="dk1">
                      <a:alpha val="40000"/>
                    </a:schemeClr>
                  </a:outerShdw>
                </a:effectLst>
              </a:rPr>
              <a:t>妙招：</a:t>
            </a:r>
            <a:r>
              <a:rPr lang="zh-CN" altLang="en-US" sz="1800" b="1">
                <a:solidFill>
                  <a:srgbClr val="FF0000"/>
                </a:solidFill>
                <a:effectLst>
                  <a:outerShdw blurRad="38100" dist="19050" dir="2700000" algn="tl" rotWithShape="0">
                    <a:schemeClr val="dk1">
                      <a:alpha val="40000"/>
                    </a:schemeClr>
                  </a:outerShdw>
                </a:effectLst>
              </a:rPr>
              <a:t>防腐层</a:t>
            </a:r>
            <a:r>
              <a:rPr lang="en-US" altLang="zh-CN" sz="1800" b="1">
                <a:solidFill>
                  <a:srgbClr val="FF0000"/>
                </a:solidFill>
                <a:effectLst>
                  <a:outerShdw blurRad="38100" dist="19050" dir="2700000" algn="tl" rotWithShape="0">
                    <a:schemeClr val="dk1">
                      <a:alpha val="40000"/>
                    </a:schemeClr>
                  </a:outerShdw>
                </a:effectLst>
              </a:rPr>
              <a:t> </a:t>
            </a:r>
            <a:r>
              <a:rPr lang="zh-CN" altLang="en-US" sz="1800" b="1">
                <a:solidFill>
                  <a:srgbClr val="FF0000"/>
                </a:solidFill>
                <a:effectLst>
                  <a:outerShdw blurRad="38100" dist="19050" dir="2700000" algn="tl" rotWithShape="0">
                    <a:schemeClr val="dk1">
                      <a:alpha val="40000"/>
                    </a:schemeClr>
                  </a:outerShdw>
                </a:effectLst>
              </a:rPr>
              <a:t>隔离外部服务</a:t>
            </a:r>
            <a:r>
              <a:rPr lang="en-US" altLang="zh-CN" sz="1800" b="1">
                <a:solidFill>
                  <a:srgbClr val="FF0000"/>
                </a:solidFill>
                <a:effectLst>
                  <a:outerShdw blurRad="38100" dist="19050" dir="2700000" algn="tl" rotWithShape="0">
                    <a:schemeClr val="dk1">
                      <a:alpha val="40000"/>
                    </a:schemeClr>
                  </a:outerShdw>
                </a:effectLst>
              </a:rPr>
              <a:t> </a:t>
            </a:r>
            <a:endParaRPr lang="en-US" altLang="zh-CN" sz="1800" b="1">
              <a:solidFill>
                <a:srgbClr val="FF0000"/>
              </a:solidFill>
              <a:effectLst>
                <a:outerShdw blurRad="38100" dist="19050" dir="2700000" algn="tl" rotWithShape="0">
                  <a:schemeClr val="dk1">
                    <a:alpha val="40000"/>
                  </a:schemeClr>
                </a:outerShdw>
              </a:effectLst>
            </a:endParaRPr>
          </a:p>
        </p:txBody>
      </p:sp>
      <p:pic>
        <p:nvPicPr>
          <p:cNvPr id="2" name="图片 1"/>
          <p:cNvPicPr>
            <a:picLocks noChangeAspect="1"/>
          </p:cNvPicPr>
          <p:nvPr/>
        </p:nvPicPr>
        <p:blipFill>
          <a:blip r:embed="rId1"/>
          <a:stretch>
            <a:fillRect/>
          </a:stretch>
        </p:blipFill>
        <p:spPr>
          <a:xfrm>
            <a:off x="4381500" y="734695"/>
            <a:ext cx="4401820" cy="3485515"/>
          </a:xfrm>
          <a:prstGeom prst="rect">
            <a:avLst/>
          </a:prstGeom>
        </p:spPr>
      </p:pic>
      <p:sp>
        <p:nvSpPr>
          <p:cNvPr id="3" name="文本框 2"/>
          <p:cNvSpPr txBox="1"/>
          <p:nvPr/>
        </p:nvSpPr>
        <p:spPr>
          <a:xfrm>
            <a:off x="231140" y="1337945"/>
            <a:ext cx="3839845" cy="2707005"/>
          </a:xfrm>
          <a:prstGeom prst="rect">
            <a:avLst/>
          </a:prstGeom>
          <a:noFill/>
          <a:ln>
            <a:solidFill>
              <a:schemeClr val="tx1"/>
            </a:solidFill>
          </a:ln>
        </p:spPr>
        <p:txBody>
          <a:bodyPr wrap="square" rtlCol="0">
            <a:spAutoFit/>
          </a:bodyPr>
          <a:p>
            <a:pPr algn="l"/>
            <a:r>
              <a:rPr lang="zh-CN" altLang="en-US" sz="1000"/>
              <a:t>public interface BusiSafeService{</a:t>
            </a:r>
            <a:endParaRPr lang="zh-CN" altLang="en-US" sz="1000"/>
          </a:p>
          <a:p>
            <a:pPr algn="l"/>
            <a:r>
              <a:rPr lang="zh-CN" altLang="en-US" sz="1000"/>
              <a:t>    .......</a:t>
            </a:r>
            <a:endParaRPr lang="zh-CN" altLang="en-US" sz="1000"/>
          </a:p>
          <a:p>
            <a:pPr algn="l"/>
            <a:r>
              <a:rPr lang="zh-CN" altLang="en-US" sz="1000"/>
              <a:t>}</a:t>
            </a:r>
            <a:endParaRPr lang="zh-CN" altLang="en-US" sz="1000"/>
          </a:p>
          <a:p>
            <a:pPr algn="l"/>
            <a:r>
              <a:rPr lang="zh-CN" altLang="en-US" sz="1000"/>
              <a:t>public class BusiSafeServiceImpl implements BusiSafeService{</a:t>
            </a:r>
            <a:endParaRPr lang="zh-CN" altLang="en-US" sz="1000"/>
          </a:p>
          <a:p>
            <a:pPr algn="l"/>
            <a:r>
              <a:rPr lang="zh-CN" altLang="en-US" sz="1000"/>
              <a:t>    @Autowired</a:t>
            </a:r>
            <a:endParaRPr lang="zh-CN" altLang="en-US" sz="1000"/>
          </a:p>
          <a:p>
            <a:pPr algn="l"/>
            <a:r>
              <a:rPr lang="zh-CN" altLang="en-US" sz="1000"/>
              <a:t>    private RiskChkService riskChkService;</a:t>
            </a:r>
            <a:endParaRPr lang="zh-CN" altLang="en-US" sz="1000"/>
          </a:p>
          <a:p>
            <a:pPr algn="l"/>
            <a:r>
              <a:rPr lang="zh-CN" altLang="en-US" sz="1000"/>
              <a:t>    </a:t>
            </a:r>
            <a:endParaRPr lang="zh-CN" altLang="en-US" sz="1000"/>
          </a:p>
          <a:p>
            <a:pPr algn="l"/>
            <a:r>
              <a:rPr lang="zh-CN" altLang="en-US" sz="1000"/>
              <a:t>    public Result checkBusi(Long userId,Long mechantAccount,BigDecimal money){</a:t>
            </a:r>
            <a:endParaRPr lang="zh-CN" altLang="en-US" sz="1000"/>
          </a:p>
          <a:p>
            <a:pPr algn="l"/>
            <a:r>
              <a:rPr lang="zh-CN" altLang="en-US" sz="1000"/>
              <a:t>        //参数封装</a:t>
            </a:r>
            <a:endParaRPr lang="zh-CN" altLang="en-US" sz="1000"/>
          </a:p>
          <a:p>
            <a:pPr algn="l"/>
            <a:r>
              <a:rPr lang="zh-CN" altLang="en-US" sz="1000"/>
              <a:t>        RiskCode riskCode = riskCheckService.checkPayment(...);</a:t>
            </a:r>
            <a:endParaRPr lang="zh-CN" altLang="en-US" sz="1000"/>
          </a:p>
          <a:p>
            <a:pPr algn="l"/>
            <a:r>
              <a:rPr lang="zh-CN" altLang="en-US" sz="1000"/>
              <a:t>        if("0000".equals(reskCode.getCode()){</a:t>
            </a:r>
            <a:endParaRPr lang="zh-CN" altLang="en-US" sz="1000"/>
          </a:p>
          <a:p>
            <a:pPr algn="l"/>
            <a:r>
              <a:rPr lang="zh-CN" altLang="en-US" sz="1000"/>
              <a:t>            return Result.SUCCESS;</a:t>
            </a:r>
            <a:endParaRPr lang="zh-CN" altLang="en-US" sz="1000"/>
          </a:p>
          <a:p>
            <a:pPr algn="l"/>
            <a:r>
              <a:rPr lang="zh-CN" altLang="en-US" sz="1000"/>
              <a:t>        }</a:t>
            </a:r>
            <a:endParaRPr lang="zh-CN" altLang="en-US" sz="1000"/>
          </a:p>
          <a:p>
            <a:pPr algn="l"/>
            <a:r>
              <a:rPr lang="zh-CN" altLang="en-US" sz="1000"/>
              <a:t>        return Result.REJECT;</a:t>
            </a:r>
            <a:endParaRPr lang="zh-CN" altLang="en-US" sz="1000"/>
          </a:p>
          <a:p>
            <a:pPr algn="l"/>
            <a:r>
              <a:rPr lang="zh-CN" altLang="en-US" sz="1000"/>
              <a:t>    }</a:t>
            </a:r>
            <a:endParaRPr lang="zh-CN" altLang="en-US" sz="1000"/>
          </a:p>
          <a:p>
            <a:pPr algn="l"/>
            <a:r>
              <a:rPr lang="zh-CN" altLang="en-US" sz="1000"/>
              <a:t>}</a:t>
            </a:r>
            <a:endParaRPr lang="zh-CN" altLang="en-US" sz="1000"/>
          </a:p>
        </p:txBody>
      </p:sp>
    </p:spTree>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5"/>
          <p:cNvSpPr txBox="1">
            <a:spLocks noChangeArrowheads="1"/>
          </p:cNvSpPr>
          <p:nvPr/>
        </p:nvSpPr>
        <p:spPr bwMode="auto">
          <a:xfrm>
            <a:off x="934511" y="183664"/>
            <a:ext cx="2840990" cy="829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algn="l" fontAlgn="base">
              <a:spcBef>
                <a:spcPct val="0"/>
              </a:spcBef>
              <a:spcAft>
                <a:spcPct val="0"/>
              </a:spcAft>
              <a:defRPr/>
            </a:pPr>
            <a:r>
              <a:rPr lang="zh-CN" altLang="en-US" sz="1600" b="1">
                <a:sym typeface="+mn-ea"/>
              </a:rPr>
              <a:t>动手改造第</a:t>
            </a:r>
            <a:r>
              <a:rPr lang="zh-CN" altLang="en-US" sz="1600" b="1">
                <a:sym typeface="+mn-ea"/>
              </a:rPr>
              <a:t>三步：抽象中间件</a:t>
            </a:r>
            <a:endParaRPr lang="zh-CN" altLang="en-US" sz="1600" b="1">
              <a:sym typeface="+mn-ea"/>
            </a:endParaRPr>
          </a:p>
          <a:p>
            <a:pPr algn="l" fontAlgn="base">
              <a:spcBef>
                <a:spcPct val="0"/>
              </a:spcBef>
              <a:spcAft>
                <a:spcPct val="0"/>
              </a:spcAft>
              <a:defRPr/>
            </a:pPr>
            <a:endParaRPr lang="zh-CN" altLang="en-US" sz="1600" dirty="0">
              <a:solidFill>
                <a:schemeClr val="accent1"/>
              </a:solidFill>
              <a:latin typeface="方正兰亭黑_GBK"/>
            </a:endParaRPr>
          </a:p>
          <a:p>
            <a:pPr fontAlgn="base">
              <a:spcBef>
                <a:spcPct val="0"/>
              </a:spcBef>
              <a:spcAft>
                <a:spcPct val="0"/>
              </a:spcAft>
              <a:defRPr/>
            </a:pPr>
            <a:endParaRPr lang="zh-CN" altLang="en-US" sz="1600" dirty="0">
              <a:solidFill>
                <a:schemeClr val="accent1"/>
              </a:solidFill>
              <a:latin typeface="方正兰亭黑_GBK"/>
              <a:ea typeface="方正兰亭黑_GBK"/>
            </a:endParaRPr>
          </a:p>
        </p:txBody>
      </p:sp>
      <p:cxnSp>
        <p:nvCxnSpPr>
          <p:cNvPr id="13" name="直接连接符 12"/>
          <p:cNvCxnSpPr/>
          <p:nvPr/>
        </p:nvCxnSpPr>
        <p:spPr>
          <a:xfrm>
            <a:off x="1032788" y="522218"/>
            <a:ext cx="310126"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4" name="组合 3"/>
          <p:cNvGrpSpPr/>
          <p:nvPr/>
        </p:nvGrpSpPr>
        <p:grpSpPr>
          <a:xfrm>
            <a:off x="337511" y="183664"/>
            <a:ext cx="528375" cy="484787"/>
            <a:chOff x="1417110" y="1933669"/>
            <a:chExt cx="1827515" cy="1676757"/>
          </a:xfrm>
        </p:grpSpPr>
        <p:sp>
          <p:nvSpPr>
            <p:cNvPr id="14" name="椭圆 13"/>
            <p:cNvSpPr/>
            <p:nvPr/>
          </p:nvSpPr>
          <p:spPr>
            <a:xfrm>
              <a:off x="1491775" y="1933669"/>
              <a:ext cx="1676757" cy="1676757"/>
            </a:xfrm>
            <a:prstGeom prst="ellipse">
              <a:avLst/>
            </a:prstGeom>
            <a:no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nvSpPr>
          <p:spPr>
            <a:xfrm>
              <a:off x="1686851" y="2118291"/>
              <a:ext cx="1307513" cy="1307513"/>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nvSpPr>
          <p:spPr>
            <a:xfrm>
              <a:off x="2772931" y="1944597"/>
              <a:ext cx="390517" cy="390517"/>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nvSpPr>
          <p:spPr>
            <a:xfrm>
              <a:off x="1417110" y="2261397"/>
              <a:ext cx="286781" cy="286781"/>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椭圆 17"/>
            <p:cNvSpPr/>
            <p:nvPr/>
          </p:nvSpPr>
          <p:spPr>
            <a:xfrm>
              <a:off x="1686851" y="3308201"/>
              <a:ext cx="220530" cy="220530"/>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椭圆 18"/>
            <p:cNvSpPr/>
            <p:nvPr/>
          </p:nvSpPr>
          <p:spPr>
            <a:xfrm>
              <a:off x="3016329" y="2979248"/>
              <a:ext cx="228296" cy="228296"/>
            </a:xfrm>
            <a:prstGeom prst="ellipse">
              <a:avLst/>
            </a:prstGeom>
            <a:gradFill>
              <a:gsLst>
                <a:gs pos="100000">
                  <a:schemeClr val="accent1">
                    <a:lumMod val="75000"/>
                  </a:schemeClr>
                </a:gs>
                <a:gs pos="0">
                  <a:srgbClr val="27506E"/>
                </a:gs>
              </a:gsLst>
              <a:path path="circle">
                <a:fillToRect l="50000" t="50000" r="50000" b="50000"/>
              </a:path>
            </a:gradFill>
            <a:ln>
              <a:noFill/>
            </a:ln>
            <a:effectLst>
              <a:outerShdw blurRad="139700" dist="1016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1" name="文本框 5"/>
          <p:cNvSpPr txBox="1">
            <a:spLocks noChangeArrowheads="1"/>
          </p:cNvSpPr>
          <p:nvPr/>
        </p:nvSpPr>
        <p:spPr bwMode="auto">
          <a:xfrm>
            <a:off x="420024" y="278417"/>
            <a:ext cx="36420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300">
                <a:solidFill>
                  <a:schemeClr val="tx1"/>
                </a:solidFill>
                <a:latin typeface="Calibri Light" panose="020F0302020204030204" pitchFamily="34" charset="0"/>
                <a:ea typeface="方正宋刻本秀楷简体" panose="02000000000000000000" pitchFamily="2" charset="-122"/>
              </a:defRPr>
            </a:lvl1pPr>
            <a:lvl2pPr marL="742950" indent="-285750">
              <a:defRPr sz="1300">
                <a:solidFill>
                  <a:schemeClr val="tx1"/>
                </a:solidFill>
                <a:latin typeface="Calibri Light" panose="020F0302020204030204" pitchFamily="34" charset="0"/>
                <a:ea typeface="方正宋刻本秀楷简体" panose="02000000000000000000" pitchFamily="2" charset="-122"/>
              </a:defRPr>
            </a:lvl2pPr>
            <a:lvl3pPr marL="1143000" indent="-228600">
              <a:defRPr sz="1300">
                <a:solidFill>
                  <a:schemeClr val="tx1"/>
                </a:solidFill>
                <a:latin typeface="Calibri Light" panose="020F0302020204030204" pitchFamily="34" charset="0"/>
                <a:ea typeface="方正宋刻本秀楷简体" panose="02000000000000000000" pitchFamily="2" charset="-122"/>
              </a:defRPr>
            </a:lvl3pPr>
            <a:lvl4pPr marL="1600200" indent="-228600">
              <a:defRPr sz="1300">
                <a:solidFill>
                  <a:schemeClr val="tx1"/>
                </a:solidFill>
                <a:latin typeface="Calibri Light" panose="020F0302020204030204" pitchFamily="34" charset="0"/>
                <a:ea typeface="方正宋刻本秀楷简体" panose="02000000000000000000" pitchFamily="2" charset="-122"/>
              </a:defRPr>
            </a:lvl4pPr>
            <a:lvl5pPr marL="2057400" indent="-228600">
              <a:defRPr sz="1300">
                <a:solidFill>
                  <a:schemeClr val="tx1"/>
                </a:solidFill>
                <a:latin typeface="Calibri Light" panose="020F0302020204030204" pitchFamily="3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pitchFamily="34" charset="0"/>
                <a:ea typeface="方正宋刻本秀楷简体" panose="02000000000000000000" pitchFamily="2" charset="-122"/>
              </a:defRPr>
            </a:lvl9pPr>
          </a:lstStyle>
          <a:p>
            <a:pPr fontAlgn="base">
              <a:spcBef>
                <a:spcPct val="0"/>
              </a:spcBef>
              <a:spcAft>
                <a:spcPct val="0"/>
              </a:spcAft>
              <a:defRPr/>
            </a:pPr>
            <a:r>
              <a:rPr lang="en-US" altLang="zh-CN" sz="1200" dirty="0">
                <a:solidFill>
                  <a:schemeClr val="bg1"/>
                </a:solidFill>
                <a:latin typeface="方正兰亭黑_GBK"/>
                <a:ea typeface="方正兰亭黑_GBK"/>
              </a:rPr>
              <a:t>03</a:t>
            </a:r>
            <a:endParaRPr lang="zh-CN" altLang="en-US" sz="1200" dirty="0">
              <a:solidFill>
                <a:schemeClr val="bg1"/>
              </a:solidFill>
              <a:latin typeface="方正兰亭黑_GBK"/>
              <a:ea typeface="方正兰亭黑_GBK"/>
            </a:endParaRPr>
          </a:p>
        </p:txBody>
      </p:sp>
      <p:sp>
        <p:nvSpPr>
          <p:cNvPr id="9" name="矩形 8"/>
          <p:cNvSpPr/>
          <p:nvPr/>
        </p:nvSpPr>
        <p:spPr>
          <a:xfrm>
            <a:off x="380683" y="880110"/>
            <a:ext cx="3684270" cy="368300"/>
          </a:xfrm>
          <a:prstGeom prst="rect">
            <a:avLst/>
          </a:prstGeom>
          <a:noFill/>
          <a:ln>
            <a:noFill/>
          </a:ln>
        </p:spPr>
        <p:txBody>
          <a:bodyPr wrap="none" rtlCol="0" anchor="t">
            <a:spAutoFit/>
          </a:bodyPr>
          <a:p>
            <a:pPr algn="l"/>
            <a:r>
              <a:rPr lang="en-US" sz="1800" b="1">
                <a:solidFill>
                  <a:schemeClr val="tx1"/>
                </a:solidFill>
                <a:effectLst>
                  <a:outerShdw blurRad="38100" dist="19050" dir="2700000" algn="tl" rotWithShape="0">
                    <a:schemeClr val="dk1">
                      <a:alpha val="40000"/>
                    </a:schemeClr>
                  </a:outerShdw>
                </a:effectLst>
              </a:rPr>
              <a:t>DDD </a:t>
            </a:r>
            <a:r>
              <a:rPr lang="zh-CN" altLang="en-US" sz="1800" b="1">
                <a:solidFill>
                  <a:schemeClr val="tx1"/>
                </a:solidFill>
                <a:effectLst>
                  <a:outerShdw blurRad="38100" dist="19050" dir="2700000" algn="tl" rotWithShape="0">
                    <a:schemeClr val="dk1">
                      <a:alpha val="40000"/>
                    </a:schemeClr>
                  </a:outerShdw>
                </a:effectLst>
              </a:rPr>
              <a:t>妙招：</a:t>
            </a:r>
            <a:r>
              <a:rPr lang="zh-CN" altLang="en-US" sz="1800" b="1">
                <a:solidFill>
                  <a:srgbClr val="FF0000"/>
                </a:solidFill>
                <a:effectLst>
                  <a:outerShdw blurRad="38100" dist="19050" dir="2700000" algn="tl" rotWithShape="0">
                    <a:schemeClr val="dk1">
                      <a:alpha val="40000"/>
                    </a:schemeClr>
                  </a:outerShdw>
                </a:effectLst>
              </a:rPr>
              <a:t>防腐层</a:t>
            </a:r>
            <a:r>
              <a:rPr lang="en-US" altLang="zh-CN" sz="1800" b="1">
                <a:solidFill>
                  <a:srgbClr val="FF0000"/>
                </a:solidFill>
                <a:effectLst>
                  <a:outerShdw blurRad="38100" dist="19050" dir="2700000" algn="tl" rotWithShape="0">
                    <a:schemeClr val="dk1">
                      <a:alpha val="40000"/>
                    </a:schemeClr>
                  </a:outerShdw>
                </a:effectLst>
              </a:rPr>
              <a:t> </a:t>
            </a:r>
            <a:r>
              <a:rPr lang="zh-CN" altLang="en-US" sz="1800" b="1">
                <a:solidFill>
                  <a:srgbClr val="FF0000"/>
                </a:solidFill>
                <a:effectLst>
                  <a:outerShdw blurRad="38100" dist="19050" dir="2700000" algn="tl" rotWithShape="0">
                    <a:schemeClr val="dk1">
                      <a:alpha val="40000"/>
                    </a:schemeClr>
                  </a:outerShdw>
                </a:effectLst>
              </a:rPr>
              <a:t>隔离第三方</a:t>
            </a:r>
            <a:r>
              <a:rPr lang="zh-CN" altLang="en-US" sz="1800" b="1">
                <a:solidFill>
                  <a:srgbClr val="FF0000"/>
                </a:solidFill>
                <a:effectLst>
                  <a:outerShdw blurRad="38100" dist="19050" dir="2700000" algn="tl" rotWithShape="0">
                    <a:schemeClr val="dk1">
                      <a:alpha val="40000"/>
                    </a:schemeClr>
                  </a:outerShdw>
                </a:effectLst>
              </a:rPr>
              <a:t>组件</a:t>
            </a:r>
            <a:endParaRPr lang="zh-CN" altLang="en-US" sz="1800" b="1">
              <a:solidFill>
                <a:srgbClr val="FF0000"/>
              </a:solidFill>
              <a:effectLst>
                <a:outerShdw blurRad="38100" dist="19050" dir="2700000" algn="tl" rotWithShape="0">
                  <a:schemeClr val="dk1">
                    <a:alpha val="40000"/>
                  </a:schemeClr>
                </a:outerShdw>
              </a:effectLst>
            </a:endParaRPr>
          </a:p>
        </p:txBody>
      </p:sp>
      <p:sp>
        <p:nvSpPr>
          <p:cNvPr id="3" name="文本框 2"/>
          <p:cNvSpPr txBox="1"/>
          <p:nvPr/>
        </p:nvSpPr>
        <p:spPr>
          <a:xfrm>
            <a:off x="225425" y="1483995"/>
            <a:ext cx="3839845" cy="3169285"/>
          </a:xfrm>
          <a:prstGeom prst="rect">
            <a:avLst/>
          </a:prstGeom>
          <a:noFill/>
          <a:ln>
            <a:solidFill>
              <a:schemeClr val="tx1"/>
            </a:solidFill>
          </a:ln>
        </p:spPr>
        <p:txBody>
          <a:bodyPr wrap="square" rtlCol="0">
            <a:spAutoFit/>
          </a:bodyPr>
          <a:p>
            <a:pPr algn="l"/>
            <a:r>
              <a:rPr lang="zh-CN" altLang="en-US" sz="1000"/>
              <a:t>public class AuditMessage{</a:t>
            </a:r>
            <a:endParaRPr lang="zh-CN" altLang="en-US" sz="1000"/>
          </a:p>
          <a:p>
            <a:pPr algn="l"/>
            <a:r>
              <a:rPr lang="zh-CN" altLang="en-US" sz="1000"/>
              <a:t>    private Long UserId;</a:t>
            </a:r>
            <a:endParaRPr lang="zh-CN" altLang="en-US" sz="1000"/>
          </a:p>
          <a:p>
            <a:pPr algn="l"/>
            <a:r>
              <a:rPr lang="zh-CN" altLang="en-US" sz="1000"/>
              <a:t>    private Long clientAccount;</a:t>
            </a:r>
            <a:endParaRPr lang="zh-CN" altLang="en-US" sz="1000"/>
          </a:p>
          <a:p>
            <a:pPr algn="l"/>
            <a:r>
              <a:rPr lang="zh-CN" altLang="en-US" sz="1000"/>
              <a:t>    private Long merchantAccount;</a:t>
            </a:r>
            <a:endParaRPr lang="zh-CN" altLang="en-US" sz="1000"/>
          </a:p>
          <a:p>
            <a:pPr algn="l"/>
            <a:r>
              <a:rPr lang="zh-CN" altLang="en-US" sz="1000"/>
              <a:t>    private BigDecimal money;</a:t>
            </a:r>
            <a:endParaRPr lang="zh-CN" altLang="en-US" sz="1000"/>
          </a:p>
          <a:p>
            <a:pPr algn="l"/>
            <a:r>
              <a:rPr lang="zh-CN" altLang="en-US" sz="1000"/>
              <a:t>    private Date data;</a:t>
            </a:r>
            <a:endParaRPr lang="zh-CN" altLang="en-US" sz="1000"/>
          </a:p>
          <a:p>
            <a:pPr algn="l"/>
            <a:r>
              <a:rPr lang="zh-CN" altLang="en-US" sz="1000"/>
              <a:t>    .....</a:t>
            </a:r>
            <a:endParaRPr lang="zh-CN" altLang="en-US" sz="1000"/>
          </a:p>
          <a:p>
            <a:pPr algn="l"/>
            <a:r>
              <a:rPr lang="zh-CN" altLang="en-US" sz="1000"/>
              <a:t>} </a:t>
            </a:r>
            <a:endParaRPr lang="zh-CN" altLang="en-US" sz="1000"/>
          </a:p>
          <a:p>
            <a:pPr algn="l"/>
            <a:r>
              <a:rPr lang="zh-CN" altLang="en-US" sz="1000"/>
              <a:t>public interface AuditMessageProducer{</a:t>
            </a:r>
            <a:endParaRPr lang="zh-CN" altLang="en-US" sz="1000"/>
          </a:p>
          <a:p>
            <a:pPr algn="l"/>
            <a:r>
              <a:rPr lang="zh-CN" altLang="en-US" sz="1000"/>
              <a:t>    ....</a:t>
            </a:r>
            <a:endParaRPr lang="zh-CN" altLang="en-US" sz="1000"/>
          </a:p>
          <a:p>
            <a:pPr algn="l"/>
            <a:r>
              <a:rPr lang="zh-CN" altLang="en-US" sz="1000"/>
              <a:t>}</a:t>
            </a:r>
            <a:endParaRPr lang="zh-CN" altLang="en-US" sz="1000"/>
          </a:p>
          <a:p>
            <a:pPr algn="l"/>
            <a:r>
              <a:rPr lang="zh-CN" altLang="en-US" sz="1000"/>
              <a:t>public class AuditMessageProducerImpl implements AuditMessageProducer{</a:t>
            </a:r>
            <a:endParaRPr lang="zh-CN" altLang="en-US" sz="1000"/>
          </a:p>
          <a:p>
            <a:pPr algn="l"/>
            <a:r>
              <a:rPr lang="zh-CN" altLang="en-US" sz="1000"/>
              <a:t>    private KafkaTemplate&lt;String,String&gt; kafkaTemplate;</a:t>
            </a:r>
            <a:endParaRPr lang="zh-CN" altLang="en-US" sz="1000"/>
          </a:p>
          <a:p>
            <a:pPr algn="l"/>
            <a:r>
              <a:rPr lang="zh-CN" altLang="en-US" sz="1000"/>
              <a:t>    public SendResult send(AuditMessage message){</a:t>
            </a:r>
            <a:endParaRPr lang="zh-CN" altLang="en-US" sz="1000"/>
          </a:p>
          <a:p>
            <a:pPr algn="l"/>
            <a:r>
              <a:rPr lang="zh-CN" altLang="en-US" sz="1000"/>
              <a:t>        String messageBody = message.getBody();</a:t>
            </a:r>
            <a:endParaRPr lang="zh-CN" altLang="en-US" sz="1000"/>
          </a:p>
          <a:p>
            <a:pPr algn="l"/>
            <a:r>
              <a:rPr lang="zh-CN" altLang="en-US" sz="1000"/>
              <a:t>        kafkaTemplate.send("some topic",messageBody);</a:t>
            </a:r>
            <a:endParaRPr lang="zh-CN" altLang="en-US" sz="1000"/>
          </a:p>
          <a:p>
            <a:pPr algn="l"/>
            <a:r>
              <a:rPr lang="zh-CN" altLang="en-US" sz="1000"/>
              <a:t>        return SendResult.SUCCESS;</a:t>
            </a:r>
            <a:endParaRPr lang="zh-CN" altLang="en-US" sz="1000"/>
          </a:p>
          <a:p>
            <a:pPr algn="l"/>
            <a:r>
              <a:rPr lang="zh-CN" altLang="en-US" sz="1000"/>
              <a:t>    }</a:t>
            </a:r>
            <a:endParaRPr lang="zh-CN" altLang="en-US" sz="1000"/>
          </a:p>
          <a:p>
            <a:pPr algn="l"/>
            <a:r>
              <a:rPr lang="zh-CN" altLang="en-US" sz="1000"/>
              <a:t>}</a:t>
            </a:r>
            <a:endParaRPr lang="zh-CN" altLang="en-US" sz="1000"/>
          </a:p>
        </p:txBody>
      </p:sp>
      <p:pic>
        <p:nvPicPr>
          <p:cNvPr id="5" name="图片 4"/>
          <p:cNvPicPr>
            <a:picLocks noChangeAspect="1"/>
          </p:cNvPicPr>
          <p:nvPr/>
        </p:nvPicPr>
        <p:blipFill>
          <a:blip r:embed="rId1"/>
          <a:stretch>
            <a:fillRect/>
          </a:stretch>
        </p:blipFill>
        <p:spPr>
          <a:xfrm>
            <a:off x="4325620" y="880110"/>
            <a:ext cx="4568825" cy="3557270"/>
          </a:xfrm>
          <a:prstGeom prst="rect">
            <a:avLst/>
          </a:prstGeom>
        </p:spPr>
      </p:pic>
    </p:spTree>
  </p:cSld>
  <p:clrMapOvr>
    <a:masterClrMapping/>
  </p:clrMapOvr>
  <p:transition spd="slow">
    <p:wipe/>
  </p:transition>
</p:sld>
</file>

<file path=ppt/theme/theme1.xml><?xml version="1.0" encoding="utf-8"?>
<a:theme xmlns:a="http://schemas.openxmlformats.org/drawingml/2006/main" name="Office 主题">
  <a:themeElements>
    <a:clrScheme name="简约质感">
      <a:dk1>
        <a:sysClr val="windowText" lastClr="000000"/>
      </a:dk1>
      <a:lt1>
        <a:sysClr val="window" lastClr="FFFFFF"/>
      </a:lt1>
      <a:dk2>
        <a:srgbClr val="44546A"/>
      </a:dk2>
      <a:lt2>
        <a:srgbClr val="E7E6E6"/>
      </a:lt2>
      <a:accent1>
        <a:srgbClr val="27506E"/>
      </a:accent1>
      <a:accent2>
        <a:srgbClr val="ED7D31"/>
      </a:accent2>
      <a:accent3>
        <a:srgbClr val="A5A5A5"/>
      </a:accent3>
      <a:accent4>
        <a:srgbClr val="FFC000"/>
      </a:accent4>
      <a:accent5>
        <a:srgbClr val="4472C4"/>
      </a:accent5>
      <a:accent6>
        <a:srgbClr val="70AD47"/>
      </a:accent6>
      <a:hlink>
        <a:srgbClr val="000000"/>
      </a:hlink>
      <a:folHlink>
        <a:srgbClr val="954F72"/>
      </a:folHlink>
    </a:clrScheme>
    <a:fontScheme name="常用3">
      <a:majorFont>
        <a:latin typeface="Arial"/>
        <a:ea typeface="微软雅黑"/>
        <a:cs typeface=""/>
      </a:majorFont>
      <a:minorFont>
        <a:latin typeface="Calibri Light"/>
        <a:ea typeface="微软雅黑 Light"/>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蓝色沉稳">
      <a:dk1>
        <a:sysClr val="windowText" lastClr="000000"/>
      </a:dk1>
      <a:lt1>
        <a:sysClr val="window" lastClr="FFFFFF"/>
      </a:lt1>
      <a:dk2>
        <a:srgbClr val="44546A"/>
      </a:dk2>
      <a:lt2>
        <a:srgbClr val="E7E6E6"/>
      </a:lt2>
      <a:accent1>
        <a:srgbClr val="1F4E79"/>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常用1">
      <a:majorFont>
        <a:latin typeface="Calibri"/>
        <a:ea typeface="微软雅黑"/>
        <a:cs typeface=""/>
      </a:majorFont>
      <a:minorFont>
        <a:latin typeface="Calibri Light"/>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7988</Words>
  <Application>WPS 演示</Application>
  <PresentationFormat>全屏显示(16:9)</PresentationFormat>
  <Paragraphs>459</Paragraphs>
  <Slides>19</Slides>
  <Notes>13</Notes>
  <HiddenSlides>0</HiddenSlides>
  <MMClips>0</MMClips>
  <ScaleCrop>false</ScaleCrop>
  <HeadingPairs>
    <vt:vector size="6" baseType="variant">
      <vt:variant>
        <vt:lpstr>已用的字体</vt:lpstr>
      </vt:variant>
      <vt:variant>
        <vt:i4>14</vt:i4>
      </vt:variant>
      <vt:variant>
        <vt:lpstr>主题</vt:lpstr>
      </vt:variant>
      <vt:variant>
        <vt:i4>2</vt:i4>
      </vt:variant>
      <vt:variant>
        <vt:lpstr>幻灯片标题</vt:lpstr>
      </vt:variant>
      <vt:variant>
        <vt:i4>19</vt:i4>
      </vt:variant>
    </vt:vector>
  </HeadingPairs>
  <TitlesOfParts>
    <vt:vector size="35" baseType="lpstr">
      <vt:lpstr>Arial</vt:lpstr>
      <vt:lpstr>宋体</vt:lpstr>
      <vt:lpstr>Wingdings</vt:lpstr>
      <vt:lpstr>Calibri Light</vt:lpstr>
      <vt:lpstr>方正宋刻本秀楷简体</vt:lpstr>
      <vt:lpstr>方正兰亭黑_GBK</vt:lpstr>
      <vt:lpstr>黑体</vt:lpstr>
      <vt:lpstr>微软雅黑</vt:lpstr>
      <vt:lpstr>Arial</vt:lpstr>
      <vt:lpstr>方正兰亭黑_GBK</vt:lpstr>
      <vt:lpstr>Calibri</vt:lpstr>
      <vt:lpstr>微软雅黑 Light</vt:lpstr>
      <vt:lpstr>Arial Unicode MS</vt:lpstr>
      <vt:lpstr>隶书</vt:lpstr>
      <vt:lpstr>Office 主题</vt:lpstr>
      <vt:lpstr>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tukuppt</dc:title>
  <dc:creator>www.tukuppt.com</dc:creator>
  <cp:keywords>tukuppt; tukppt</cp:keywords>
  <dc:subject>熊猫办公</dc:subject>
  <cp:category>tukuppt</cp:category>
  <cp:lastModifiedBy>tearwind</cp:lastModifiedBy>
  <cp:revision>365</cp:revision>
  <dcterms:created xsi:type="dcterms:W3CDTF">2016-04-24T15:52:00Z</dcterms:created>
  <dcterms:modified xsi:type="dcterms:W3CDTF">2021-07-18T14:39:11Z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2052-11.1.0.10578</vt:lpwstr>
  </property>
  <property fmtid="{D5CDD505-2E9C-101B-9397-08002B2CF9AE}" pid="3" name="ICV">
    <vt:lpwstr>E8369A8C312B460A9933B32FFD7E5B17</vt:lpwstr>
  </property>
</Properties>
</file>